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</p:sldMasterIdLst>
  <p:notesMasterIdLst>
    <p:notesMasterId r:id="rId51"/>
  </p:notesMasterIdLst>
  <p:sldIdLst>
    <p:sldId id="319" r:id="rId3"/>
    <p:sldId id="258" r:id="rId4"/>
    <p:sldId id="275" r:id="rId5"/>
    <p:sldId id="276" r:id="rId6"/>
    <p:sldId id="277" r:id="rId7"/>
    <p:sldId id="269" r:id="rId8"/>
    <p:sldId id="334" r:id="rId9"/>
    <p:sldId id="335" r:id="rId10"/>
    <p:sldId id="340" r:id="rId11"/>
    <p:sldId id="339" r:id="rId12"/>
    <p:sldId id="352" r:id="rId13"/>
    <p:sldId id="263" r:id="rId14"/>
    <p:sldId id="278" r:id="rId15"/>
    <p:sldId id="285" r:id="rId16"/>
    <p:sldId id="291" r:id="rId17"/>
    <p:sldId id="312" r:id="rId18"/>
    <p:sldId id="320" r:id="rId19"/>
    <p:sldId id="318" r:id="rId20"/>
    <p:sldId id="349" r:id="rId21"/>
    <p:sldId id="313" r:id="rId22"/>
    <p:sldId id="314" r:id="rId23"/>
    <p:sldId id="282" r:id="rId24"/>
    <p:sldId id="287" r:id="rId25"/>
    <p:sldId id="289" r:id="rId26"/>
    <p:sldId id="350" r:id="rId27"/>
    <p:sldId id="293" r:id="rId28"/>
    <p:sldId id="294" r:id="rId29"/>
    <p:sldId id="296" r:id="rId30"/>
    <p:sldId id="297" r:id="rId31"/>
    <p:sldId id="298" r:id="rId32"/>
    <p:sldId id="300" r:id="rId33"/>
    <p:sldId id="316" r:id="rId34"/>
    <p:sldId id="317" r:id="rId35"/>
    <p:sldId id="321" r:id="rId36"/>
    <p:sldId id="322" r:id="rId37"/>
    <p:sldId id="323" r:id="rId38"/>
    <p:sldId id="324" r:id="rId39"/>
    <p:sldId id="338" r:id="rId40"/>
    <p:sldId id="348" r:id="rId41"/>
    <p:sldId id="337" r:id="rId42"/>
    <p:sldId id="325" r:id="rId43"/>
    <p:sldId id="326" r:id="rId44"/>
    <p:sldId id="346" r:id="rId45"/>
    <p:sldId id="344" r:id="rId46"/>
    <p:sldId id="329" r:id="rId47"/>
    <p:sldId id="333" r:id="rId48"/>
    <p:sldId id="351" r:id="rId49"/>
    <p:sldId id="353" r:id="rId50"/>
  </p:sldIdLst>
  <p:sldSz cx="12192000" cy="6858000"/>
  <p:notesSz cx="6858000" cy="9144000"/>
  <p:embeddedFontLst>
    <p:embeddedFont>
      <p:font typeface="210 맨발의청춘 B" pitchFamily="18" charset="-127"/>
      <p:regular r:id="rId52"/>
    </p:embeddedFont>
    <p:embeddedFont>
      <p:font typeface="Cambria Math" pitchFamily="18" charset="0"/>
      <p:regular r:id="rId53"/>
    </p:embeddedFont>
    <p:embeddedFont>
      <p:font typeface="12롯데마트드림Bold" pitchFamily="18" charset="-127"/>
      <p:regular r:id="rId54"/>
    </p:embeddedFont>
    <p:embeddedFont>
      <p:font typeface="12롯데마트행복Light" pitchFamily="18" charset="-127"/>
      <p:regular r:id="rId55"/>
    </p:embeddedFont>
    <p:embeddedFont>
      <p:font typeface="12롯데마트드림Light" pitchFamily="18" charset="-127"/>
      <p:regular r:id="rId56"/>
    </p:embeddedFont>
    <p:embeddedFont>
      <p:font typeface="12롯데마트드림Medium" pitchFamily="18" charset="-127"/>
      <p:regular r:id="rId57"/>
    </p:embeddedFont>
    <p:embeddedFont>
      <p:font typeface="210 맨발의청춘 R" pitchFamily="18" charset="-127"/>
      <p:regular r:id="rId58"/>
    </p:embeddedFont>
    <p:embeddedFont>
      <p:font typeface="맑은 고딕" pitchFamily="50" charset="-127"/>
      <p:regular r:id="rId59"/>
      <p:bold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3" clrIdx="0"/>
  <p:cmAuthor id="1" name="Kim HuiJin" initials="KH" lastIdx="1" clrIdx="1">
    <p:extLst>
      <p:ext uri="{19B8F6BF-5375-455C-9EA6-DF929625EA0E}">
        <p15:presenceInfo xmlns="" xmlns:p15="http://schemas.microsoft.com/office/powerpoint/2012/main" userId="96ead3219f9634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8EE"/>
    <a:srgbClr val="1F4E79"/>
    <a:srgbClr val="FFEDAF"/>
    <a:srgbClr val="E8F0FB"/>
    <a:srgbClr val="2F5597"/>
    <a:srgbClr val="B0C1D3"/>
    <a:srgbClr val="CEAFFB"/>
    <a:srgbClr val="F8CBAD"/>
    <a:srgbClr val="C5E0B4"/>
    <a:srgbClr val="DFC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 autoAdjust="0"/>
    <p:restoredTop sz="93294" autoAdjust="0"/>
  </p:normalViewPr>
  <p:slideViewPr>
    <p:cSldViewPr snapToGrid="0">
      <p:cViewPr>
        <p:scale>
          <a:sx n="33" d="100"/>
          <a:sy n="33" d="100"/>
        </p:scale>
        <p:origin x="-2568" y="-12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-3154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4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3.xml"/><Relationship Id="rId61" Type="http://schemas.openxmlformats.org/officeDocument/2006/relationships/commentAuthors" Target="commentAuthor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file:///C:\Users\user\Documents\&#52852;&#52852;&#50724;&#53665;%20&#48155;&#51008;%20&#54028;&#51068;\population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___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833246381675686"/>
          <c:y val="0.21331072794662512"/>
          <c:w val="0.48553729478439589"/>
          <c:h val="0.5312381766533256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3294C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57D7-47E9-8E59-0762A7E901BC}"/>
              </c:ext>
            </c:extLst>
          </c:dPt>
          <c:dPt>
            <c:idx val="1"/>
            <c:bubble3D val="0"/>
            <c:spPr>
              <a:solidFill>
                <a:srgbClr val="66B3E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7D7-47E9-8E59-0762A7E901BC}"/>
              </c:ext>
            </c:extLst>
          </c:dPt>
          <c:dPt>
            <c:idx val="2"/>
            <c:bubble3D val="0"/>
            <c:spPr>
              <a:solidFill>
                <a:srgbClr val="93CBF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57D7-47E9-8E59-0762A7E901BC}"/>
              </c:ext>
            </c:extLst>
          </c:dPt>
          <c:dPt>
            <c:idx val="3"/>
            <c:bubble3D val="0"/>
            <c:spPr>
              <a:solidFill>
                <a:srgbClr val="B8DFF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7D7-47E9-8E59-0762A7E901BC}"/>
              </c:ext>
            </c:extLst>
          </c:dPt>
          <c:dPt>
            <c:idx val="4"/>
            <c:bubble3D val="0"/>
            <c:spPr>
              <a:solidFill>
                <a:srgbClr val="D5EDF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57D7-47E9-8E59-0762A7E901BC}"/>
              </c:ext>
            </c:extLst>
          </c:dPt>
          <c:dPt>
            <c:idx val="5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57D7-47E9-8E59-0762A7E901BC}"/>
              </c:ext>
            </c:extLst>
          </c:dPt>
          <c:dPt>
            <c:idx val="6"/>
            <c:bubble3D val="0"/>
            <c:spPr>
              <a:solidFill>
                <a:srgbClr val="165D9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57D7-47E9-8E59-0762A7E901BC}"/>
              </c:ext>
            </c:extLst>
          </c:dPt>
          <c:dPt>
            <c:idx val="7"/>
            <c:bubble3D val="0"/>
            <c:spPr>
              <a:solidFill>
                <a:srgbClr val="0477B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57D7-47E9-8E59-0762A7E901BC}"/>
              </c:ext>
            </c:extLst>
          </c:dPt>
          <c:dLbls>
            <c:dLbl>
              <c:idx val="0"/>
              <c:layout>
                <c:manualLayout>
                  <c:x val="-0.15993422609706781"/>
                  <c:y val="8.8041475977908443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b="1" dirty="0">
                        <a:latin typeface="12롯데마트드림Light" pitchFamily="18" charset="-127"/>
                        <a:ea typeface="12롯데마트드림Light" pitchFamily="18" charset="-127"/>
                      </a:rPr>
                      <a:t>SNS</a:t>
                    </a:r>
                  </a:p>
                  <a:p>
                    <a:fld id="{644AFC0D-8D2E-46F8-B486-E3D81DD19F77}" type="VALUE">
                      <a:rPr lang="en-US" altLang="ko-KR" b="1" smtClean="0">
                        <a:latin typeface="12롯데마트드림Light" pitchFamily="18" charset="-127"/>
                        <a:ea typeface="12롯데마트드림Light" pitchFamily="18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57D7-47E9-8E59-0762A7E901BC}"/>
                </c:ext>
              </c:extLst>
            </c:dLbl>
            <c:dLbl>
              <c:idx val="1"/>
              <c:layout>
                <c:manualLayout>
                  <c:x val="-7.3853525778951157E-2"/>
                  <c:y val="-0.2022807171824798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b="1" dirty="0">
                        <a:latin typeface="12롯데마트드림Light" pitchFamily="18" charset="-127"/>
                        <a:ea typeface="12롯데마트드림Light" pitchFamily="18" charset="-127"/>
                      </a:rPr>
                      <a:t>온라인 쇼핑몰</a:t>
                    </a:r>
                  </a:p>
                  <a:p>
                    <a:pPr>
                      <a:defRPr sz="1197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5748770-4F6A-40CD-9F61-846A2B8D5A0B}" type="VALUE">
                      <a:rPr lang="en-US" altLang="ko-KR" b="1" smtClean="0">
                        <a:latin typeface="12롯데마트드림Light" pitchFamily="18" charset="-127"/>
                        <a:ea typeface="12롯데마트드림Light" pitchFamily="18" charset="-127"/>
                      </a:rPr>
                      <a:pPr>
                        <a:defRPr sz="1197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22419820325753032"/>
                      <c:h val="0.1890258437196995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7D7-47E9-8E59-0762A7E901BC}"/>
                </c:ext>
              </c:extLst>
            </c:dLbl>
            <c:dLbl>
              <c:idx val="2"/>
              <c:layout>
                <c:manualLayout>
                  <c:x val="0.13868955129425442"/>
                  <c:y val="-8.489585791884179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1100" b="1" dirty="0">
                        <a:latin typeface="12롯데마트드림Light" pitchFamily="18" charset="-127"/>
                        <a:ea typeface="12롯데마트드림Light" pitchFamily="18" charset="-127"/>
                      </a:rPr>
                      <a:t>포털사이트</a:t>
                    </a:r>
                  </a:p>
                  <a:p>
                    <a:pPr>
                      <a:defRPr sz="11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7FFDE8F-8E9F-491B-8018-92E75DEAAC6D}" type="VALUE">
                      <a:rPr lang="en-US" altLang="ko-KR" sz="1100" b="1" smtClean="0">
                        <a:latin typeface="12롯데마트드림Light" pitchFamily="18" charset="-127"/>
                        <a:ea typeface="12롯데마트드림Light" pitchFamily="18" charset="-127"/>
                      </a:rPr>
                      <a:pPr>
                        <a:defRPr sz="11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7D7-47E9-8E59-0762A7E901BC}"/>
                </c:ext>
              </c:extLst>
            </c:dLbl>
            <c:dLbl>
              <c:idx val="3"/>
              <c:layout>
                <c:manualLayout>
                  <c:x val="0.12700402348231879"/>
                  <c:y val="2.983057492222207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1100" b="1" dirty="0">
                        <a:latin typeface="12롯데마트드림Light" pitchFamily="18" charset="-127"/>
                        <a:ea typeface="12롯데마트드림Light" pitchFamily="18" charset="-127"/>
                      </a:rPr>
                      <a:t>TV</a:t>
                    </a:r>
                  </a:p>
                  <a:p>
                    <a:pPr>
                      <a:defRPr sz="11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58A031B-12C8-4FED-9CD4-0A0C92AA846F}" type="VALUE">
                      <a:rPr lang="en-US" altLang="ko-KR" sz="1100" b="1" smtClean="0">
                        <a:latin typeface="12롯데마트드림Light" pitchFamily="18" charset="-127"/>
                        <a:ea typeface="12롯데마트드림Light" pitchFamily="18" charset="-127"/>
                      </a:rPr>
                      <a:pPr>
                        <a:defRPr sz="11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7D7-47E9-8E59-0762A7E901BC}"/>
                </c:ext>
              </c:extLst>
            </c:dLbl>
            <c:dLbl>
              <c:idx val="4"/>
              <c:layout>
                <c:manualLayout>
                  <c:x val="9.1839714137240874E-2"/>
                  <c:y val="0.1317229694952963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b="1" dirty="0">
                        <a:latin typeface="12롯데마트드림Light" pitchFamily="18" charset="-127"/>
                        <a:ea typeface="12롯데마트드림Light" pitchFamily="18" charset="-127"/>
                      </a:rPr>
                      <a:t>온라인 </a:t>
                    </a:r>
                  </a:p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b="1" dirty="0">
                        <a:latin typeface="12롯데마트드림Light" pitchFamily="18" charset="-127"/>
                        <a:ea typeface="12롯데마트드림Light" pitchFamily="18" charset="-127"/>
                      </a:rPr>
                      <a:t>커뮤니티</a:t>
                    </a:r>
                  </a:p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F999B11-C42D-4068-8BF6-8B0DC08F3912}" type="VALUE">
                      <a:rPr lang="en-US" altLang="ko-KR" b="1" smtClean="0">
                        <a:latin typeface="12롯데마트드림Light" pitchFamily="18" charset="-127"/>
                        <a:ea typeface="12롯데마트드림Light" pitchFamily="18" charset="-127"/>
                      </a:rPr>
                      <a:pPr>
                        <a:defRPr sz="9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57D7-47E9-8E59-0762A7E901BC}"/>
                </c:ext>
              </c:extLst>
            </c:dLbl>
            <c:dLbl>
              <c:idx val="5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1000" b="1" dirty="0">
                        <a:latin typeface="12롯데마트드림Light" pitchFamily="18" charset="-127"/>
                        <a:ea typeface="12롯데마트드림Light" pitchFamily="18" charset="-127"/>
                      </a:rPr>
                      <a:t>오프라인 </a:t>
                    </a:r>
                    <a:fld id="{164023F6-7BD9-4485-B4FF-A14AD97A10EE}" type="VALUE">
                      <a:rPr lang="en-US" altLang="ko-KR" sz="1000" b="1" smtClean="0">
                        <a:latin typeface="12롯데마트드림Light" pitchFamily="18" charset="-127"/>
                        <a:ea typeface="12롯데마트드림Light" pitchFamily="18" charset="-127"/>
                      </a:rPr>
                      <a:pPr>
                        <a:defRPr sz="10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[값]</a:t>
                    </a:fld>
                    <a:endParaRPr lang="ko-KR" altLang="en-US" sz="1000" b="1" dirty="0">
                      <a:latin typeface="12롯데마트드림Light" pitchFamily="18" charset="-127"/>
                      <a:ea typeface="12롯데마트드림Light" pitchFamily="18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57D7-47E9-8E59-0762A7E901BC}"/>
                </c:ext>
              </c:extLst>
            </c:dLbl>
            <c:dLbl>
              <c:idx val="6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1000" b="1" dirty="0">
                        <a:latin typeface="12롯데마트드림Light" pitchFamily="18" charset="-127"/>
                        <a:ea typeface="12롯데마트드림Light" pitchFamily="18" charset="-127"/>
                      </a:rPr>
                      <a:t>잡지</a:t>
                    </a:r>
                    <a:r>
                      <a:rPr lang="ko-KR" altLang="en-US" sz="1000" b="1" baseline="0" dirty="0">
                        <a:latin typeface="12롯데마트드림Light" pitchFamily="18" charset="-127"/>
                        <a:ea typeface="12롯데마트드림Light" pitchFamily="18" charset="-127"/>
                      </a:rPr>
                      <a:t> </a:t>
                    </a:r>
                    <a:fld id="{3AFC47AE-EC22-43F2-BC34-1B38DD86A024}" type="VALUE">
                      <a:rPr lang="en-US" altLang="ko-KR" sz="1000" b="1" smtClean="0">
                        <a:latin typeface="12롯데마트드림Light" pitchFamily="18" charset="-127"/>
                        <a:ea typeface="12롯데마트드림Light" pitchFamily="18" charset="-127"/>
                      </a:rPr>
                      <a:pPr>
                        <a:defRPr sz="10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[값]</a:t>
                    </a:fld>
                    <a:endParaRPr lang="ko-KR" altLang="en-US" sz="1000" b="1" baseline="0" dirty="0">
                      <a:latin typeface="12롯데마트드림Light" pitchFamily="18" charset="-127"/>
                      <a:ea typeface="12롯데마트드림Light" pitchFamily="18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57D7-47E9-8E59-0762A7E901BC}"/>
                </c:ext>
              </c:extLst>
            </c:dLbl>
            <c:dLbl>
              <c:idx val="7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1000" b="1" dirty="0">
                        <a:latin typeface="12롯데마트드림Light" pitchFamily="18" charset="-127"/>
                        <a:ea typeface="12롯데마트드림Light" pitchFamily="18" charset="-127"/>
                      </a:rPr>
                      <a:t>기타 </a:t>
                    </a:r>
                    <a:fld id="{DF9B63DA-E858-4219-8602-24820AF0CA2D}" type="VALUE">
                      <a:rPr lang="en-US" altLang="ko-KR" sz="1000" b="1" smtClean="0">
                        <a:latin typeface="12롯데마트드림Light" pitchFamily="18" charset="-127"/>
                        <a:ea typeface="12롯데마트드림Light" pitchFamily="18" charset="-127"/>
                      </a:rPr>
                      <a:pPr>
                        <a:defRPr sz="10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[값]</a:t>
                    </a:fld>
                    <a:endParaRPr lang="ko-KR" altLang="en-US" sz="1000" b="1" dirty="0">
                      <a:latin typeface="12롯데마트드림Light" pitchFamily="18" charset="-127"/>
                      <a:ea typeface="12롯데마트드림Light" pitchFamily="18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7D7-47E9-8E59-0762A7E901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SNS</c:v>
                </c:pt>
                <c:pt idx="1">
                  <c:v>온라인 쇼핑몰</c:v>
                </c:pt>
                <c:pt idx="2">
                  <c:v>포털사이트</c:v>
                </c:pt>
                <c:pt idx="3">
                  <c:v>TV</c:v>
                </c:pt>
                <c:pt idx="4">
                  <c:v>온라인 커뮤니티</c:v>
                </c:pt>
                <c:pt idx="5">
                  <c:v>오프라인</c:v>
                </c:pt>
                <c:pt idx="6">
                  <c:v>잡지</c:v>
                </c:pt>
                <c:pt idx="7">
                  <c:v>기타</c:v>
                </c:pt>
              </c:strCache>
            </c:strRef>
          </c:cat>
          <c:val>
            <c:numRef>
              <c:f>Sheet1!$B$2:$B$9</c:f>
              <c:numCache>
                <c:formatCode>0.00%</c:formatCode>
                <c:ptCount val="8"/>
                <c:pt idx="0">
                  <c:v>0.34300000000000003</c:v>
                </c:pt>
                <c:pt idx="1">
                  <c:v>0.25600000000000001</c:v>
                </c:pt>
                <c:pt idx="2">
                  <c:v>0.129</c:v>
                </c:pt>
                <c:pt idx="3">
                  <c:v>0.11899999999999999</c:v>
                </c:pt>
                <c:pt idx="4">
                  <c:v>0.11799999999999999</c:v>
                </c:pt>
                <c:pt idx="5">
                  <c:v>1.4E-2</c:v>
                </c:pt>
                <c:pt idx="6">
                  <c:v>8.9999999999999993E-3</c:v>
                </c:pt>
                <c:pt idx="7">
                  <c:v>1.2E-2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7D7-47E9-8E59-0762A7E901B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66B3E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5ECA-43FC-9103-8F5F0FCC0615}"/>
              </c:ext>
            </c:extLst>
          </c:dPt>
          <c:dPt>
            <c:idx val="1"/>
            <c:bubble3D val="0"/>
            <c:spPr>
              <a:solidFill>
                <a:srgbClr val="D5EDF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ECA-43FC-9103-8F5F0FCC061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B22-4F5E-A3E9-DFDFC0BCEE1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B22-4F5E-A3E9-DFDFC0BCEE1E}"/>
              </c:ext>
            </c:extLst>
          </c:dPt>
          <c:dLbls>
            <c:dLbl>
              <c:idx val="0"/>
              <c:layout>
                <c:manualLayout>
                  <c:x val="-0.13250599969630888"/>
                  <c:y val="-0.2607238532749361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1600" b="1" dirty="0">
                        <a:latin typeface="12롯데마트드림Light" pitchFamily="18" charset="-127"/>
                        <a:ea typeface="12롯데마트드림Light" pitchFamily="18" charset="-127"/>
                      </a:rPr>
                      <a:t>있다 </a:t>
                    </a:r>
                  </a:p>
                  <a:p>
                    <a:pPr>
                      <a:defRPr sz="16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8873B0A-F39F-4F15-A474-14E64A947917}" type="VALUE">
                      <a:rPr lang="en-US" altLang="ko-KR" sz="1600" b="1" smtClean="0">
                        <a:latin typeface="12롯데마트드림Light" pitchFamily="18" charset="-127"/>
                        <a:ea typeface="12롯데마트드림Light" pitchFamily="18" charset="-127"/>
                      </a:rPr>
                      <a:pPr>
                        <a:defRPr sz="16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5ECA-43FC-9103-8F5F0FCC0615}"/>
                </c:ext>
              </c:extLst>
            </c:dLbl>
            <c:dLbl>
              <c:idx val="1"/>
              <c:layout>
                <c:manualLayout>
                  <c:x val="6.9878424723690519E-2"/>
                  <c:y val="0.1326862851931419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dirty="0">
                        <a:latin typeface="12롯데마트드림Light" pitchFamily="18" charset="-127"/>
                        <a:ea typeface="12롯데마트드림Light" pitchFamily="18" charset="-127"/>
                      </a:rPr>
                      <a:t>없다</a:t>
                    </a:r>
                  </a:p>
                  <a:p>
                    <a:pPr>
                      <a:defRPr sz="1197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00D38C9-52C8-4D5A-A5AD-F30C161379CA}" type="VALUE">
                      <a:rPr lang="en-US" altLang="ko-KR" smtClean="0">
                        <a:latin typeface="12롯데마트드림Light" pitchFamily="18" charset="-127"/>
                        <a:ea typeface="12롯데마트드림Light" pitchFamily="18" charset="-127"/>
                      </a:rPr>
                      <a:pPr>
                        <a:defRPr sz="1197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9.227986662749231E-2"/>
                      <c:h val="0.161386208712622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ECA-43FC-9103-8F5F0FCC06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있다</c:v>
                </c:pt>
                <c:pt idx="1">
                  <c:v>없다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0.90800000000000003</c:v>
                </c:pt>
                <c:pt idx="1">
                  <c:v>9.1999999999999998E-2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ECA-43FC-9103-8F5F0FCC06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95907425097594"/>
          <c:y val="7.5837944975351235E-2"/>
          <c:w val="0.5859100380599388"/>
          <c:h val="0.8380690554055204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FAAF40"/>
            </a:solidFill>
          </c:spPr>
          <c:dPt>
            <c:idx val="0"/>
            <c:bubble3D val="0"/>
            <c:spPr>
              <a:solidFill>
                <a:srgbClr val="1B75BB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CAF-46ED-98F8-D99DC0296386}"/>
              </c:ext>
            </c:extLst>
          </c:dPt>
          <c:dPt>
            <c:idx val="1"/>
            <c:bubble3D val="0"/>
            <c:spPr>
              <a:solidFill>
                <a:srgbClr val="CA566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CAF-46ED-98F8-D99DC0296386}"/>
              </c:ext>
            </c:extLst>
          </c:dPt>
          <c:dPt>
            <c:idx val="2"/>
            <c:bubble3D val="0"/>
            <c:spPr>
              <a:solidFill>
                <a:srgbClr val="FAAF4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6CAF-46ED-98F8-D99DC0296386}"/>
              </c:ext>
            </c:extLst>
          </c:dPt>
          <c:dPt>
            <c:idx val="3"/>
            <c:bubble3D val="0"/>
            <c:spPr>
              <a:solidFill>
                <a:srgbClr val="FAAF4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6CAF-46ED-98F8-D99DC0296386}"/>
              </c:ext>
            </c:extLst>
          </c:dPt>
          <c:dLbls>
            <c:dLbl>
              <c:idx val="0"/>
              <c:delete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CAF-46ED-98F8-D99DC0296386}"/>
                </c:ext>
              </c:extLst>
            </c:dLbl>
            <c:dLbl>
              <c:idx val="1"/>
              <c:delete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CAF-46ED-98F8-D99DC02963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남성</c:v>
                </c:pt>
                <c:pt idx="1">
                  <c:v>여성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0.47399999999999998</c:v>
                </c:pt>
                <c:pt idx="1">
                  <c:v>0.52600000000000002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6CAF-46ED-98F8-D99DC02963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1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8445444091231878"/>
          <c:y val="0.28900192545334369"/>
          <c:w val="0.3832758804990124"/>
          <c:h val="0.70337522849920842"/>
        </c:manualLayout>
      </c:layout>
      <c:pieChart>
        <c:varyColors val="1"/>
        <c:ser>
          <c:idx val="0"/>
          <c:order val="0"/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165D91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CC9-45CE-9BF0-0172ACB581A5}"/>
              </c:ext>
            </c:extLst>
          </c:dPt>
          <c:dPt>
            <c:idx val="1"/>
            <c:bubble3D val="0"/>
            <c:spPr>
              <a:solidFill>
                <a:srgbClr val="1F4E79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CC9-45CE-9BF0-0172ACB581A5}"/>
              </c:ext>
            </c:extLst>
          </c:dPt>
          <c:dPt>
            <c:idx val="2"/>
            <c:bubble3D val="0"/>
            <c:spPr>
              <a:solidFill>
                <a:srgbClr val="D5EDF1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CC9-45CE-9BF0-0172ACB581A5}"/>
              </c:ext>
            </c:extLst>
          </c:dPt>
          <c:dPt>
            <c:idx val="3"/>
            <c:bubble3D val="0"/>
            <c:spPr>
              <a:solidFill>
                <a:srgbClr val="B8DFF0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BCC9-45CE-9BF0-0172ACB581A5}"/>
              </c:ext>
            </c:extLst>
          </c:dPt>
          <c:dPt>
            <c:idx val="4"/>
            <c:bubble3D val="0"/>
            <c:spPr>
              <a:solidFill>
                <a:srgbClr val="93CBF0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BCC9-45CE-9BF0-0172ACB581A5}"/>
              </c:ext>
            </c:extLst>
          </c:dPt>
          <c:dPt>
            <c:idx val="5"/>
            <c:bubble3D val="0"/>
            <c:spPr>
              <a:solidFill>
                <a:srgbClr val="66B3E1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BCC9-45CE-9BF0-0172ACB581A5}"/>
              </c:ext>
            </c:extLst>
          </c:dPt>
          <c:dPt>
            <c:idx val="6"/>
            <c:bubble3D val="0"/>
            <c:spPr>
              <a:solidFill>
                <a:srgbClr val="3294C1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BCC9-45CE-9BF0-0172ACB581A5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BCC9-45CE-9BF0-0172ACB581A5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BCC9-45CE-9BF0-0172ACB581A5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BCC9-45CE-9BF0-0172ACB581A5}"/>
              </c:ext>
            </c:extLst>
          </c:dPt>
          <c:dLbls>
            <c:dLbl>
              <c:idx val="0"/>
              <c:layout>
                <c:manualLayout>
                  <c:x val="6.139271661919958E-2"/>
                  <c:y val="-2.2215808209353351E-2"/>
                </c:manualLayout>
              </c:layout>
              <c:tx>
                <c:rich>
                  <a:bodyPr/>
                  <a:lstStyle/>
                  <a:p>
                    <a:r>
                      <a:rPr lang="ko-KR" altLang="en-US"/>
                      <a:t>기타 </a:t>
                    </a:r>
                    <a:r>
                      <a:rPr lang="en-US" altLang="ko-KR"/>
                      <a:t>2%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BCC9-45CE-9BF0-0172ACB581A5}"/>
                </c:ext>
              </c:extLst>
            </c:dLbl>
            <c:dLbl>
              <c:idx val="1"/>
              <c:layout>
                <c:manualLayout>
                  <c:x val="4.3234307478309655E-2"/>
                  <c:y val="1.2694997444807182E-2"/>
                </c:manualLayout>
              </c:layout>
              <c:tx>
                <c:rich>
                  <a:bodyPr/>
                  <a:lstStyle/>
                  <a:p>
                    <a:r>
                      <a:rPr lang="ko-KR" altLang="en-US"/>
                      <a:t>강원도 </a:t>
                    </a:r>
                    <a:r>
                      <a:rPr lang="en-US" altLang="ko-KR"/>
                      <a:t>3%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BCC9-45CE-9BF0-0172ACB581A5}"/>
                </c:ext>
              </c:extLst>
            </c:dLbl>
            <c:dLbl>
              <c:idx val="2"/>
              <c:layout>
                <c:manualLayout>
                  <c:x val="-5.7069285871368745E-2"/>
                  <c:y val="0.1396422230302212"/>
                </c:manualLayout>
              </c:layout>
              <c:tx>
                <c:rich>
                  <a:bodyPr/>
                  <a:lstStyle/>
                  <a:p>
                    <a:r>
                      <a:rPr lang="ko-KR" altLang="en-US"/>
                      <a:t>전라도
</a:t>
                    </a:r>
                    <a:r>
                      <a:rPr lang="en-US" altLang="ko-KR"/>
                      <a:t>7%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BCC9-45CE-9BF0-0172ACB581A5}"/>
                </c:ext>
              </c:extLst>
            </c:dLbl>
            <c:dLbl>
              <c:idx val="3"/>
              <c:layout>
                <c:manualLayout>
                  <c:x val="-7.4363008862692537E-2"/>
                  <c:y val="9.8384293498564909E-2"/>
                </c:manualLayout>
              </c:layout>
              <c:tx>
                <c:rich>
                  <a:bodyPr/>
                  <a:lstStyle/>
                  <a:p>
                    <a:r>
                      <a:rPr lang="ko-KR" altLang="en-US"/>
                      <a:t>충청도
</a:t>
                    </a:r>
                    <a:r>
                      <a:rPr lang="en-US" altLang="ko-KR"/>
                      <a:t>7%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BCC9-45CE-9BF0-0172ACB581A5}"/>
                </c:ext>
              </c:extLst>
            </c:dLbl>
            <c:dLbl>
              <c:idx val="4"/>
              <c:layout>
                <c:manualLayout>
                  <c:x val="-0.10549171024707556"/>
                  <c:y val="6.3473737741009655E-3"/>
                </c:manualLayout>
              </c:layout>
              <c:tx>
                <c:rich>
                  <a:bodyPr/>
                  <a:lstStyle/>
                  <a:p>
                    <a:r>
                      <a:rPr lang="ko-KR" altLang="en-US"/>
                      <a:t>경상도
</a:t>
                    </a:r>
                    <a:r>
                      <a:rPr lang="en-US" altLang="ko-KR"/>
                      <a:t>12%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BCC9-45CE-9BF0-0172ACB581A5}"/>
                </c:ext>
              </c:extLst>
            </c:dLbl>
            <c:dLbl>
              <c:idx val="5"/>
              <c:layout>
                <c:manualLayout>
                  <c:x val="-9.3386104153148852E-2"/>
                  <c:y val="-0.13329484925612028"/>
                </c:manualLayout>
              </c:layout>
              <c:tx>
                <c:rich>
                  <a:bodyPr/>
                  <a:lstStyle/>
                  <a:p>
                    <a:r>
                      <a:rPr lang="ko-KR" altLang="en-US"/>
                      <a:t>광역시
</a:t>
                    </a:r>
                    <a:r>
                      <a:rPr lang="en-US" altLang="ko-KR"/>
                      <a:t>18%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BCC9-45CE-9BF0-0172ACB581A5}"/>
                </c:ext>
              </c:extLst>
            </c:dLbl>
            <c:dLbl>
              <c:idx val="6"/>
              <c:layout>
                <c:manualLayout>
                  <c:x val="0.1625609961184443"/>
                  <c:y val="-3.1736868870504828E-3"/>
                </c:manualLayout>
              </c:layout>
              <c:tx>
                <c:rich>
                  <a:bodyPr/>
                  <a:lstStyle/>
                  <a:p>
                    <a:r>
                      <a:rPr lang="ko-KR" altLang="en-US"/>
                      <a:t>서울</a:t>
                    </a:r>
                  </a:p>
                  <a:p>
                    <a:r>
                      <a:rPr lang="ko-KR" altLang="en-US"/>
                      <a:t>경기도</a:t>
                    </a:r>
                  </a:p>
                  <a:p>
                    <a:r>
                      <a:rPr lang="ko-KR" altLang="en-US"/>
                      <a:t>부산
</a:t>
                    </a:r>
                    <a:fld id="{C7E7415C-8620-4BBD-8AA0-C84F5E0B4865}" type="PERCENTAGE">
                      <a:rPr lang="en-US" altLang="ko-KR"/>
                      <a:pPr/>
                      <a:t>[백분율]</a:t>
                    </a:fld>
                    <a:endParaRPr lang="ko-KR" altLang="en-US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BCC9-45CE-9BF0-0172ACB581A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 rtl="0">
                  <a:defRPr sz="1000" b="1" i="0" u="none" strike="noStrike" kern="1200" spc="0" baseline="0">
                    <a:solidFill>
                      <a:schemeClr val="tx1"/>
                    </a:solidFill>
                    <a:latin typeface="12롯데마트드림Light" pitchFamily="18" charset="-127"/>
                    <a:ea typeface="12롯데마트드림Light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population!$G$4:$G$10</c:f>
              <c:strCache>
                <c:ptCount val="7"/>
                <c:pt idx="0">
                  <c:v>기타</c:v>
                </c:pt>
                <c:pt idx="1">
                  <c:v>강원도</c:v>
                </c:pt>
                <c:pt idx="2">
                  <c:v>전라도</c:v>
                </c:pt>
                <c:pt idx="3">
                  <c:v>충청도</c:v>
                </c:pt>
                <c:pt idx="4">
                  <c:v>경상도</c:v>
                </c:pt>
                <c:pt idx="5">
                  <c:v>광역시</c:v>
                </c:pt>
                <c:pt idx="6">
                  <c:v>서울특별시+경기도+부산</c:v>
                </c:pt>
              </c:strCache>
            </c:strRef>
          </c:cat>
          <c:val>
            <c:numRef>
              <c:f>population!$I$4:$I$13</c:f>
              <c:numCache>
                <c:formatCode>0%</c:formatCode>
                <c:ptCount val="10"/>
                <c:pt idx="0">
                  <c:v>1.9509483352327599E-2</c:v>
                </c:pt>
                <c:pt idx="1">
                  <c:v>2.9730108630378005E-2</c:v>
                </c:pt>
                <c:pt idx="2">
                  <c:v>7.1121926440651406E-2</c:v>
                </c:pt>
                <c:pt idx="3">
                  <c:v>7.1817280281619267E-2</c:v>
                </c:pt>
                <c:pt idx="4">
                  <c:v>0.11626625189988456</c:v>
                </c:pt>
                <c:pt idx="5">
                  <c:v>0.1827278572646511</c:v>
                </c:pt>
                <c:pt idx="6">
                  <c:v>0.50882709213048805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4-BCC9-45CE-9BF0-0172ACB581A5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b="1">
          <a:solidFill>
            <a:schemeClr val="tx1"/>
          </a:solidFill>
          <a:latin typeface="12롯데마트드림Light" pitchFamily="18" charset="-127"/>
          <a:ea typeface="12롯데마트드림Light" pitchFamily="18" charset="-127"/>
        </a:defRPr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95907425097594"/>
          <c:y val="7.5837944975351235E-2"/>
          <c:w val="0.5859100380599388"/>
          <c:h val="0.8380690554055204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FAAF40"/>
            </a:solidFill>
          </c:spPr>
          <c:dPt>
            <c:idx val="0"/>
            <c:bubble3D val="0"/>
            <c:spPr>
              <a:solidFill>
                <a:srgbClr val="1B75BB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6BF-4EB9-9318-62D74731DBED}"/>
              </c:ext>
            </c:extLst>
          </c:dPt>
          <c:dPt>
            <c:idx val="1"/>
            <c:bubble3D val="0"/>
            <c:spPr>
              <a:solidFill>
                <a:srgbClr val="FAAF4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6BF-4EB9-9318-62D74731DBED}"/>
              </c:ext>
            </c:extLst>
          </c:dPt>
          <c:dPt>
            <c:idx val="2"/>
            <c:bubble3D val="0"/>
            <c:spPr>
              <a:solidFill>
                <a:srgbClr val="FAAF4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6BF-4EB9-9318-62D74731DBED}"/>
              </c:ext>
            </c:extLst>
          </c:dPt>
          <c:dPt>
            <c:idx val="3"/>
            <c:bubble3D val="0"/>
            <c:spPr>
              <a:solidFill>
                <a:srgbClr val="FAAF4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06BF-4EB9-9318-62D74731DBED}"/>
              </c:ext>
            </c:extLst>
          </c:dPt>
          <c:dLbls>
            <c:dLbl>
              <c:idx val="0"/>
              <c:delete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6BF-4EB9-9318-62D74731DBED}"/>
                </c:ext>
              </c:extLst>
            </c:dLbl>
            <c:dLbl>
              <c:idx val="1"/>
              <c:delete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6BF-4EB9-9318-62D74731DBE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남성</c:v>
                </c:pt>
                <c:pt idx="1">
                  <c:v>여성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0.45700000000000002</c:v>
                </c:pt>
                <c:pt idx="1">
                  <c:v>0.54300000000000004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06BF-4EB9-9318-62D74731DB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1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12롯데마트드림Light" pitchFamily="18" charset="-127"/>
                <a:ea typeface="12롯데마트드림Light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12롯데마트드림Light" pitchFamily="18" charset="-127"/>
                <a:ea typeface="12롯데마트드림Light" pitchFamily="18" charset="-127"/>
              </a:defRPr>
            </a:lvl1pPr>
          </a:lstStyle>
          <a:p>
            <a:fld id="{59B621C5-4007-42CD-A740-2AEF46C70A3D}" type="datetimeFigureOut">
              <a:rPr lang="ko-KR" altLang="en-US" smtClean="0"/>
              <a:pPr/>
              <a:t>2021-06-28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12롯데마트드림Light" pitchFamily="18" charset="-127"/>
                <a:ea typeface="12롯데마트드림Light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12롯데마트드림Light" pitchFamily="18" charset="-127"/>
                <a:ea typeface="12롯데마트드림Light" pitchFamily="18" charset="-127"/>
              </a:defRPr>
            </a:lvl1pPr>
          </a:lstStyle>
          <a:p>
            <a:fld id="{B1258B67-9CF6-4050-8D01-E97856FA94C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89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12롯데마트드림Light" pitchFamily="18" charset="-127"/>
        <a:ea typeface="12롯데마트드림Light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12롯데마트드림Light" pitchFamily="18" charset="-127"/>
        <a:ea typeface="12롯데마트드림Light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12롯데마트드림Light" pitchFamily="18" charset="-127"/>
        <a:ea typeface="12롯데마트드림Light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12롯데마트드림Light" pitchFamily="18" charset="-127"/>
        <a:ea typeface="12롯데마트드림Light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12롯데마트드림Light" pitchFamily="18" charset="-127"/>
        <a:ea typeface="12롯데마트드림Light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58B67-9CF6-4050-8D01-E97856FA94C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625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데이터 병합 과정도 세세히 보여줘야 할까 어떤 변수가 </a:t>
            </a:r>
            <a:r>
              <a:rPr lang="ko-KR" altLang="en-US" sz="1000" dirty="0" err="1"/>
              <a:t>합쳐졌는</a:t>
            </a:r>
            <a:endParaRPr lang="en-US" altLang="ko-KR" sz="1000" dirty="0"/>
          </a:p>
          <a:p>
            <a:r>
              <a:rPr lang="ko-KR" altLang="en-US" sz="1000" dirty="0"/>
              <a:t>지만 보여줄까 연령별로 인터넷 구매비율이 어떻게 되는지 </a:t>
            </a:r>
            <a:r>
              <a:rPr lang="ko-KR" altLang="en-US" sz="1000" dirty="0" err="1"/>
              <a:t>노션에</a:t>
            </a:r>
            <a:r>
              <a:rPr lang="ko-KR" altLang="en-US" sz="1000" dirty="0"/>
              <a:t> 잇는데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흐름</a:t>
            </a:r>
            <a:endParaRPr lang="en-US" altLang="ko-KR" sz="1000" dirty="0"/>
          </a:p>
          <a:p>
            <a:r>
              <a:rPr lang="ko-KR" altLang="en-US" sz="1000" dirty="0"/>
              <a:t>날씨데이터가 지역별로 </a:t>
            </a:r>
            <a:r>
              <a:rPr lang="ko-KR" altLang="en-US" sz="1000" baseline="0" dirty="0"/>
              <a:t> 정보가 있는데</a:t>
            </a:r>
            <a:endParaRPr lang="en-US" altLang="ko-KR" sz="1000" baseline="0" dirty="0"/>
          </a:p>
          <a:p>
            <a:r>
              <a:rPr lang="ko-KR" altLang="en-US" sz="1000" baseline="0" dirty="0"/>
              <a:t>우리가 가진 </a:t>
            </a:r>
            <a:r>
              <a:rPr lang="en-US" altLang="ko-KR" sz="1000" baseline="0" dirty="0"/>
              <a:t>buy</a:t>
            </a:r>
            <a:r>
              <a:rPr lang="ko-KR" altLang="en-US" sz="1000" baseline="0" dirty="0"/>
              <a:t>데이터에는 지역 정보가 없어</a:t>
            </a:r>
            <a:endParaRPr lang="en-US" altLang="ko-KR" sz="1000" baseline="0" dirty="0"/>
          </a:p>
          <a:p>
            <a:r>
              <a:rPr lang="ko-KR" altLang="en-US" sz="1000" baseline="0" dirty="0"/>
              <a:t>그래서 날씨데이터를 지역 정보를 고려해서 적절하게 대표 값이 필요함</a:t>
            </a:r>
            <a:endParaRPr lang="en-US" altLang="ko-KR" sz="1000" baseline="0" dirty="0"/>
          </a:p>
          <a:p>
            <a:r>
              <a:rPr lang="ko-KR" altLang="en-US" sz="1000" dirty="0"/>
              <a:t>생각해보니까 온라인 구매 내역이니까 연령대별로 온라인 쇼핑을 하는 비율이 </a:t>
            </a:r>
            <a:r>
              <a:rPr lang="en-US" altLang="ko-KR" sz="1000" dirty="0"/>
              <a:t>90%</a:t>
            </a:r>
            <a:r>
              <a:rPr lang="ko-KR" altLang="en-US" sz="1000" dirty="0"/>
              <a:t>가 넘는 연령대 선택 </a:t>
            </a:r>
            <a:r>
              <a:rPr lang="en-US" altLang="ko-KR" sz="1000" dirty="0"/>
              <a:t>(2,3,40)</a:t>
            </a:r>
          </a:p>
          <a:p>
            <a:r>
              <a:rPr lang="ko-KR" altLang="en-US" sz="1000" dirty="0"/>
              <a:t>근데 우리가 가진 구매건수총합에서 </a:t>
            </a:r>
            <a:r>
              <a:rPr lang="en-US" altLang="ko-KR" sz="1000" dirty="0"/>
              <a:t>2,3,40</a:t>
            </a:r>
            <a:r>
              <a:rPr lang="ko-KR" altLang="en-US" sz="1000" dirty="0"/>
              <a:t>대가 구매한 건수 비율이 </a:t>
            </a:r>
            <a:r>
              <a:rPr lang="en-US" altLang="ko-KR" sz="1000" dirty="0"/>
              <a:t>80</a:t>
            </a:r>
            <a:r>
              <a:rPr lang="ko-KR" altLang="en-US" sz="1000" dirty="0"/>
              <a:t>퍼가 넘어</a:t>
            </a:r>
            <a:endParaRPr lang="en-US" altLang="ko-KR" sz="1000" dirty="0"/>
          </a:p>
          <a:p>
            <a:r>
              <a:rPr lang="ko-KR" altLang="en-US" sz="1000" dirty="0"/>
              <a:t>그래서 우리는 지역 정보를 제외한 날씨 데이터를 이걸 이용해서 </a:t>
            </a:r>
            <a:r>
              <a:rPr lang="ko-KR" altLang="en-US" sz="1000" dirty="0" err="1"/>
              <a:t>정해보겠다는거지</a:t>
            </a:r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58B67-9CF6-4050-8D01-E97856FA94C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233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58B67-9CF6-4050-8D01-E97856FA94C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653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58B67-9CF6-4050-8D01-E97856FA94C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94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58B67-9CF6-4050-8D01-E97856FA94C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638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58B67-9CF6-4050-8D01-E97856FA94C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376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58B67-9CF6-4050-8D01-E97856FA94C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24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58B67-9CF6-4050-8D01-E97856FA94C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734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58B67-9CF6-4050-8D01-E97856FA94C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249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30&amp;40</a:t>
            </a:r>
            <a:r>
              <a:rPr lang="ko-KR" altLang="en-US" dirty="0"/>
              <a:t>대 강조하기 위해서 그림으로 그래프 묶거나 하면 더 눈에 잘 </a:t>
            </a:r>
            <a:r>
              <a:rPr lang="ko-KR" altLang="en-US" dirty="0" err="1"/>
              <a:t>들어올것</a:t>
            </a:r>
            <a:r>
              <a:rPr lang="ko-KR" altLang="en-US" dirty="0"/>
              <a:t> 같아</a:t>
            </a:r>
            <a:endParaRPr lang="en-US" altLang="ko-KR" dirty="0"/>
          </a:p>
          <a:p>
            <a:r>
              <a:rPr lang="ko-KR" altLang="en-US" dirty="0" err="1"/>
              <a:t>뷰티</a:t>
            </a:r>
            <a:r>
              <a:rPr lang="ko-KR" altLang="en-US" dirty="0"/>
              <a:t> 그래프 수정하기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58B67-9CF6-4050-8D01-E97856FA94C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228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18p : SNS </a:t>
            </a:r>
            <a:r>
              <a:rPr lang="ko-KR" altLang="en-US" dirty="0"/>
              <a:t>홍보 분석 실패에 대해 </a:t>
            </a:r>
            <a:r>
              <a:rPr lang="ko-KR" altLang="en-US" dirty="0" err="1"/>
              <a:t>설명할때</a:t>
            </a:r>
            <a:r>
              <a:rPr lang="ko-KR" altLang="en-US" dirty="0"/>
              <a:t> 그 상품이 날씨에 예민한 상품인데 그걸 </a:t>
            </a:r>
            <a:r>
              <a:rPr lang="ko-KR" altLang="en-US" dirty="0" err="1"/>
              <a:t>고려안해서</a:t>
            </a:r>
            <a:r>
              <a:rPr lang="ko-KR" altLang="en-US" dirty="0"/>
              <a:t> </a:t>
            </a:r>
            <a:r>
              <a:rPr lang="en-US" altLang="ko-KR" dirty="0"/>
              <a:t>SNS</a:t>
            </a:r>
            <a:r>
              <a:rPr lang="ko-KR" altLang="en-US" dirty="0"/>
              <a:t>와 상관계수가 높지만 </a:t>
            </a:r>
            <a:r>
              <a:rPr lang="ko-KR" altLang="en-US" dirty="0" err="1"/>
              <a:t>실패했다는걸</a:t>
            </a:r>
            <a:r>
              <a:rPr lang="ko-KR" altLang="en-US" dirty="0"/>
              <a:t> 조금 더 강조했으면 좋겠어 </a:t>
            </a:r>
            <a:endParaRPr lang="en-US" altLang="ko-KR" dirty="0"/>
          </a:p>
          <a:p>
            <a:r>
              <a:rPr lang="ko-KR" altLang="en-US" dirty="0"/>
              <a:t>공모전의 목적이 날씨 연관 상품 찾아서 마케팅을 잘해보자 </a:t>
            </a:r>
            <a:r>
              <a:rPr lang="ko-KR" altLang="en-US" dirty="0" err="1"/>
              <a:t>인것같아서</a:t>
            </a:r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18p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그래프 계절 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cs typeface="+mn-cs"/>
              </a:rPr>
              <a:t>넣은게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 날씨 특성도 연관시키고 싶어서였거든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..!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그래서 필요하면 년도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&amp;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계절별 평균 날씨지수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cs typeface="+mn-cs"/>
              </a:rPr>
              <a:t>구해놓은거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 있는데 그거 옆에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cs typeface="+mn-cs"/>
              </a:rPr>
              <a:t>붙여넣기만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 해도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cs typeface="+mn-cs"/>
              </a:rPr>
              <a:t>될것같아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단지 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cs typeface="+mn-cs"/>
              </a:rPr>
              <a:t>의견ㅋㅋㅋㅋ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58B67-9CF6-4050-8D01-E97856FA94C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737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58B67-9CF6-4050-8D01-E97856FA94C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9501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</a:t>
            </a:r>
            <a:r>
              <a:rPr lang="en-US" altLang="ko-KR" dirty="0"/>
              <a:t>===</a:t>
            </a:r>
            <a:r>
              <a:rPr lang="ko-KR" altLang="en-US" dirty="0"/>
              <a:t>연령대별로 많이 쓰는 장보기 플랫폼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58B67-9CF6-4050-8D01-E97856FA94C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990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</a:t>
            </a:r>
            <a:r>
              <a:rPr lang="en-US" altLang="ko-KR" dirty="0"/>
              <a:t>===</a:t>
            </a:r>
            <a:r>
              <a:rPr lang="ko-KR" altLang="en-US" dirty="0"/>
              <a:t>연령대별로 많이 쓰는 장보기 플랫폼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58B67-9CF6-4050-8D01-E97856FA94C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990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58B67-9CF6-4050-8D01-E97856FA94C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536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58B67-9CF6-4050-8D01-E97856FA94C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065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 색 바꾸기</a:t>
            </a:r>
            <a:r>
              <a:rPr lang="en-US" altLang="ko-KR" dirty="0"/>
              <a:t>, </a:t>
            </a:r>
            <a:r>
              <a:rPr lang="ko-KR" altLang="en-US" dirty="0"/>
              <a:t>식품 분류 변수 추가 제목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58B67-9CF6-4050-8D01-E97856FA94C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482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 색 바꾸기</a:t>
            </a:r>
            <a:r>
              <a:rPr lang="en-US" altLang="ko-KR" dirty="0"/>
              <a:t>, </a:t>
            </a:r>
            <a:r>
              <a:rPr lang="ko-KR" altLang="en-US" dirty="0"/>
              <a:t>식품 분류 변수 추가 제목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58B67-9CF6-4050-8D01-E97856FA94C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72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 색 바꾸기</a:t>
            </a:r>
            <a:r>
              <a:rPr lang="en-US" altLang="ko-KR" dirty="0"/>
              <a:t>, </a:t>
            </a:r>
            <a:r>
              <a:rPr lang="ko-KR" altLang="en-US" dirty="0"/>
              <a:t>식품 분류 변수 추가 제목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58B67-9CF6-4050-8D01-E97856FA94C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250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 색 바꾸기</a:t>
            </a:r>
            <a:r>
              <a:rPr lang="en-US" altLang="ko-KR" dirty="0"/>
              <a:t>, </a:t>
            </a:r>
            <a:r>
              <a:rPr lang="ko-KR" altLang="en-US" dirty="0"/>
              <a:t>식품 분류 변수 추가 제목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58B67-9CF6-4050-8D01-E97856FA94C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895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데이터 병합 과정도 세세히 보여줘야 할까 어떤 변수가 </a:t>
            </a:r>
            <a:r>
              <a:rPr lang="ko-KR" altLang="en-US" sz="1000" dirty="0" err="1"/>
              <a:t>합쳐졌는</a:t>
            </a:r>
            <a:endParaRPr lang="en-US" altLang="ko-KR" sz="1000" dirty="0"/>
          </a:p>
          <a:p>
            <a:r>
              <a:rPr lang="ko-KR" altLang="en-US" sz="1000" dirty="0"/>
              <a:t>지만 보여줄까 연령별로 인터넷 구매비율이 어떻게 되는지 </a:t>
            </a:r>
            <a:r>
              <a:rPr lang="ko-KR" altLang="en-US" sz="1000" dirty="0" err="1"/>
              <a:t>노션에</a:t>
            </a:r>
            <a:r>
              <a:rPr lang="ko-KR" altLang="en-US" sz="1000" dirty="0"/>
              <a:t> 잇는데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흐름</a:t>
            </a:r>
            <a:endParaRPr lang="en-US" altLang="ko-KR" sz="1000" dirty="0"/>
          </a:p>
          <a:p>
            <a:r>
              <a:rPr lang="ko-KR" altLang="en-US" sz="1000" dirty="0"/>
              <a:t>날씨데이터가 지역별로 </a:t>
            </a:r>
            <a:r>
              <a:rPr lang="ko-KR" altLang="en-US" sz="1000" baseline="0" dirty="0"/>
              <a:t> 정보가 있는데</a:t>
            </a:r>
            <a:endParaRPr lang="en-US" altLang="ko-KR" sz="1000" baseline="0" dirty="0"/>
          </a:p>
          <a:p>
            <a:r>
              <a:rPr lang="ko-KR" altLang="en-US" sz="1000" baseline="0" dirty="0"/>
              <a:t>우리가 가진 </a:t>
            </a:r>
            <a:r>
              <a:rPr lang="en-US" altLang="ko-KR" sz="1000" baseline="0" dirty="0"/>
              <a:t>buy</a:t>
            </a:r>
            <a:r>
              <a:rPr lang="ko-KR" altLang="en-US" sz="1000" baseline="0" dirty="0"/>
              <a:t>데이터에는 지역 정보가 없어</a:t>
            </a:r>
            <a:endParaRPr lang="en-US" altLang="ko-KR" sz="1000" baseline="0" dirty="0"/>
          </a:p>
          <a:p>
            <a:r>
              <a:rPr lang="ko-KR" altLang="en-US" sz="1000" baseline="0" dirty="0"/>
              <a:t>그래서 날씨데이터를 지역 정보를 고려해서 적절하게 대표 값이 필요함</a:t>
            </a:r>
            <a:endParaRPr lang="en-US" altLang="ko-KR" sz="1000" baseline="0" dirty="0"/>
          </a:p>
          <a:p>
            <a:r>
              <a:rPr lang="ko-KR" altLang="en-US" sz="1000" dirty="0"/>
              <a:t>생각해보니까 온라인 구매 내역이니까 연령대별로 온라인 쇼핑을 하는 비율이 </a:t>
            </a:r>
            <a:r>
              <a:rPr lang="en-US" altLang="ko-KR" sz="1000" dirty="0"/>
              <a:t>90%</a:t>
            </a:r>
            <a:r>
              <a:rPr lang="ko-KR" altLang="en-US" sz="1000" dirty="0"/>
              <a:t>가 넘는 연령대 선택 </a:t>
            </a:r>
            <a:r>
              <a:rPr lang="en-US" altLang="ko-KR" sz="1000" dirty="0"/>
              <a:t>(2,3,40)</a:t>
            </a:r>
          </a:p>
          <a:p>
            <a:r>
              <a:rPr lang="ko-KR" altLang="en-US" sz="1000" dirty="0"/>
              <a:t>근데 우리가 가진 구매건수총합에서 </a:t>
            </a:r>
            <a:r>
              <a:rPr lang="en-US" altLang="ko-KR" sz="1000" dirty="0"/>
              <a:t>2,3,40</a:t>
            </a:r>
            <a:r>
              <a:rPr lang="ko-KR" altLang="en-US" sz="1000" dirty="0"/>
              <a:t>대가 구매한 건수 비율이 </a:t>
            </a:r>
            <a:r>
              <a:rPr lang="en-US" altLang="ko-KR" sz="1000" dirty="0"/>
              <a:t>80</a:t>
            </a:r>
            <a:r>
              <a:rPr lang="ko-KR" altLang="en-US" sz="1000" dirty="0"/>
              <a:t>퍼가 넘어</a:t>
            </a:r>
            <a:endParaRPr lang="en-US" altLang="ko-KR" sz="1000" dirty="0"/>
          </a:p>
          <a:p>
            <a:r>
              <a:rPr lang="ko-KR" altLang="en-US" sz="1000" dirty="0"/>
              <a:t>그래서 우리는 지역 정보를 제외한 날씨 데이터를 이걸 이용해서 </a:t>
            </a:r>
            <a:r>
              <a:rPr lang="ko-KR" altLang="en-US" sz="1000" dirty="0" err="1"/>
              <a:t>정해보겠다는거지</a:t>
            </a:r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58B67-9CF6-4050-8D01-E97856FA94C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031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A8A8503-6D04-4D49-AAF9-2696466DE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9FB0C546-3E8A-4531-B5E8-0D23E6E6B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EF3AA9F-C9E8-4987-8F6D-733C441AF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D2CD-82A8-42BE-9643-F57828B9780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C72EE54-9638-4148-B768-59AF89401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FD41777-CC45-4FA9-9BF7-990C0891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60EA-FDCF-4F06-A5E0-E5307FCDA36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76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A4B9593-A348-4E20-9570-5EDFCDC5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C4957C7-081B-4548-8878-B831DCA0B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F6B190F-8232-460C-A9E8-D06230E62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470149D-394F-4F0A-B3E2-0F2A419C6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D2CD-82A8-42BE-9643-F57828B9780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41AE1CE-B0AF-4034-8B02-7DAAAB4A2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1CDE5DBC-CC4A-44E5-91A9-09C5A09BC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60EA-FDCF-4F06-A5E0-E5307FCDA36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376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34B7E2-07D2-43DA-AF6C-9C8ED7EF5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604E492F-154A-4754-AE7F-5595B6C152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7646CE3-94CF-4B31-8AB2-F87EE8493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9828CAB-F03D-47B9-A273-07B92E48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D2CD-82A8-42BE-9643-F57828B9780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8CA92402-1DDB-4232-9ECE-4927528E0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E179D73-5115-4615-B87B-055162F2A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60EA-FDCF-4F06-A5E0-E5307FCDA36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21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8F14C68-EDC5-47C2-889C-BF9366A32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7378FA3-E9E1-4611-A5D7-721DFE50A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4170808-736E-494A-8DD3-0BB9DF5D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D2CD-82A8-42BE-9643-F57828B9780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0D2F951-CE95-488C-AD8D-363D2ABA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5A9F6AD-498E-458D-BBBC-A2E6E6BE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60EA-FDCF-4F06-A5E0-E5307FCDA36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094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9EC3083C-D713-4F55-8DCC-F2C5E44BE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5310E3C1-CB17-4E9A-9EFD-64F18A97F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E18987F-D53E-4039-AB35-2323E3AB9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D2CD-82A8-42BE-9643-F57828B9780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A9811EE-7F17-4F48-9A26-8ECDE5305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11DB31B-A65E-4F84-9CA5-E8AB4F00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60EA-FDCF-4F06-A5E0-E5307FCDA36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301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A8A8503-6D04-4D49-AAF9-2696466DE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9FB0C546-3E8A-4531-B5E8-0D23E6E6B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EF3AA9F-C9E8-4987-8F6D-733C441AF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D2CD-82A8-42BE-9643-F57828B9780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C72EE54-9638-4148-B768-59AF89401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FD41777-CC45-4FA9-9BF7-990C0891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60EA-FDCF-4F06-A5E0-E5307FCDA36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173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E60EA5E-0B22-43A0-B89D-7D9B4B3A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94084949-097C-461A-B717-1DFCC2307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F8B0874-42F4-493C-9181-AE7D3054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D2CD-82A8-42BE-9643-F57828B9780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505C989-F818-4CDE-9F54-3CB4259B0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05601E9-C575-4CFC-B24A-235D6D796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60EA-FDCF-4F06-A5E0-E5307FCDA36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 userDrawn="1"/>
        </p:nvSpPr>
        <p:spPr>
          <a:xfrm>
            <a:off x="0" y="-3"/>
            <a:ext cx="12192000" cy="8297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dist="25400" dir="5400000" algn="t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en-US" altLang="ko-KR" sz="2500" b="1" i="1" kern="0" dirty="0">
              <a:solidFill>
                <a:prstClr val="white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818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B611D00-DA8C-42E8-843E-410A17B01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9D6C708-822A-4E4D-A7DF-116794772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8D1F2EC-0FD8-4CAC-B54B-3DD7EA9B0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D2CD-82A8-42BE-9643-F57828B9780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A3CE959-1B92-4C87-8E36-4C73D0249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3EE4748-B250-4FCF-AE15-EACF98588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60EA-FDCF-4F06-A5E0-E5307FCDA36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549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1260CBE-C9A9-4A8B-8BDC-D563C1885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6039C6F-44F3-4B55-B0B2-52E3FF402B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A01B68E-16A3-4C9F-B0E3-082E445EA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4598352-AA64-4933-B8B4-18742E001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D2CD-82A8-42BE-9643-F57828B9780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8B7B9A9-02F9-4D0E-BBC0-2AA040A1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256A109-2C50-48EF-9FA0-AF998CCA4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60EA-FDCF-4F06-A5E0-E5307FCDA36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6005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D567023-C50A-4E41-B05B-6CBC8F638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4A8D181-41D3-425F-98AE-BCB698E55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7060824-426E-4983-8B82-E9590CEEE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42C14053-33CB-416F-B6E5-927862A5B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7AEF4AD-FF6B-44B9-8EA0-B9155FCD8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DC0E7D17-72F1-4E10-AD8D-B97E1A263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D2CD-82A8-42BE-9643-F57828B9780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B74F3AA9-69BE-4266-861C-8A65D821E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26CD890F-B88D-4C3D-821C-22CFFB640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60EA-FDCF-4F06-A5E0-E5307FCDA36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7269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CEA0AA-9DD3-4DDB-BC20-00C435800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563E4525-5862-412B-93E1-4F19A23B4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D2CD-82A8-42BE-9643-F57828B9780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0212FA4D-8170-4793-B143-D5D050FC3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38A2DA9B-9DD0-4885-8F95-1DA7F0D5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60EA-FDCF-4F06-A5E0-E5307FCDA36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03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E6E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E60EA5E-0B22-43A0-B89D-7D9B4B3A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94084949-097C-461A-B717-1DFCC2307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F8B0874-42F4-493C-9181-AE7D3054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D2CD-82A8-42BE-9643-F57828B9780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505C989-F818-4CDE-9F54-3CB4259B0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05601E9-C575-4CFC-B24A-235D6D796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60EA-FDCF-4F06-A5E0-E5307FCDA36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 userDrawn="1"/>
        </p:nvSpPr>
        <p:spPr>
          <a:xfrm>
            <a:off x="0" y="-3"/>
            <a:ext cx="12192000" cy="8297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dist="25400" dir="5400000" algn="t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en-US" altLang="ko-KR" sz="2500" b="1" i="1" kern="0" dirty="0">
              <a:solidFill>
                <a:prstClr val="white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1857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6AF0D2A1-AE8F-4265-B953-96B0C231E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D2CD-82A8-42BE-9643-F57828B9780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271970E-1615-433A-99B4-5B8628CC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5355E37-B802-4AB0-8FD3-DFDD35C8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60EA-FDCF-4F06-A5E0-E5307FCDA36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4257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A4B9593-A348-4E20-9570-5EDFCDC5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C4957C7-081B-4548-8878-B831DCA0B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F6B190F-8232-460C-A9E8-D06230E62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470149D-394F-4F0A-B3E2-0F2A419C6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D2CD-82A8-42BE-9643-F57828B9780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41AE1CE-B0AF-4034-8B02-7DAAAB4A2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1CDE5DBC-CC4A-44E5-91A9-09C5A09BC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60EA-FDCF-4F06-A5E0-E5307FCDA36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4098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34B7E2-07D2-43DA-AF6C-9C8ED7EF5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604E492F-154A-4754-AE7F-5595B6C152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7646CE3-94CF-4B31-8AB2-F87EE8493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9828CAB-F03D-47B9-A273-07B92E48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D2CD-82A8-42BE-9643-F57828B9780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8CA92402-1DDB-4232-9ECE-4927528E0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E179D73-5115-4615-B87B-055162F2A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60EA-FDCF-4F06-A5E0-E5307FCDA36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4375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8F14C68-EDC5-47C2-889C-BF9366A32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7378FA3-E9E1-4611-A5D7-721DFE50A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4170808-736E-494A-8DD3-0BB9DF5D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D2CD-82A8-42BE-9643-F57828B9780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0D2F951-CE95-488C-AD8D-363D2ABA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5A9F6AD-498E-458D-BBBC-A2E6E6BE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60EA-FDCF-4F06-A5E0-E5307FCDA36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5414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9EC3083C-D713-4F55-8DCC-F2C5E44BE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5310E3C1-CB17-4E9A-9EFD-64F18A97F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E18987F-D53E-4039-AB35-2323E3AB9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D2CD-82A8-42BE-9643-F57828B9780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A9811EE-7F17-4F48-9A26-8ECDE5305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11DB31B-A65E-4F84-9CA5-E8AB4F00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60EA-FDCF-4F06-A5E0-E5307FCDA36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417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bg>
      <p:bgPr>
        <a:solidFill>
          <a:srgbClr val="E6E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E60EA5E-0B22-43A0-B89D-7D9B4B3A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94084949-097C-461A-B717-1DFCC2307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F8B0874-42F4-493C-9181-AE7D3054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D2CD-82A8-42BE-9643-F57828B9780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505C989-F818-4CDE-9F54-3CB4259B0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05601E9-C575-4CFC-B24A-235D6D796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60EA-FDCF-4F06-A5E0-E5307FCDA36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 userDrawn="1"/>
        </p:nvSpPr>
        <p:spPr>
          <a:xfrm>
            <a:off x="0" y="-3"/>
            <a:ext cx="12192000" cy="8297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dist="25400" dir="5400000" algn="t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en-US" altLang="ko-KR" sz="2500" b="1" i="1" kern="0" dirty="0">
              <a:solidFill>
                <a:prstClr val="white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204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bg>
      <p:bgPr>
        <a:solidFill>
          <a:srgbClr val="E6E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E60EA5E-0B22-43A0-B89D-7D9B4B3A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94084949-097C-461A-B717-1DFCC2307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F8B0874-42F4-493C-9181-AE7D3054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D2CD-82A8-42BE-9643-F57828B9780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505C989-F818-4CDE-9F54-3CB4259B0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05601E9-C575-4CFC-B24A-235D6D796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60EA-FDCF-4F06-A5E0-E5307FCDA36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 userDrawn="1"/>
        </p:nvSpPr>
        <p:spPr>
          <a:xfrm>
            <a:off x="0" y="-3"/>
            <a:ext cx="12192000" cy="8297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dist="25400" dir="5400000" algn="t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en-US" altLang="ko-KR" sz="2500" b="1" i="1" kern="0" dirty="0">
              <a:solidFill>
                <a:prstClr val="white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817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B611D00-DA8C-42E8-843E-410A17B01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9D6C708-822A-4E4D-A7DF-116794772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8D1F2EC-0FD8-4CAC-B54B-3DD7EA9B0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D2CD-82A8-42BE-9643-F57828B9780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A3CE959-1B92-4C87-8E36-4C73D0249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3EE4748-B250-4FCF-AE15-EACF98588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60EA-FDCF-4F06-A5E0-E5307FCDA36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284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1260CBE-C9A9-4A8B-8BDC-D563C1885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6039C6F-44F3-4B55-B0B2-52E3FF402B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A01B68E-16A3-4C9F-B0E3-082E445EA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4598352-AA64-4933-B8B4-18742E001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D2CD-82A8-42BE-9643-F57828B9780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8B7B9A9-02F9-4D0E-BBC0-2AA040A1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256A109-2C50-48EF-9FA0-AF998CCA4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60EA-FDCF-4F06-A5E0-E5307FCDA36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88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D567023-C50A-4E41-B05B-6CBC8F638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4A8D181-41D3-425F-98AE-BCB698E55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7060824-426E-4983-8B82-E9590CEEE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42C14053-33CB-416F-B6E5-927862A5B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7AEF4AD-FF6B-44B9-8EA0-B9155FCD8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DC0E7D17-72F1-4E10-AD8D-B97E1A263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D2CD-82A8-42BE-9643-F57828B9780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B74F3AA9-69BE-4266-861C-8A65D821E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26CD890F-B88D-4C3D-821C-22CFFB640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60EA-FDCF-4F06-A5E0-E5307FCDA36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320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CEA0AA-9DD3-4DDB-BC20-00C435800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563E4525-5862-412B-93E1-4F19A23B4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D2CD-82A8-42BE-9643-F57828B9780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0212FA4D-8170-4793-B143-D5D050FC3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38A2DA9B-9DD0-4885-8F95-1DA7F0D5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60EA-FDCF-4F06-A5E0-E5307FCDA36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08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6AF0D2A1-AE8F-4265-B953-96B0C231E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D2CD-82A8-42BE-9643-F57828B9780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271970E-1615-433A-99B4-5B8628CC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5355E37-B802-4AB0-8FD3-DFDD35C8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F60EA-FDCF-4F06-A5E0-E5307FCDA36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676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B270E14-7992-4BE8-90A4-033AB435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63094BC-1B71-4491-A130-3C9BA49D8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457F948-5739-4054-9747-D04C67A1B2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12롯데마트드림Light" pitchFamily="18" charset="-127"/>
                <a:ea typeface="12롯데마트드림Light" pitchFamily="18" charset="-127"/>
              </a:defRPr>
            </a:lvl1pPr>
          </a:lstStyle>
          <a:p>
            <a:fld id="{7F1ED2CD-82A8-42BE-9643-F57828B9780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1D7A466-A869-40D6-B40A-6DB78BE8C4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12롯데마트드림Light" pitchFamily="18" charset="-127"/>
                <a:ea typeface="12롯데마트드림Light" pitchFamily="18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79D780D-EFC8-4B3F-B2D5-CE773CE96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12롯데마트드림Light" pitchFamily="18" charset="-127"/>
                <a:ea typeface="12롯데마트드림Light" pitchFamily="18" charset="-127"/>
              </a:defRPr>
            </a:lvl1pPr>
          </a:lstStyle>
          <a:p>
            <a:fld id="{046F60EA-FDCF-4F06-A5E0-E5307FCDA36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88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85" r:id="rId3"/>
    <p:sldLayoutId id="2147483684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12롯데마트드림Light" pitchFamily="18" charset="-127"/>
          <a:ea typeface="12롯데마트드림Light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12롯데마트드림Light" pitchFamily="18" charset="-127"/>
          <a:ea typeface="12롯데마트드림Light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12롯데마트드림Light" pitchFamily="18" charset="-127"/>
          <a:ea typeface="12롯데마트드림Light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12롯데마트드림Light" pitchFamily="18" charset="-127"/>
          <a:ea typeface="12롯데마트드림Light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12롯데마트드림Light" pitchFamily="18" charset="-127"/>
          <a:ea typeface="12롯데마트드림Light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12롯데마트드림Light" pitchFamily="18" charset="-127"/>
          <a:ea typeface="12롯데마트드림Light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2E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B270E14-7992-4BE8-90A4-033AB435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63094BC-1B71-4491-A130-3C9BA49D8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457F948-5739-4054-9747-D04C67A1B2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12롯데마트드림Light" pitchFamily="18" charset="-127"/>
                <a:ea typeface="12롯데마트드림Light" pitchFamily="18" charset="-127"/>
              </a:defRPr>
            </a:lvl1pPr>
          </a:lstStyle>
          <a:p>
            <a:fld id="{7F1ED2CD-82A8-42BE-9643-F57828B9780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1D7A466-A869-40D6-B40A-6DB78BE8C4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12롯데마트드림Light" pitchFamily="18" charset="-127"/>
                <a:ea typeface="12롯데마트드림Light" pitchFamily="18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79D780D-EFC8-4B3F-B2D5-CE773CE96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12롯데마트드림Light" pitchFamily="18" charset="-127"/>
                <a:ea typeface="12롯데마트드림Light" pitchFamily="18" charset="-127"/>
              </a:defRPr>
            </a:lvl1pPr>
          </a:lstStyle>
          <a:p>
            <a:fld id="{046F60EA-FDCF-4F06-A5E0-E5307FCDA36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25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12롯데마트드림Light" pitchFamily="18" charset="-127"/>
          <a:ea typeface="12롯데마트드림Light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12롯데마트드림Light" pitchFamily="18" charset="-127"/>
          <a:ea typeface="12롯데마트드림Light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12롯데마트드림Light" pitchFamily="18" charset="-127"/>
          <a:ea typeface="12롯데마트드림Light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12롯데마트드림Light" pitchFamily="18" charset="-127"/>
          <a:ea typeface="12롯데마트드림Light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12롯데마트드림Light" pitchFamily="18" charset="-127"/>
          <a:ea typeface="12롯데마트드림Light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12롯데마트드림Light" pitchFamily="18" charset="-127"/>
          <a:ea typeface="12롯데마트드림Light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7" Type="http://schemas.openxmlformats.org/officeDocument/2006/relationships/image" Target="../media/image68.png"/><Relationship Id="rId12" Type="http://schemas.openxmlformats.org/officeDocument/2006/relationships/image" Target="../media/image73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11" Type="http://schemas.openxmlformats.org/officeDocument/2006/relationships/image" Target="../media/image72.jpeg"/><Relationship Id="rId10" Type="http://schemas.openxmlformats.org/officeDocument/2006/relationships/image" Target="../media/image71.jpeg"/><Relationship Id="rId9" Type="http://schemas.openxmlformats.org/officeDocument/2006/relationships/image" Target="../media/image70.png"/><Relationship Id="rId1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5.png"/><Relationship Id="rId7" Type="http://schemas.openxmlformats.org/officeDocument/2006/relationships/image" Target="../media/image78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1.jpe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iconarchive.com/show/mono-general-1-icons-by-custom-icon-design/forward-icon.html" TargetMode="External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4">
            <a:extLst>
              <a:ext uri="{FF2B5EF4-FFF2-40B4-BE49-F238E27FC236}">
                <a16:creationId xmlns="" xmlns:a16="http://schemas.microsoft.com/office/drawing/2014/main" id="{F83799F6-3BB4-4E3B-8B96-D7B41DA2C0C2}"/>
              </a:ext>
            </a:extLst>
          </p:cNvPr>
          <p:cNvSpPr/>
          <p:nvPr/>
        </p:nvSpPr>
        <p:spPr>
          <a:xfrm>
            <a:off x="3396000" y="4024562"/>
            <a:ext cx="5400000" cy="122841"/>
          </a:xfrm>
          <a:prstGeom prst="roundRect">
            <a:avLst>
              <a:gd name="adj" fmla="val 50000"/>
            </a:avLst>
          </a:prstGeom>
          <a:solidFill>
            <a:srgbClr val="E8F0FB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2C80FF0-CE1D-490C-BDDE-8243DC0B363C}"/>
              </a:ext>
            </a:extLst>
          </p:cNvPr>
          <p:cNvSpPr/>
          <p:nvPr/>
        </p:nvSpPr>
        <p:spPr>
          <a:xfrm>
            <a:off x="2222073" y="1211119"/>
            <a:ext cx="7820526" cy="1784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400" b="1" kern="0" dirty="0">
                <a:solidFill>
                  <a:srgbClr val="1F4E79"/>
                </a:solidFill>
                <a:latin typeface="12롯데마트드림Medium" pitchFamily="18" charset="-127"/>
                <a:ea typeface="12롯데마트드림Medium" pitchFamily="18" charset="-127"/>
              </a:rPr>
              <a:t>날씨에 따른 온라인 구매 예측</a:t>
            </a:r>
            <a:endParaRPr lang="en-US" altLang="ko-KR" sz="4400" b="1" kern="0" dirty="0">
              <a:solidFill>
                <a:srgbClr val="1F4E79"/>
              </a:solidFill>
              <a:latin typeface="12롯데마트드림Medium" pitchFamily="18" charset="-127"/>
              <a:ea typeface="12롯데마트드림Medium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1F4E79"/>
                </a:solidFill>
                <a:latin typeface="12롯데마트드림Medium" pitchFamily="18" charset="-127"/>
                <a:ea typeface="12롯데마트드림Medium" pitchFamily="18" charset="-127"/>
              </a:rPr>
              <a:t>VARX </a:t>
            </a:r>
            <a:r>
              <a:rPr lang="ko-KR" altLang="en-US" sz="2000" b="1" kern="0" dirty="0">
                <a:solidFill>
                  <a:srgbClr val="1F4E79"/>
                </a:solidFill>
                <a:latin typeface="12롯데마트드림Medium" pitchFamily="18" charset="-127"/>
                <a:ea typeface="12롯데마트드림Medium" pitchFamily="18" charset="-127"/>
              </a:rPr>
              <a:t>모델에 기반한 분석 모델 제안 </a:t>
            </a:r>
            <a:r>
              <a:rPr lang="en-US" altLang="ko-KR" sz="2000" b="1" kern="0" dirty="0">
                <a:solidFill>
                  <a:srgbClr val="1F4E79"/>
                </a:solidFill>
                <a:latin typeface="12롯데마트드림Medium" pitchFamily="18" charset="-127"/>
                <a:ea typeface="12롯데마트드림Medium" pitchFamily="18" charset="-127"/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Medium" pitchFamily="18" charset="-127"/>
                <a:ea typeface="12롯데마트드림Medium" pitchFamily="18" charset="-127"/>
              </a:rPr>
              <a:t>2021 </a:t>
            </a:r>
            <a:r>
              <a:rPr lang="ko-KR" altLang="en-US" sz="11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Medium" pitchFamily="18" charset="-127"/>
                <a:ea typeface="12롯데마트드림Medium" pitchFamily="18" charset="-127"/>
              </a:rPr>
              <a:t>날씨 </a:t>
            </a:r>
            <a:r>
              <a:rPr lang="ko-KR" altLang="en-US" sz="11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Medium" pitchFamily="18" charset="-127"/>
                <a:ea typeface="12롯데마트드림Medium" pitchFamily="18" charset="-127"/>
              </a:rPr>
              <a:t>빅데이터</a:t>
            </a:r>
            <a:r>
              <a:rPr lang="ko-KR" altLang="en-US" sz="11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Medium" pitchFamily="18" charset="-127"/>
                <a:ea typeface="12롯데마트드림Medium" pitchFamily="18" charset="-127"/>
              </a:rPr>
              <a:t> 콘테스트</a:t>
            </a:r>
            <a:endParaRPr lang="en-US" altLang="ko-KR" sz="1100" kern="0" dirty="0">
              <a:solidFill>
                <a:prstClr val="black">
                  <a:lumMod val="65000"/>
                  <a:lumOff val="35000"/>
                </a:prstClr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ECD9977A-949D-497A-861D-7718377C268B}"/>
              </a:ext>
            </a:extLst>
          </p:cNvPr>
          <p:cNvGrpSpPr/>
          <p:nvPr/>
        </p:nvGrpSpPr>
        <p:grpSpPr>
          <a:xfrm>
            <a:off x="4150642" y="3038789"/>
            <a:ext cx="514036" cy="1246576"/>
            <a:chOff x="4150642" y="2857814"/>
            <a:chExt cx="514036" cy="1246576"/>
          </a:xfrm>
        </p:grpSpPr>
        <p:sp>
          <p:nvSpPr>
            <p:cNvPr id="7" name="사각형: 둥근 모서리 65">
              <a:extLst>
                <a:ext uri="{FF2B5EF4-FFF2-40B4-BE49-F238E27FC236}">
                  <a16:creationId xmlns="" xmlns:a16="http://schemas.microsoft.com/office/drawing/2014/main" id="{A0DCF252-5670-48A5-9426-D6F06B5AE826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0A30A149-2593-47D3-B823-929E5C829B94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="" xmlns:a16="http://schemas.microsoft.com/office/drawing/2014/main" id="{059DD28D-A595-4FD2-8838-C9CB46C61B34}"/>
                </a:ext>
              </a:extLst>
            </p:cNvPr>
            <p:cNvCxnSpPr>
              <a:stCxn id="8" idx="4"/>
              <a:endCxn id="7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096A7157-21FD-4BA0-B48D-5E2418476CC4}"/>
              </a:ext>
            </a:extLst>
          </p:cNvPr>
          <p:cNvGrpSpPr/>
          <p:nvPr/>
        </p:nvGrpSpPr>
        <p:grpSpPr>
          <a:xfrm>
            <a:off x="5838982" y="3038789"/>
            <a:ext cx="514036" cy="1246576"/>
            <a:chOff x="4150642" y="2857814"/>
            <a:chExt cx="514036" cy="1246576"/>
          </a:xfrm>
        </p:grpSpPr>
        <p:sp>
          <p:nvSpPr>
            <p:cNvPr id="11" name="사각형: 둥근 모서리 75">
              <a:extLst>
                <a:ext uri="{FF2B5EF4-FFF2-40B4-BE49-F238E27FC236}">
                  <a16:creationId xmlns="" xmlns:a16="http://schemas.microsoft.com/office/drawing/2014/main" id="{F63E0D8D-ECF8-4018-BE9C-63A72D55244B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="" xmlns:a16="http://schemas.microsoft.com/office/drawing/2014/main" id="{CDBEBBA2-22AE-4780-8782-0D929798C754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C4150373-39D6-450D-97B3-E8EF3955C298}"/>
                </a:ext>
              </a:extLst>
            </p:cNvPr>
            <p:cNvCxnSpPr>
              <a:stCxn id="12" idx="4"/>
              <a:endCxn id="11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C1616264-E9F1-473A-BECB-DC2979B16A9E}"/>
              </a:ext>
            </a:extLst>
          </p:cNvPr>
          <p:cNvGrpSpPr/>
          <p:nvPr/>
        </p:nvGrpSpPr>
        <p:grpSpPr>
          <a:xfrm>
            <a:off x="7527322" y="3038789"/>
            <a:ext cx="514036" cy="1246576"/>
            <a:chOff x="4150642" y="2857814"/>
            <a:chExt cx="514036" cy="1246576"/>
          </a:xfrm>
        </p:grpSpPr>
        <p:sp>
          <p:nvSpPr>
            <p:cNvPr id="15" name="사각형: 둥근 모서리 79">
              <a:extLst>
                <a:ext uri="{FF2B5EF4-FFF2-40B4-BE49-F238E27FC236}">
                  <a16:creationId xmlns="" xmlns:a16="http://schemas.microsoft.com/office/drawing/2014/main" id="{7F4F6E2F-9652-4081-8700-E7A64DA8EBB5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866E575B-56C4-486C-8697-0511778F03B5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="" xmlns:a16="http://schemas.microsoft.com/office/drawing/2014/main" id="{D1CA0E98-32E9-40D8-9F25-CBA0B87631AB}"/>
                </a:ext>
              </a:extLst>
            </p:cNvPr>
            <p:cNvCxnSpPr>
              <a:stCxn id="16" idx="4"/>
              <a:endCxn id="15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사각형: 둥근 모서리 85">
            <a:extLst>
              <a:ext uri="{FF2B5EF4-FFF2-40B4-BE49-F238E27FC236}">
                <a16:creationId xmlns="" xmlns:a16="http://schemas.microsoft.com/office/drawing/2014/main" id="{069AEB78-ED13-40BE-8383-FF052C4B7A9E}"/>
              </a:ext>
            </a:extLst>
          </p:cNvPr>
          <p:cNvSpPr/>
          <p:nvPr/>
        </p:nvSpPr>
        <p:spPr>
          <a:xfrm>
            <a:off x="8693838" y="3974701"/>
            <a:ext cx="36000" cy="252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600012" y="4537943"/>
            <a:ext cx="4967842" cy="415498"/>
            <a:chOff x="3888768" y="4618153"/>
            <a:chExt cx="4967842" cy="415498"/>
          </a:xfrm>
        </p:grpSpPr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211C8D9F-7013-4C95-811B-CC1A52305882}"/>
                </a:ext>
              </a:extLst>
            </p:cNvPr>
            <p:cNvSpPr/>
            <p:nvPr/>
          </p:nvSpPr>
          <p:spPr>
            <a:xfrm>
              <a:off x="3888768" y="4618153"/>
              <a:ext cx="1035934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맨발의청춘 R" pitchFamily="18" charset="-127"/>
                  <a:ea typeface="210 맨발의청춘 R" pitchFamily="18" charset="-127"/>
                </a:rPr>
                <a:t>김예지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E01DADE9-7CC7-4B66-8628-56453AC648AA}"/>
                </a:ext>
              </a:extLst>
            </p:cNvPr>
            <p:cNvSpPr/>
            <p:nvPr/>
          </p:nvSpPr>
          <p:spPr>
            <a:xfrm>
              <a:off x="7034296" y="4618153"/>
              <a:ext cx="1035934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맨발의청춘 R" pitchFamily="18" charset="-127"/>
                  <a:ea typeface="210 맨발의청춘 R" pitchFamily="18" charset="-127"/>
                </a:rPr>
                <a:t>이인선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B75E4510-0E46-4A82-A104-6B4882040E40}"/>
                </a:ext>
              </a:extLst>
            </p:cNvPr>
            <p:cNvSpPr/>
            <p:nvPr/>
          </p:nvSpPr>
          <p:spPr>
            <a:xfrm>
              <a:off x="5461532" y="4618153"/>
              <a:ext cx="1035934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맨발의청춘 R" pitchFamily="18" charset="-127"/>
                  <a:ea typeface="210 맨발의청춘 R" pitchFamily="18" charset="-127"/>
                </a:rPr>
                <a:t>안다영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211C8D9F-7013-4C95-811B-CC1A52305882}"/>
                </a:ext>
              </a:extLst>
            </p:cNvPr>
            <p:cNvSpPr/>
            <p:nvPr/>
          </p:nvSpPr>
          <p:spPr>
            <a:xfrm>
              <a:off x="4675150" y="4618153"/>
              <a:ext cx="1035934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맨발의청춘 R" pitchFamily="18" charset="-127"/>
                  <a:ea typeface="210 맨발의청춘 R" pitchFamily="18" charset="-127"/>
                </a:rPr>
                <a:t>김희진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211C8D9F-7013-4C95-811B-CC1A52305882}"/>
                </a:ext>
              </a:extLst>
            </p:cNvPr>
            <p:cNvSpPr/>
            <p:nvPr/>
          </p:nvSpPr>
          <p:spPr>
            <a:xfrm>
              <a:off x="6247914" y="4618153"/>
              <a:ext cx="1035934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맨발의청춘 R" pitchFamily="18" charset="-127"/>
                  <a:ea typeface="210 맨발의청춘 R" pitchFamily="18" charset="-127"/>
                </a:rPr>
                <a:t>이미경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211C8D9F-7013-4C95-811B-CC1A52305882}"/>
                </a:ext>
              </a:extLst>
            </p:cNvPr>
            <p:cNvSpPr/>
            <p:nvPr/>
          </p:nvSpPr>
          <p:spPr>
            <a:xfrm>
              <a:off x="7820676" y="4618153"/>
              <a:ext cx="1035934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맨발의청춘 R" pitchFamily="18" charset="-127"/>
                  <a:ea typeface="210 맨발의청춘 R" pitchFamily="18" charset="-127"/>
                </a:rPr>
                <a:t>하성연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5422328" y="4930814"/>
            <a:ext cx="1311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err="1">
                <a:solidFill>
                  <a:srgbClr val="1F4E79"/>
                </a:solidFill>
                <a:latin typeface="210 맨발의청춘 R" pitchFamily="18" charset="-127"/>
                <a:ea typeface="210 맨발의청춘 R" pitchFamily="18" charset="-127"/>
              </a:rPr>
              <a:t>unnormal</a:t>
            </a:r>
            <a:endParaRPr lang="ko-KR" altLang="en-US" b="1" dirty="0">
              <a:solidFill>
                <a:srgbClr val="1F4E79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27" name="Picture 2" descr="https://icons.iconarchive.com/icons/icons8/ios7/512/Weather-Cloud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4" y="3038789"/>
            <a:ext cx="477494" cy="47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Cultures-Rainy-Weather-icon.png (128×128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983" y="3152623"/>
            <a:ext cx="363659" cy="36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Fog-Night-icon.png (128×128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242" y="3078017"/>
            <a:ext cx="454463" cy="45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83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AAC6B8A0-DC2B-4890-8381-181D2DECF18C}"/>
              </a:ext>
            </a:extLst>
          </p:cNvPr>
          <p:cNvGrpSpPr/>
          <p:nvPr/>
        </p:nvGrpSpPr>
        <p:grpSpPr>
          <a:xfrm>
            <a:off x="840305" y="1986084"/>
            <a:ext cx="4145596" cy="2760906"/>
            <a:chOff x="-308226" y="2011110"/>
            <a:chExt cx="5728741" cy="3446365"/>
          </a:xfrm>
        </p:grpSpPr>
        <p:graphicFrame>
          <p:nvGraphicFramePr>
            <p:cNvPr id="16" name="차트 15">
              <a:extLst>
                <a:ext uri="{FF2B5EF4-FFF2-40B4-BE49-F238E27FC236}">
                  <a16:creationId xmlns="" xmlns:a16="http://schemas.microsoft.com/office/drawing/2014/main" id="{3298B9B9-D799-4EC5-B517-DFCCE5394CA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64641619"/>
                </p:ext>
              </p:extLst>
            </p:nvPr>
          </p:nvGraphicFramePr>
          <p:xfrm>
            <a:off x="-308226" y="2011110"/>
            <a:ext cx="5728741" cy="34463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순서도: 수행의 시작/종료 16">
              <a:extLst>
                <a:ext uri="{FF2B5EF4-FFF2-40B4-BE49-F238E27FC236}">
                  <a16:creationId xmlns="" xmlns:a16="http://schemas.microsoft.com/office/drawing/2014/main" id="{6EB1DBF9-530C-4CAE-9DAD-4821F09E37E9}"/>
                </a:ext>
              </a:extLst>
            </p:cNvPr>
            <p:cNvSpPr/>
            <p:nvPr/>
          </p:nvSpPr>
          <p:spPr>
            <a:xfrm>
              <a:off x="1155698" y="3617606"/>
              <a:ext cx="1328692" cy="382849"/>
            </a:xfrm>
            <a:prstGeom prst="flowChartTerminator">
              <a:avLst/>
            </a:prstGeom>
            <a:solidFill>
              <a:srgbClr val="CA566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fld id="{BB58CC3A-6230-4761-A66B-4F98A4993E1E}" type="CATEGORYNAME">
                <a:rPr lang="ko-KR" altLang="en-US" sz="1000" b="1" smtClean="0">
                  <a:latin typeface="12롯데마트드림Light" pitchFamily="18" charset="-127"/>
                  <a:ea typeface="12롯데마트드림Light" pitchFamily="18" charset="-127"/>
                </a:rPr>
                <a:pPr algn="ctr"/>
                <a:t>여성</a:t>
              </a:fld>
              <a:r>
                <a:rPr lang="en-US" altLang="ko-KR" sz="1000" b="1" dirty="0">
                  <a:latin typeface="12롯데마트드림Light" pitchFamily="18" charset="-127"/>
                  <a:ea typeface="12롯데마트드림Light" pitchFamily="18" charset="-127"/>
                </a:rPr>
                <a:t> 52.6%</a:t>
              </a:r>
              <a:endParaRPr lang="ko-KR" altLang="en-US" sz="10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8" name="순서도: 수행의 시작/종료 17">
              <a:extLst>
                <a:ext uri="{FF2B5EF4-FFF2-40B4-BE49-F238E27FC236}">
                  <a16:creationId xmlns="" xmlns:a16="http://schemas.microsoft.com/office/drawing/2014/main" id="{1660F9FE-0FA6-4A73-BEAB-2EE5EB4E3C51}"/>
                </a:ext>
              </a:extLst>
            </p:cNvPr>
            <p:cNvSpPr/>
            <p:nvPr/>
          </p:nvSpPr>
          <p:spPr>
            <a:xfrm>
              <a:off x="3441446" y="3617606"/>
              <a:ext cx="1328692" cy="382849"/>
            </a:xfrm>
            <a:prstGeom prst="flowChartTerminator">
              <a:avLst/>
            </a:prstGeom>
            <a:solidFill>
              <a:srgbClr val="1B75B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 sz="1197" b="0" i="0" u="none" strike="noStrike" kern="1200" baseline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+mn-ea"/>
                  <a:cs typeface="+mn-cs"/>
                </a:defRPr>
              </a:pPr>
              <a:fld id="{79B31BAE-7342-48A3-B4CE-6E531BE61731}" type="CATEGORYNAME">
                <a:rPr lang="ko-KR" altLang="en-US" sz="1000" b="1" smtClean="0">
                  <a:solidFill>
                    <a:schemeClr val="bg1"/>
                  </a:solidFill>
                  <a:latin typeface="12롯데마트드림Light" pitchFamily="18" charset="-127"/>
                  <a:ea typeface="12롯데마트드림Light" pitchFamily="18" charset="-127"/>
                </a:rPr>
                <a:pPr algn="ctr">
                  <a:defRPr sz="1197" b="0" i="0" u="none" strike="noStrike" kern="1200" baseline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t>남성</a:t>
              </a:fld>
              <a:r>
                <a:rPr lang="en-US" altLang="ko-KR" sz="1000" b="1" dirty="0">
                  <a:solidFill>
                    <a:schemeClr val="bg1"/>
                  </a:solidFill>
                  <a:latin typeface="12롯데마트드림Light" pitchFamily="18" charset="-127"/>
                  <a:ea typeface="12롯데마트드림Light" pitchFamily="18" charset="-127"/>
                </a:rPr>
                <a:t> 47.4%</a:t>
              </a:r>
              <a:endParaRPr lang="ko-KR" altLang="en-US" sz="1000" b="1" dirty="0">
                <a:solidFill>
                  <a:schemeClr val="bg1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4A1B0D2F-4FDB-4E75-BB33-4C76CF269A3E}"/>
              </a:ext>
            </a:extLst>
          </p:cNvPr>
          <p:cNvGrpSpPr/>
          <p:nvPr/>
        </p:nvGrpSpPr>
        <p:grpSpPr>
          <a:xfrm>
            <a:off x="6235820" y="2012046"/>
            <a:ext cx="4270987" cy="2547789"/>
            <a:chOff x="2893331" y="5306"/>
            <a:chExt cx="7761692" cy="616825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="" xmlns:a16="http://schemas.microsoft.com/office/drawing/2014/main" id="{34B0ED8E-A0E8-4EC4-B840-DB5A2596F2BE}"/>
                </a:ext>
              </a:extLst>
            </p:cNvPr>
            <p:cNvSpPr/>
            <p:nvPr/>
          </p:nvSpPr>
          <p:spPr>
            <a:xfrm>
              <a:off x="6577822" y="860104"/>
              <a:ext cx="457200" cy="2127745"/>
            </a:xfrm>
            <a:prstGeom prst="roundRect">
              <a:avLst>
                <a:gd name="adj" fmla="val 50000"/>
              </a:avLst>
            </a:prstGeom>
            <a:solidFill>
              <a:srgbClr val="1B75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="" xmlns:a16="http://schemas.microsoft.com/office/drawing/2014/main" id="{7C7461B6-162B-4423-B760-E5A974F27A8A}"/>
                </a:ext>
              </a:extLst>
            </p:cNvPr>
            <p:cNvSpPr/>
            <p:nvPr/>
          </p:nvSpPr>
          <p:spPr>
            <a:xfrm>
              <a:off x="5451022" y="491223"/>
              <a:ext cx="457200" cy="2535992"/>
            </a:xfrm>
            <a:prstGeom prst="roundRect">
              <a:avLst>
                <a:gd name="adj" fmla="val 50000"/>
              </a:avLst>
            </a:prstGeom>
            <a:solidFill>
              <a:srgbClr val="1B75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A9AAA13A-4D6A-4682-9989-E51767992887}"/>
                </a:ext>
              </a:extLst>
            </p:cNvPr>
            <p:cNvSpPr txBox="1"/>
            <p:nvPr/>
          </p:nvSpPr>
          <p:spPr>
            <a:xfrm>
              <a:off x="5151791" y="5306"/>
              <a:ext cx="1137379" cy="483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12롯데마트드림Light" pitchFamily="18" charset="-127"/>
                  <a:ea typeface="12롯데마트드림Light" pitchFamily="18" charset="-127"/>
                </a:rPr>
                <a:t>11.1%</a:t>
              </a:r>
              <a:endParaRPr lang="ko-KR" altLang="en-US" sz="11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="" xmlns:a16="http://schemas.microsoft.com/office/drawing/2014/main" id="{6B32C6D0-5F97-497F-80D4-A9C84A3F51C4}"/>
                </a:ext>
              </a:extLst>
            </p:cNvPr>
            <p:cNvSpPr/>
            <p:nvPr/>
          </p:nvSpPr>
          <p:spPr>
            <a:xfrm>
              <a:off x="3246506" y="2875775"/>
              <a:ext cx="418323" cy="2521916"/>
            </a:xfrm>
            <a:prstGeom prst="roundRect">
              <a:avLst>
                <a:gd name="adj" fmla="val 50000"/>
              </a:avLst>
            </a:prstGeom>
            <a:solidFill>
              <a:srgbClr val="CA56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="" xmlns:a16="http://schemas.microsoft.com/office/drawing/2014/main" id="{9495A7A1-9DC9-4719-AC6D-417EF87682B0}"/>
                </a:ext>
              </a:extLst>
            </p:cNvPr>
            <p:cNvSpPr/>
            <p:nvPr/>
          </p:nvSpPr>
          <p:spPr>
            <a:xfrm>
              <a:off x="4357418" y="2872218"/>
              <a:ext cx="418323" cy="2856043"/>
            </a:xfrm>
            <a:prstGeom prst="roundRect">
              <a:avLst>
                <a:gd name="adj" fmla="val 50000"/>
              </a:avLst>
            </a:prstGeom>
            <a:solidFill>
              <a:srgbClr val="CA56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="" xmlns:a16="http://schemas.microsoft.com/office/drawing/2014/main" id="{311CC2C1-D93D-40DA-8518-D96C0B7AD377}"/>
                </a:ext>
              </a:extLst>
            </p:cNvPr>
            <p:cNvSpPr/>
            <p:nvPr/>
          </p:nvSpPr>
          <p:spPr>
            <a:xfrm>
              <a:off x="6587576" y="2796945"/>
              <a:ext cx="418323" cy="2521916"/>
            </a:xfrm>
            <a:prstGeom prst="roundRect">
              <a:avLst>
                <a:gd name="adj" fmla="val 50000"/>
              </a:avLst>
            </a:prstGeom>
            <a:solidFill>
              <a:srgbClr val="CA56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="" xmlns:a16="http://schemas.microsoft.com/office/drawing/2014/main" id="{409B3093-DD85-4A8A-8AA6-D9412AFF79A0}"/>
                </a:ext>
              </a:extLst>
            </p:cNvPr>
            <p:cNvSpPr/>
            <p:nvPr/>
          </p:nvSpPr>
          <p:spPr>
            <a:xfrm>
              <a:off x="7991883" y="1563474"/>
              <a:ext cx="457200" cy="1510736"/>
            </a:xfrm>
            <a:prstGeom prst="roundRect">
              <a:avLst>
                <a:gd name="adj" fmla="val 50000"/>
              </a:avLst>
            </a:prstGeom>
            <a:solidFill>
              <a:srgbClr val="1B75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="" xmlns:a16="http://schemas.microsoft.com/office/drawing/2014/main" id="{F14373EF-3C9B-494C-9282-8BB9C0FE9115}"/>
                </a:ext>
              </a:extLst>
            </p:cNvPr>
            <p:cNvSpPr/>
            <p:nvPr/>
          </p:nvSpPr>
          <p:spPr>
            <a:xfrm>
              <a:off x="9609185" y="3074210"/>
              <a:ext cx="181201" cy="182426"/>
            </a:xfrm>
            <a:prstGeom prst="roundRect">
              <a:avLst>
                <a:gd name="adj" fmla="val 50000"/>
              </a:avLst>
            </a:prstGeom>
            <a:solidFill>
              <a:srgbClr val="CA56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="" xmlns:a16="http://schemas.microsoft.com/office/drawing/2014/main" id="{12EBEAEC-B4FA-4A09-B57C-7E8BE615CEDD}"/>
                </a:ext>
              </a:extLst>
            </p:cNvPr>
            <p:cNvSpPr/>
            <p:nvPr/>
          </p:nvSpPr>
          <p:spPr>
            <a:xfrm>
              <a:off x="4332262" y="491223"/>
              <a:ext cx="457200" cy="2535992"/>
            </a:xfrm>
            <a:prstGeom prst="roundRect">
              <a:avLst>
                <a:gd name="adj" fmla="val 50000"/>
              </a:avLst>
            </a:prstGeom>
            <a:solidFill>
              <a:srgbClr val="1B75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="" xmlns:a16="http://schemas.microsoft.com/office/drawing/2014/main" id="{2416278B-141E-4066-81B3-72850DC5C1DF}"/>
                </a:ext>
              </a:extLst>
            </p:cNvPr>
            <p:cNvSpPr/>
            <p:nvPr/>
          </p:nvSpPr>
          <p:spPr>
            <a:xfrm>
              <a:off x="5459737" y="2872219"/>
              <a:ext cx="418323" cy="2800874"/>
            </a:xfrm>
            <a:prstGeom prst="roundRect">
              <a:avLst>
                <a:gd name="adj" fmla="val 50000"/>
              </a:avLst>
            </a:prstGeom>
            <a:solidFill>
              <a:srgbClr val="CA56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="" xmlns:a16="http://schemas.microsoft.com/office/drawing/2014/main" id="{06B67DD1-7473-4E7A-8611-3AFA8650491E}"/>
                </a:ext>
              </a:extLst>
            </p:cNvPr>
            <p:cNvSpPr/>
            <p:nvPr/>
          </p:nvSpPr>
          <p:spPr>
            <a:xfrm>
              <a:off x="7977701" y="2979522"/>
              <a:ext cx="457200" cy="1642186"/>
            </a:xfrm>
            <a:prstGeom prst="roundRect">
              <a:avLst>
                <a:gd name="adj" fmla="val 50000"/>
              </a:avLst>
            </a:prstGeom>
            <a:solidFill>
              <a:srgbClr val="CA56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="" xmlns:a16="http://schemas.microsoft.com/office/drawing/2014/main" id="{372BAFEA-B2D4-43FC-A934-1BF3792C0D0E}"/>
                </a:ext>
              </a:extLst>
            </p:cNvPr>
            <p:cNvSpPr/>
            <p:nvPr/>
          </p:nvSpPr>
          <p:spPr>
            <a:xfrm>
              <a:off x="3222470" y="987976"/>
              <a:ext cx="457200" cy="2046623"/>
            </a:xfrm>
            <a:prstGeom prst="roundRect">
              <a:avLst>
                <a:gd name="adj" fmla="val 50000"/>
              </a:avLst>
            </a:prstGeom>
            <a:solidFill>
              <a:srgbClr val="1B75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6" name="순서도: 수행의 시작/종료 25">
              <a:extLst>
                <a:ext uri="{FF2B5EF4-FFF2-40B4-BE49-F238E27FC236}">
                  <a16:creationId xmlns="" xmlns:a16="http://schemas.microsoft.com/office/drawing/2014/main" id="{E3447F10-7C54-46D8-B418-3CFF51B53653}"/>
                </a:ext>
              </a:extLst>
            </p:cNvPr>
            <p:cNvSpPr/>
            <p:nvPr/>
          </p:nvSpPr>
          <p:spPr>
            <a:xfrm>
              <a:off x="3021725" y="2760252"/>
              <a:ext cx="864637" cy="410547"/>
            </a:xfrm>
            <a:prstGeom prst="flowChartTermina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12롯데마트드림Light" pitchFamily="18" charset="-127"/>
                  <a:ea typeface="12롯데마트드림Light" pitchFamily="18" charset="-127"/>
                </a:rPr>
                <a:t>20</a:t>
              </a:r>
              <a:r>
                <a:rPr lang="ko-KR" altLang="en-US" sz="1000" dirty="0">
                  <a:latin typeface="12롯데마트드림Light" pitchFamily="18" charset="-127"/>
                  <a:ea typeface="12롯데마트드림Light" pitchFamily="18" charset="-127"/>
                </a:rPr>
                <a:t>대</a:t>
              </a:r>
              <a:endParaRPr lang="en-US" altLang="ko-KR" sz="1000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7" name="순서도: 수행의 시작/종료 26">
              <a:extLst>
                <a:ext uri="{FF2B5EF4-FFF2-40B4-BE49-F238E27FC236}">
                  <a16:creationId xmlns="" xmlns:a16="http://schemas.microsoft.com/office/drawing/2014/main" id="{9CE54D50-F144-4CF3-A533-E982CC3A9B2B}"/>
                </a:ext>
              </a:extLst>
            </p:cNvPr>
            <p:cNvSpPr/>
            <p:nvPr/>
          </p:nvSpPr>
          <p:spPr>
            <a:xfrm>
              <a:off x="4135178" y="2760252"/>
              <a:ext cx="864637" cy="410547"/>
            </a:xfrm>
            <a:prstGeom prst="flowChartTermina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12롯데마트드림Light" pitchFamily="18" charset="-127"/>
                  <a:ea typeface="12롯데마트드림Light" pitchFamily="18" charset="-127"/>
                </a:rPr>
                <a:t>30</a:t>
              </a:r>
              <a:r>
                <a:rPr lang="ko-KR" altLang="en-US" sz="1000" dirty="0">
                  <a:latin typeface="12롯데마트드림Light" pitchFamily="18" charset="-127"/>
                  <a:ea typeface="12롯데마트드림Light" pitchFamily="18" charset="-127"/>
                </a:rPr>
                <a:t>대</a:t>
              </a:r>
              <a:endParaRPr lang="en-US" altLang="ko-KR" sz="1000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8" name="순서도: 수행의 시작/종료 27">
              <a:extLst>
                <a:ext uri="{FF2B5EF4-FFF2-40B4-BE49-F238E27FC236}">
                  <a16:creationId xmlns="" xmlns:a16="http://schemas.microsoft.com/office/drawing/2014/main" id="{AF7D94C6-22FD-4376-9467-B34F18848761}"/>
                </a:ext>
              </a:extLst>
            </p:cNvPr>
            <p:cNvSpPr/>
            <p:nvPr/>
          </p:nvSpPr>
          <p:spPr>
            <a:xfrm>
              <a:off x="5248631" y="2760252"/>
              <a:ext cx="864637" cy="410547"/>
            </a:xfrm>
            <a:prstGeom prst="flowChartTermina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12롯데마트드림Light" pitchFamily="18" charset="-127"/>
                  <a:ea typeface="12롯데마트드림Light" pitchFamily="18" charset="-127"/>
                </a:rPr>
                <a:t>40</a:t>
              </a:r>
              <a:r>
                <a:rPr lang="ko-KR" altLang="en-US" sz="1000" dirty="0">
                  <a:latin typeface="12롯데마트드림Light" pitchFamily="18" charset="-127"/>
                  <a:ea typeface="12롯데마트드림Light" pitchFamily="18" charset="-127"/>
                </a:rPr>
                <a:t>대</a:t>
              </a:r>
              <a:endParaRPr lang="en-US" altLang="ko-KR" sz="1000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9" name="순서도: 수행의 시작/종료 28">
              <a:extLst>
                <a:ext uri="{FF2B5EF4-FFF2-40B4-BE49-F238E27FC236}">
                  <a16:creationId xmlns="" xmlns:a16="http://schemas.microsoft.com/office/drawing/2014/main" id="{166D167A-EC7F-49FB-AC72-1F69A8AF0C9F}"/>
                </a:ext>
              </a:extLst>
            </p:cNvPr>
            <p:cNvSpPr/>
            <p:nvPr/>
          </p:nvSpPr>
          <p:spPr>
            <a:xfrm>
              <a:off x="6362084" y="2760252"/>
              <a:ext cx="864637" cy="410547"/>
            </a:xfrm>
            <a:prstGeom prst="flowChartTermina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12롯데마트드림Light" pitchFamily="18" charset="-127"/>
                  <a:ea typeface="12롯데마트드림Light" pitchFamily="18" charset="-127"/>
                </a:rPr>
                <a:t>50</a:t>
              </a:r>
              <a:r>
                <a:rPr lang="ko-KR" altLang="en-US" sz="1000" dirty="0">
                  <a:latin typeface="12롯데마트드림Light" pitchFamily="18" charset="-127"/>
                  <a:ea typeface="12롯데마트드림Light" pitchFamily="18" charset="-127"/>
                </a:rPr>
                <a:t>대</a:t>
              </a:r>
              <a:endParaRPr lang="en-US" altLang="ko-KR" sz="1000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D086E8FE-CFBD-44CA-A82B-765860E94D88}"/>
                </a:ext>
              </a:extLst>
            </p:cNvPr>
            <p:cNvSpPr txBox="1"/>
            <p:nvPr/>
          </p:nvSpPr>
          <p:spPr>
            <a:xfrm>
              <a:off x="3056896" y="516976"/>
              <a:ext cx="1086565" cy="483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12롯데마트드림Light" pitchFamily="18" charset="-127"/>
                  <a:ea typeface="12롯데마트드림Light" pitchFamily="18" charset="-127"/>
                </a:rPr>
                <a:t>8.9%</a:t>
              </a:r>
              <a:endParaRPr lang="ko-KR" altLang="en-US" sz="11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7491B841-E8A8-464A-8CEA-1D635100CF36}"/>
                </a:ext>
              </a:extLst>
            </p:cNvPr>
            <p:cNvSpPr txBox="1"/>
            <p:nvPr/>
          </p:nvSpPr>
          <p:spPr>
            <a:xfrm>
              <a:off x="4106059" y="7407"/>
              <a:ext cx="1183512" cy="483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12롯데마트드림Light" pitchFamily="18" charset="-127"/>
                  <a:ea typeface="12롯데마트드림Light" pitchFamily="18" charset="-127"/>
                </a:rPr>
                <a:t>11.1%</a:t>
              </a:r>
              <a:endParaRPr lang="ko-KR" altLang="en-US" sz="11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98011236-E59A-4ABC-9825-F7166EC9E364}"/>
                </a:ext>
              </a:extLst>
            </p:cNvPr>
            <p:cNvSpPr txBox="1"/>
            <p:nvPr/>
          </p:nvSpPr>
          <p:spPr>
            <a:xfrm>
              <a:off x="7774792" y="4602438"/>
              <a:ext cx="1069880" cy="483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12롯데마트드림Light" pitchFamily="18" charset="-127"/>
                  <a:ea typeface="12롯데마트드림Light" pitchFamily="18" charset="-127"/>
                </a:rPr>
                <a:t>7.3%</a:t>
              </a:r>
              <a:endParaRPr lang="ko-KR" altLang="en-US" sz="11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A27C1628-F467-4A5B-AC5D-A8B841AAE91F}"/>
                </a:ext>
              </a:extLst>
            </p:cNvPr>
            <p:cNvSpPr txBox="1"/>
            <p:nvPr/>
          </p:nvSpPr>
          <p:spPr>
            <a:xfrm>
              <a:off x="4181659" y="5689616"/>
              <a:ext cx="933779" cy="483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12롯데마트드림Light" pitchFamily="18" charset="-127"/>
                  <a:ea typeface="12롯데마트드림Light" pitchFamily="18" charset="-127"/>
                </a:rPr>
                <a:t>12%</a:t>
              </a:r>
              <a:endParaRPr lang="ko-KR" altLang="en-US" sz="11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11BAC4D0-8253-428D-BA02-85D2ED41B0D3}"/>
                </a:ext>
              </a:extLst>
            </p:cNvPr>
            <p:cNvSpPr txBox="1"/>
            <p:nvPr/>
          </p:nvSpPr>
          <p:spPr>
            <a:xfrm>
              <a:off x="5183669" y="5624916"/>
              <a:ext cx="1137379" cy="483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12롯데마트드림Light" pitchFamily="18" charset="-127"/>
                  <a:ea typeface="12롯데마트드림Light" pitchFamily="18" charset="-127"/>
                </a:rPr>
                <a:t>11.9%</a:t>
              </a:r>
              <a:endParaRPr lang="ko-KR" altLang="en-US" sz="11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C0420568-1D87-4D7E-8149-51373F0A940A}"/>
                </a:ext>
              </a:extLst>
            </p:cNvPr>
            <p:cNvSpPr txBox="1"/>
            <p:nvPr/>
          </p:nvSpPr>
          <p:spPr>
            <a:xfrm>
              <a:off x="6300068" y="5254170"/>
              <a:ext cx="1145444" cy="483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12롯데마트드림Light" pitchFamily="18" charset="-127"/>
                  <a:ea typeface="12롯데마트드림Light" pitchFamily="18" charset="-127"/>
                </a:rPr>
                <a:t>10.5%</a:t>
              </a:r>
              <a:endParaRPr lang="ko-KR" altLang="en-US" sz="11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F302DDFA-C82C-4D9A-91C4-249305563435}"/>
                </a:ext>
              </a:extLst>
            </p:cNvPr>
            <p:cNvSpPr txBox="1"/>
            <p:nvPr/>
          </p:nvSpPr>
          <p:spPr>
            <a:xfrm>
              <a:off x="9790386" y="2935020"/>
              <a:ext cx="864637" cy="483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latin typeface="12롯데마트드림Light" pitchFamily="18" charset="-127"/>
                  <a:ea typeface="12롯데마트드림Light" pitchFamily="18" charset="-127"/>
                </a:rPr>
                <a:t>여자</a:t>
              </a:r>
            </a:p>
          </p:txBody>
        </p:sp>
        <p:sp>
          <p:nvSpPr>
            <p:cNvPr id="37" name="순서도: 수행의 시작/종료 36">
              <a:extLst>
                <a:ext uri="{FF2B5EF4-FFF2-40B4-BE49-F238E27FC236}">
                  <a16:creationId xmlns="" xmlns:a16="http://schemas.microsoft.com/office/drawing/2014/main" id="{EFBAB386-7CD8-413C-BE97-C9B27186DF40}"/>
                </a:ext>
              </a:extLst>
            </p:cNvPr>
            <p:cNvSpPr/>
            <p:nvPr/>
          </p:nvSpPr>
          <p:spPr>
            <a:xfrm>
              <a:off x="7772746" y="2760252"/>
              <a:ext cx="864637" cy="410547"/>
            </a:xfrm>
            <a:prstGeom prst="flowChartTermina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12롯데마트드림Light" pitchFamily="18" charset="-127"/>
                  <a:ea typeface="12롯데마트드림Light" pitchFamily="18" charset="-127"/>
                </a:rPr>
                <a:t>60</a:t>
              </a:r>
              <a:r>
                <a:rPr lang="ko-KR" altLang="en-US" sz="1000" dirty="0">
                  <a:latin typeface="12롯데마트드림Light" pitchFamily="18" charset="-127"/>
                  <a:ea typeface="12롯데마트드림Light" pitchFamily="18" charset="-127"/>
                </a:rPr>
                <a:t>대</a:t>
              </a:r>
              <a:endParaRPr lang="en-US" altLang="ko-KR" sz="1000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40E7F38E-E898-410B-B07A-E773687BF68B}"/>
                </a:ext>
              </a:extLst>
            </p:cNvPr>
            <p:cNvSpPr txBox="1"/>
            <p:nvPr/>
          </p:nvSpPr>
          <p:spPr>
            <a:xfrm>
              <a:off x="7808053" y="1052253"/>
              <a:ext cx="974298" cy="483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12롯데마트드림Light" pitchFamily="18" charset="-127"/>
                  <a:ea typeface="12롯데마트드림Light" pitchFamily="18" charset="-127"/>
                </a:rPr>
                <a:t>6.7%</a:t>
              </a:r>
              <a:endParaRPr lang="ko-KR" altLang="en-US" sz="11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3F14EEF1-4C21-47C9-BA63-B6C4AE3DAFE4}"/>
                </a:ext>
              </a:extLst>
            </p:cNvPr>
            <p:cNvSpPr txBox="1"/>
            <p:nvPr/>
          </p:nvSpPr>
          <p:spPr>
            <a:xfrm>
              <a:off x="2893331" y="5318633"/>
              <a:ext cx="1201828" cy="483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12롯데마트드림Light" pitchFamily="18" charset="-127"/>
                  <a:ea typeface="12롯데마트드림Light" pitchFamily="18" charset="-127"/>
                </a:rPr>
                <a:t>10.9%</a:t>
              </a:r>
              <a:endParaRPr lang="ko-KR" altLang="en-US" sz="11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127B357F-902D-4F76-A727-37F0126329F3}"/>
                </a:ext>
              </a:extLst>
            </p:cNvPr>
            <p:cNvSpPr txBox="1"/>
            <p:nvPr/>
          </p:nvSpPr>
          <p:spPr>
            <a:xfrm>
              <a:off x="6386528" y="365850"/>
              <a:ext cx="1069882" cy="483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12롯데마트드림Light" pitchFamily="18" charset="-127"/>
                  <a:ea typeface="12롯데마트드림Light" pitchFamily="18" charset="-127"/>
                </a:rPr>
                <a:t>9.6%</a:t>
              </a:r>
              <a:endParaRPr lang="ko-KR" altLang="en-US" sz="11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="" xmlns:a16="http://schemas.microsoft.com/office/drawing/2014/main" id="{9202A93A-3405-4F55-9276-1B79001FF3CB}"/>
                </a:ext>
              </a:extLst>
            </p:cNvPr>
            <p:cNvSpPr/>
            <p:nvPr/>
          </p:nvSpPr>
          <p:spPr>
            <a:xfrm>
              <a:off x="9609184" y="2483730"/>
              <a:ext cx="181201" cy="182425"/>
            </a:xfrm>
            <a:prstGeom prst="roundRect">
              <a:avLst>
                <a:gd name="adj" fmla="val 50000"/>
              </a:avLst>
            </a:prstGeom>
            <a:solidFill>
              <a:srgbClr val="1B75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8087B985-46FB-4E5C-A899-2ED2684A374B}"/>
                </a:ext>
              </a:extLst>
            </p:cNvPr>
            <p:cNvSpPr txBox="1"/>
            <p:nvPr/>
          </p:nvSpPr>
          <p:spPr>
            <a:xfrm>
              <a:off x="9790386" y="2339166"/>
              <a:ext cx="864637" cy="483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latin typeface="12롯데마트드림Light" pitchFamily="18" charset="-127"/>
                  <a:ea typeface="12롯데마트드림Light" pitchFamily="18" charset="-127"/>
                </a:rPr>
                <a:t>남자</a:t>
              </a: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A9B417EC-D06D-4171-A0C6-18864C1C7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139448"/>
              </p:ext>
            </p:extLst>
          </p:nvPr>
        </p:nvGraphicFramePr>
        <p:xfrm>
          <a:off x="233714" y="4958979"/>
          <a:ext cx="4317841" cy="1708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623">
                  <a:extLst>
                    <a:ext uri="{9D8B030D-6E8A-4147-A177-3AD203B41FA5}">
                      <a16:colId xmlns="" xmlns:a16="http://schemas.microsoft.com/office/drawing/2014/main" val="523704741"/>
                    </a:ext>
                  </a:extLst>
                </a:gridCol>
                <a:gridCol w="629381">
                  <a:extLst>
                    <a:ext uri="{9D8B030D-6E8A-4147-A177-3AD203B41FA5}">
                      <a16:colId xmlns="" xmlns:a16="http://schemas.microsoft.com/office/drawing/2014/main" val="256293926"/>
                    </a:ext>
                  </a:extLst>
                </a:gridCol>
                <a:gridCol w="1085279">
                  <a:extLst>
                    <a:ext uri="{9D8B030D-6E8A-4147-A177-3AD203B41FA5}">
                      <a16:colId xmlns="" xmlns:a16="http://schemas.microsoft.com/office/drawing/2014/main" val="4225361347"/>
                    </a:ext>
                  </a:extLst>
                </a:gridCol>
                <a:gridCol w="1085279">
                  <a:extLst>
                    <a:ext uri="{9D8B030D-6E8A-4147-A177-3AD203B41FA5}">
                      <a16:colId xmlns="" xmlns:a16="http://schemas.microsoft.com/office/drawing/2014/main" val="1171382848"/>
                    </a:ext>
                  </a:extLst>
                </a:gridCol>
                <a:gridCol w="1085279">
                  <a:extLst>
                    <a:ext uri="{9D8B030D-6E8A-4147-A177-3AD203B41FA5}">
                      <a16:colId xmlns="" xmlns:a16="http://schemas.microsoft.com/office/drawing/2014/main" val="3897276316"/>
                    </a:ext>
                  </a:extLst>
                </a:gridCol>
              </a:tblGrid>
              <a:tr h="34163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구분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여성 </a:t>
                      </a:r>
                      <a:endParaRPr lang="en-US" altLang="ko-KR" sz="1000" b="1" i="0" u="none" strike="noStrike" dirty="0"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  <a:p>
                      <a:pPr algn="ctr" fontAlgn="ctr"/>
                      <a:r>
                        <a:rPr lang="en-US" altLang="ko-KR" sz="1000" b="1" i="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(</a:t>
                      </a:r>
                      <a:r>
                        <a:rPr lang="en-US" sz="1000" b="1" i="0" u="none" strike="noStrike" dirty="0">
                          <a:effectLst/>
                          <a:latin typeface="12롯데마트드림Light" pitchFamily="18" charset="-127"/>
                        </a:rPr>
                        <a:t>n = 1,081,977)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남성 </a:t>
                      </a:r>
                      <a:endParaRPr lang="en-US" altLang="ko-KR" sz="1000" b="1" i="0" u="none" strike="noStrike" dirty="0"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  <a:p>
                      <a:pPr algn="ctr" fontAlgn="ctr"/>
                      <a:r>
                        <a:rPr lang="en-US" altLang="ko-KR" sz="1000" b="1" i="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(</a:t>
                      </a:r>
                      <a:r>
                        <a:rPr lang="en-US" sz="1000" b="1" i="0" u="none" strike="noStrike" dirty="0">
                          <a:effectLst/>
                          <a:latin typeface="12롯데마트드림Light" pitchFamily="18" charset="-127"/>
                        </a:rPr>
                        <a:t>n = 974,922)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effectLst/>
                          <a:latin typeface="12롯데마트드림Light" pitchFamily="18" charset="-127"/>
                        </a:rPr>
                        <a:t>p-value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92573689"/>
                  </a:ext>
                </a:extLst>
              </a:tr>
              <a:tr h="3416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i="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전체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i="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25.363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i="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12.156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effectLst/>
                          <a:latin typeface="12롯데마트드림Light" pitchFamily="18" charset="-127"/>
                        </a:rPr>
                        <a:t>&lt;.0001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77895262"/>
                  </a:ext>
                </a:extLst>
              </a:tr>
              <a:tr h="34163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i="0" u="none" strike="noStrike" dirty="0" err="1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대분류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i="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식품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i="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24.525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i="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13.378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&lt;.0001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30849059"/>
                  </a:ext>
                </a:extLst>
              </a:tr>
              <a:tr h="341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i="0" u="none" strike="noStrike" dirty="0" err="1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뷰티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i="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29.517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i="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10.773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&lt;.0001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83164756"/>
                  </a:ext>
                </a:extLst>
              </a:tr>
              <a:tr h="341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i="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가전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i="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9.726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i="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8.152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&lt;.0001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4888003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="" xmlns:a16="http://schemas.microsoft.com/office/drawing/2014/main" id="{426A0483-998E-437C-94C1-A23F0611C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23150"/>
              </p:ext>
            </p:extLst>
          </p:nvPr>
        </p:nvGraphicFramePr>
        <p:xfrm>
          <a:off x="4714628" y="4962807"/>
          <a:ext cx="7281106" cy="1704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7110">
                  <a:extLst>
                    <a:ext uri="{9D8B030D-6E8A-4147-A177-3AD203B41FA5}">
                      <a16:colId xmlns="" xmlns:a16="http://schemas.microsoft.com/office/drawing/2014/main" val="461224656"/>
                    </a:ext>
                  </a:extLst>
                </a:gridCol>
                <a:gridCol w="524051">
                  <a:extLst>
                    <a:ext uri="{9D8B030D-6E8A-4147-A177-3AD203B41FA5}">
                      <a16:colId xmlns="" xmlns:a16="http://schemas.microsoft.com/office/drawing/2014/main" val="3617531052"/>
                    </a:ext>
                  </a:extLst>
                </a:gridCol>
                <a:gridCol w="1129344">
                  <a:extLst>
                    <a:ext uri="{9D8B030D-6E8A-4147-A177-3AD203B41FA5}">
                      <a16:colId xmlns="" xmlns:a16="http://schemas.microsoft.com/office/drawing/2014/main" val="1563220289"/>
                    </a:ext>
                  </a:extLst>
                </a:gridCol>
                <a:gridCol w="1129344">
                  <a:extLst>
                    <a:ext uri="{9D8B030D-6E8A-4147-A177-3AD203B41FA5}">
                      <a16:colId xmlns="" xmlns:a16="http://schemas.microsoft.com/office/drawing/2014/main" val="3063123449"/>
                    </a:ext>
                  </a:extLst>
                </a:gridCol>
                <a:gridCol w="1129344">
                  <a:extLst>
                    <a:ext uri="{9D8B030D-6E8A-4147-A177-3AD203B41FA5}">
                      <a16:colId xmlns="" xmlns:a16="http://schemas.microsoft.com/office/drawing/2014/main" val="1380403102"/>
                    </a:ext>
                  </a:extLst>
                </a:gridCol>
                <a:gridCol w="1129344">
                  <a:extLst>
                    <a:ext uri="{9D8B030D-6E8A-4147-A177-3AD203B41FA5}">
                      <a16:colId xmlns="" xmlns:a16="http://schemas.microsoft.com/office/drawing/2014/main" val="3208780420"/>
                    </a:ext>
                  </a:extLst>
                </a:gridCol>
                <a:gridCol w="1026129">
                  <a:extLst>
                    <a:ext uri="{9D8B030D-6E8A-4147-A177-3AD203B41FA5}">
                      <a16:colId xmlns="" xmlns:a16="http://schemas.microsoft.com/office/drawing/2014/main" val="626398489"/>
                    </a:ext>
                  </a:extLst>
                </a:gridCol>
                <a:gridCol w="646440">
                  <a:extLst>
                    <a:ext uri="{9D8B030D-6E8A-4147-A177-3AD203B41FA5}">
                      <a16:colId xmlns="" xmlns:a16="http://schemas.microsoft.com/office/drawing/2014/main" val="2475922356"/>
                    </a:ext>
                  </a:extLst>
                </a:gridCol>
              </a:tblGrid>
              <a:tr h="34086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구분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20</a:t>
                      </a:r>
                      <a:r>
                        <a:rPr lang="ko-KR" altLang="en-US" sz="1000" b="1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대</a:t>
                      </a:r>
                      <a:endParaRPr lang="en-US" altLang="ko-KR" sz="1000" b="1" u="none" strike="noStrike" dirty="0"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( </a:t>
                      </a:r>
                      <a:r>
                        <a:rPr lang="en-US" sz="1000" b="1" u="none" strike="noStrike" dirty="0">
                          <a:effectLst/>
                          <a:latin typeface="12롯데마트드림Light" pitchFamily="18" charset="-127"/>
                        </a:rPr>
                        <a:t>n = 406,097)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30</a:t>
                      </a:r>
                      <a:r>
                        <a:rPr lang="ko-KR" altLang="en-US" sz="1000" b="1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대 </a:t>
                      </a:r>
                      <a:endParaRPr lang="en-US" altLang="ko-KR" sz="1000" b="1" u="none" strike="noStrike" dirty="0"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(</a:t>
                      </a:r>
                      <a:r>
                        <a:rPr lang="en-US" sz="1000" b="1" u="none" strike="noStrike" dirty="0">
                          <a:effectLst/>
                          <a:latin typeface="12롯데마트드림Light" pitchFamily="18" charset="-127"/>
                        </a:rPr>
                        <a:t>n = 476,260)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40</a:t>
                      </a:r>
                      <a:r>
                        <a:rPr lang="ko-KR" altLang="en-US" sz="1000" b="1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대 </a:t>
                      </a:r>
                      <a:endParaRPr lang="en-US" altLang="ko-KR" sz="1000" b="1" u="none" strike="noStrike" dirty="0"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(</a:t>
                      </a:r>
                      <a:r>
                        <a:rPr lang="en-US" sz="1000" b="1" u="none" strike="noStrike" dirty="0">
                          <a:effectLst/>
                          <a:latin typeface="12롯데마트드림Light" pitchFamily="18" charset="-127"/>
                        </a:rPr>
                        <a:t>n = 473,038)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50</a:t>
                      </a:r>
                      <a:r>
                        <a:rPr lang="ko-KR" altLang="en-US" sz="1000" b="1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대 </a:t>
                      </a:r>
                      <a:endParaRPr lang="en-US" altLang="ko-KR" sz="1000" b="1" u="none" strike="noStrike" dirty="0"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(</a:t>
                      </a:r>
                      <a:r>
                        <a:rPr lang="en-US" sz="1000" b="1" u="none" strike="noStrike" dirty="0">
                          <a:effectLst/>
                          <a:latin typeface="12롯데마트드림Light" pitchFamily="18" charset="-127"/>
                        </a:rPr>
                        <a:t>n = 414,271)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60</a:t>
                      </a:r>
                      <a:r>
                        <a:rPr lang="ko-KR" altLang="en-US" sz="1000" b="1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대 </a:t>
                      </a:r>
                      <a:endParaRPr lang="en-US" altLang="ko-KR" sz="1000" b="1" u="none" strike="noStrike" dirty="0"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(</a:t>
                      </a:r>
                      <a:r>
                        <a:rPr lang="en-US" sz="1000" b="1" u="none" strike="noStrike" dirty="0">
                          <a:effectLst/>
                          <a:latin typeface="12롯데마트드림Light" pitchFamily="18" charset="-127"/>
                        </a:rPr>
                        <a:t>n = 287,233)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12롯데마트드림Light" pitchFamily="18" charset="-127"/>
                        </a:rPr>
                        <a:t>p-value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63939828"/>
                  </a:ext>
                </a:extLst>
              </a:tr>
              <a:tr h="34086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전체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18.009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28.856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24.662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12.574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4.742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&lt;.0001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46747365"/>
                  </a:ext>
                </a:extLst>
              </a:tr>
              <a:tr h="34086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대분류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식품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16.445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29.473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25.768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13.457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5.137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&lt;.0001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59033338"/>
                  </a:ext>
                </a:extLst>
              </a:tr>
              <a:tr h="340864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뷰티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22.205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30.956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25.277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12.010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4.179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&lt;.0001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89006599"/>
                  </a:ext>
                </a:extLst>
              </a:tr>
              <a:tr h="340864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가전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5.607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12.688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11.949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7.078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3.283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&lt;.0001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75409912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972D7DE7-935C-4A8A-A30B-675A0D8FDA7F}"/>
              </a:ext>
            </a:extLst>
          </p:cNvPr>
          <p:cNvSpPr txBox="1"/>
          <p:nvPr/>
        </p:nvSpPr>
        <p:spPr>
          <a:xfrm>
            <a:off x="4937320" y="4536038"/>
            <a:ext cx="5108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ea typeface="12롯데마트드림Light" pitchFamily="18" charset="-127"/>
              </a:rPr>
              <a:t>성별</a:t>
            </a:r>
            <a:r>
              <a:rPr lang="en-US" altLang="ko-KR" sz="1400" b="1" dirty="0">
                <a:ea typeface="12롯데마트드림Light" pitchFamily="18" charset="-127"/>
              </a:rPr>
              <a:t>, </a:t>
            </a:r>
            <a:r>
              <a:rPr lang="ko-KR" altLang="en-US" sz="1400" b="1" dirty="0">
                <a:ea typeface="12롯데마트드림Light" pitchFamily="18" charset="-127"/>
              </a:rPr>
              <a:t>연령에 따른 대분류별 구매건수 평균 차이 유의 </a:t>
            </a:r>
          </a:p>
        </p:txBody>
      </p:sp>
      <p:sp>
        <p:nvSpPr>
          <p:cNvPr id="50" name="설명선: 굽은 선(테두리 없음) 49">
            <a:extLst>
              <a:ext uri="{FF2B5EF4-FFF2-40B4-BE49-F238E27FC236}">
                <a16:creationId xmlns="" xmlns:a16="http://schemas.microsoft.com/office/drawing/2014/main" id="{9524893A-7EC0-4235-9070-684CD8496731}"/>
              </a:ext>
            </a:extLst>
          </p:cNvPr>
          <p:cNvSpPr/>
          <p:nvPr/>
        </p:nvSpPr>
        <p:spPr>
          <a:xfrm>
            <a:off x="1940246" y="3674236"/>
            <a:ext cx="2790092" cy="530361"/>
          </a:xfrm>
          <a:prstGeom prst="callout2">
            <a:avLst>
              <a:gd name="adj1" fmla="val 199533"/>
              <a:gd name="adj2" fmla="val 118110"/>
              <a:gd name="adj3" fmla="val 200673"/>
              <a:gd name="adj4" fmla="val 67117"/>
              <a:gd name="adj5" fmla="val 256811"/>
              <a:gd name="adj6" fmla="val 57904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8" name="설명선: 굽은 선(테두리 없음) 57">
            <a:extLst>
              <a:ext uri="{FF2B5EF4-FFF2-40B4-BE49-F238E27FC236}">
                <a16:creationId xmlns="" xmlns:a16="http://schemas.microsoft.com/office/drawing/2014/main" id="{DFC05AC3-E464-4244-82F9-17C91DAA0310}"/>
              </a:ext>
            </a:extLst>
          </p:cNvPr>
          <p:cNvSpPr/>
          <p:nvPr/>
        </p:nvSpPr>
        <p:spPr>
          <a:xfrm flipH="1">
            <a:off x="10285348" y="3674236"/>
            <a:ext cx="2790092" cy="530361"/>
          </a:xfrm>
          <a:prstGeom prst="callout2">
            <a:avLst>
              <a:gd name="adj1" fmla="val 199533"/>
              <a:gd name="adj2" fmla="val 118110"/>
              <a:gd name="adj3" fmla="val 200673"/>
              <a:gd name="adj4" fmla="val 67117"/>
              <a:gd name="adj5" fmla="val 256811"/>
              <a:gd name="adj6" fmla="val 57904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D52C1FF-2AC3-4FAC-866B-0BED3E540696}"/>
              </a:ext>
            </a:extLst>
          </p:cNvPr>
          <p:cNvSpPr txBox="1"/>
          <p:nvPr/>
        </p:nvSpPr>
        <p:spPr>
          <a:xfrm>
            <a:off x="441046" y="87350"/>
            <a:ext cx="4354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데이터 처리 방안 </a:t>
            </a:r>
            <a:r>
              <a:rPr lang="ko-KR" altLang="en-US" sz="20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및 활용 분석 기법 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.2 EDA</a:t>
            </a:r>
            <a:endParaRPr lang="ko-KR" altLang="en-US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797CEFF-D8B2-481F-B83F-7CF660909006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29E19B66-DF17-48CF-A4E2-D77FA91E47E3}"/>
              </a:ext>
            </a:extLst>
          </p:cNvPr>
          <p:cNvSpPr txBox="1"/>
          <p:nvPr/>
        </p:nvSpPr>
        <p:spPr>
          <a:xfrm>
            <a:off x="344334" y="880176"/>
            <a:ext cx="5001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12롯데마트드림Medium" pitchFamily="18" charset="-127"/>
                <a:ea typeface="12롯데마트드림Medium" pitchFamily="18" charset="-127"/>
              </a:rPr>
              <a:t>성별 </a:t>
            </a:r>
            <a:r>
              <a:rPr lang="en-US" altLang="ko-KR" sz="2400" b="1" dirty="0">
                <a:latin typeface="12롯데마트드림Medium" pitchFamily="18" charset="-127"/>
                <a:ea typeface="12롯데마트드림Medium" pitchFamily="18" charset="-127"/>
              </a:rPr>
              <a:t>/ </a:t>
            </a:r>
            <a:r>
              <a:rPr lang="ko-KR" altLang="en-US" sz="2400" b="1" dirty="0">
                <a:latin typeface="12롯데마트드림Medium" pitchFamily="18" charset="-127"/>
                <a:ea typeface="12롯데마트드림Medium" pitchFamily="18" charset="-127"/>
              </a:rPr>
              <a:t>연령대별 구매건수의 차이 검정</a:t>
            </a:r>
            <a:endParaRPr lang="en-US" altLang="ko-KR" sz="2400" b="1" dirty="0">
              <a:latin typeface="12롯데마트드림Medium" pitchFamily="18" charset="-127"/>
              <a:ea typeface="12롯데마트드림Medium" pitchFamily="18" charset="-127"/>
            </a:endParaRPr>
          </a:p>
          <a:p>
            <a:r>
              <a:rPr lang="en-US" altLang="ko-KR" sz="2400" b="1" dirty="0">
                <a:latin typeface="12롯데마트드림Medium" pitchFamily="18" charset="-127"/>
                <a:ea typeface="12롯데마트드림Medium" pitchFamily="18" charset="-127"/>
              </a:rPr>
              <a:t> </a:t>
            </a:r>
            <a:r>
              <a:rPr lang="en-US" altLang="ko-KR" sz="2000" b="1" dirty="0">
                <a:latin typeface="12롯데마트드림Medium" pitchFamily="18" charset="-127"/>
                <a:ea typeface="12롯데마트드림Medium" pitchFamily="18" charset="-127"/>
              </a:rPr>
              <a:t>T-test  &amp; ANOVA</a:t>
            </a:r>
          </a:p>
        </p:txBody>
      </p:sp>
    </p:spTree>
    <p:extLst>
      <p:ext uri="{BB962C8B-B14F-4D97-AF65-F5344CB8AC3E}">
        <p14:creationId xmlns:p14="http://schemas.microsoft.com/office/powerpoint/2010/main" val="224232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10691" y="1802423"/>
            <a:ext cx="10199501" cy="4549000"/>
            <a:chOff x="615469" y="1630902"/>
            <a:chExt cx="11051931" cy="4708352"/>
          </a:xfrm>
        </p:grpSpPr>
        <p:sp>
          <p:nvSpPr>
            <p:cNvPr id="6" name="직사각형 5"/>
            <p:cNvSpPr/>
            <p:nvPr/>
          </p:nvSpPr>
          <p:spPr>
            <a:xfrm>
              <a:off x="615469" y="1644107"/>
              <a:ext cx="11051931" cy="469514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58365" y="1644107"/>
              <a:ext cx="3147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en-US" altLang="ko-KR" b="1" dirty="0">
                  <a:latin typeface="12롯데마트드림Light" pitchFamily="18" charset="-127"/>
                  <a:ea typeface="12롯데마트드림Light" pitchFamily="18" charset="-127"/>
                </a:rPr>
                <a:t>20</a:t>
              </a:r>
              <a:r>
                <a:rPr lang="ko-KR" altLang="en-US" b="1" dirty="0">
                  <a:latin typeface="12롯데마트드림Light" pitchFamily="18" charset="-127"/>
                  <a:ea typeface="12롯데마트드림Light" pitchFamily="18" charset="-127"/>
                </a:rPr>
                <a:t>대 여성 구매 카테고리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4938" y="1630902"/>
              <a:ext cx="3044129" cy="382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en-US" altLang="ko-KR" dirty="0">
                  <a:latin typeface="12롯데마트드림Medium" pitchFamily="18" charset="-127"/>
                  <a:ea typeface="12롯데마트드림Medium" pitchFamily="18" charset="-127"/>
                </a:rPr>
                <a:t>60</a:t>
              </a:r>
              <a:r>
                <a:rPr lang="ko-KR" altLang="en-US" dirty="0">
                  <a:latin typeface="12롯데마트드림Medium" pitchFamily="18" charset="-127"/>
                  <a:ea typeface="12롯데마트드림Medium" pitchFamily="18" charset="-127"/>
                </a:rPr>
                <a:t>대 남성 구매 카테고리</a:t>
              </a:r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1577" y="2153801"/>
              <a:ext cx="5295747" cy="39080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118" y="2240623"/>
              <a:ext cx="5378716" cy="39506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885371" y="1122464"/>
            <a:ext cx="3767711" cy="48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latin typeface="12롯데마트드림Light" pitchFamily="18" charset="-127"/>
                <a:ea typeface="12롯데마트드림Medium" pitchFamily="18" charset="-127"/>
              </a:rPr>
              <a:t>연령대 별 구매 카테고리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E8F3077-523E-4A4A-88D7-A8B82D581527}"/>
              </a:ext>
            </a:extLst>
          </p:cNvPr>
          <p:cNvSpPr txBox="1"/>
          <p:nvPr/>
        </p:nvSpPr>
        <p:spPr>
          <a:xfrm>
            <a:off x="441046" y="87350"/>
            <a:ext cx="4354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데이터 처리 방안 </a:t>
            </a:r>
            <a:r>
              <a:rPr lang="ko-KR" altLang="en-US" sz="20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및 활용 분석 기법 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.2 EDA</a:t>
            </a:r>
            <a:endParaRPr lang="ko-KR" altLang="en-US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43FE916-35E8-4161-9762-15286E514B21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070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456588" y="6311016"/>
            <a:ext cx="40132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12롯데마트행복Light" pitchFamily="18" charset="-127"/>
                <a:ea typeface="12롯데마트행복Light" pitchFamily="18" charset="-127"/>
              </a:rPr>
              <a:t>(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참고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 :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식품 공전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랄라블라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, LG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생활전자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)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61411832-172B-4096-9A6E-98F6695CAE51}"/>
              </a:ext>
            </a:extLst>
          </p:cNvPr>
          <p:cNvSpPr/>
          <p:nvPr/>
        </p:nvSpPr>
        <p:spPr>
          <a:xfrm>
            <a:off x="0" y="845011"/>
            <a:ext cx="6096000" cy="6028274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4934" y="943250"/>
            <a:ext cx="2725900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latin typeface="12롯데마트드림Medium" pitchFamily="18" charset="-127"/>
                <a:ea typeface="12롯데마트드림Medium" pitchFamily="18" charset="-127"/>
              </a:rPr>
              <a:t>카테고리 </a:t>
            </a:r>
            <a:r>
              <a:rPr lang="ko-KR" altLang="en-US" sz="2400" b="1" kern="0" dirty="0" err="1">
                <a:latin typeface="12롯데마트드림Medium" pitchFamily="18" charset="-127"/>
                <a:ea typeface="12롯데마트드림Medium" pitchFamily="18" charset="-127"/>
              </a:rPr>
              <a:t>재분류</a:t>
            </a:r>
            <a:endParaRPr lang="ko-KR" altLang="en-US" sz="2400" b="1" kern="0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6648" y="1961550"/>
            <a:ext cx="570992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날씨 변수에 따른 수요예측을 위해 카테고리의 </a:t>
            </a:r>
            <a:endParaRPr lang="en-US" altLang="ko-KR" dirty="0" smtClean="0">
              <a:highlight>
                <a:srgbClr val="FFFFFF"/>
              </a:highlight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    </a:t>
            </a:r>
            <a:r>
              <a:rPr lang="ko-KR" altLang="en-US" dirty="0" smtClean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명확한 기준을 재설정</a:t>
            </a:r>
            <a:r>
              <a:rPr lang="en-US" altLang="ko-KR" dirty="0" smtClean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>
              <a:highlight>
                <a:srgbClr val="FFFFFF"/>
              </a:highlight>
              <a:latin typeface="12롯데마트드림Light" pitchFamily="18" charset="-127"/>
              <a:ea typeface="12롯데마트드림Ligh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온라인 구매 내역 및 소셜 데이터의 대분류</a:t>
            </a:r>
            <a:r>
              <a:rPr lang="en-US" altLang="ko-KR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(</a:t>
            </a:r>
            <a:r>
              <a:rPr lang="en-US" altLang="ko-KR" dirty="0" err="1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big_cat</a:t>
            </a:r>
            <a:r>
              <a:rPr lang="en-US" altLang="ko-KR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    </a:t>
            </a:r>
            <a:r>
              <a:rPr lang="ko-KR" altLang="en-US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기준에</a:t>
            </a:r>
            <a:r>
              <a:rPr lang="en-US" altLang="ko-KR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따라 </a:t>
            </a:r>
            <a:r>
              <a:rPr lang="ko-KR" altLang="en-US" b="1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카테고리 기준을 재설정</a:t>
            </a:r>
            <a:r>
              <a:rPr lang="en-US" altLang="ko-KR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    </a:t>
            </a:r>
            <a:r>
              <a:rPr lang="en-US" altLang="ko-KR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(</a:t>
            </a:r>
            <a:r>
              <a:rPr lang="en-US" altLang="ko-KR" dirty="0" err="1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large_cat</a:t>
            </a:r>
            <a:r>
              <a:rPr lang="ko-KR" altLang="en-US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이라는 </a:t>
            </a:r>
            <a:r>
              <a:rPr lang="ko-KR" altLang="en-US" b="1" dirty="0" err="1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대분류</a:t>
            </a:r>
            <a:r>
              <a:rPr lang="ko-KR" altLang="en-US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en-US" altLang="ko-KR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변수 추가</a:t>
            </a:r>
            <a:r>
              <a:rPr lang="en-US" altLang="ko-KR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)</a:t>
            </a:r>
            <a:r>
              <a:rPr lang="ko-KR" altLang="en-US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 </a:t>
            </a:r>
            <a:endParaRPr lang="en-US" altLang="ko-KR" dirty="0">
              <a:highlight>
                <a:srgbClr val="FFFFFF"/>
              </a:highlight>
              <a:latin typeface="12롯데마트드림Light" pitchFamily="18" charset="-127"/>
              <a:ea typeface="12롯데마트드림Ligh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>
              <a:highlight>
                <a:srgbClr val="FFFFFF"/>
              </a:highlight>
              <a:latin typeface="12롯데마트드림Light" pitchFamily="18" charset="-127"/>
              <a:ea typeface="12롯데마트드림Ligh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식품 데이터</a:t>
            </a:r>
            <a:r>
              <a:rPr lang="ko-KR" altLang="en-US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는 </a:t>
            </a:r>
            <a:r>
              <a:rPr lang="ko-KR" altLang="en-US" b="1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중분류</a:t>
            </a:r>
            <a:r>
              <a:rPr lang="en-US" altLang="ko-KR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 (</a:t>
            </a:r>
            <a:r>
              <a:rPr lang="en-US" altLang="ko-KR" dirty="0" err="1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mid_cat</a:t>
            </a:r>
            <a:r>
              <a:rPr lang="en-US" altLang="ko-KR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)</a:t>
            </a:r>
            <a:r>
              <a:rPr lang="ko-KR" altLang="en-US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 변수를 추가하여 </a:t>
            </a:r>
            <a:endParaRPr lang="en-US" altLang="ko-KR" dirty="0">
              <a:highlight>
                <a:srgbClr val="FFFFFF"/>
              </a:highlight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    </a:t>
            </a:r>
            <a:r>
              <a:rPr lang="ko-KR" altLang="en-US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보다 </a:t>
            </a:r>
            <a:r>
              <a:rPr lang="ko-KR" altLang="en-US" dirty="0">
                <a:latin typeface="12롯데마트드림Light" pitchFamily="18" charset="-127"/>
                <a:ea typeface="12롯데마트드림Light" pitchFamily="18" charset="-127"/>
              </a:rPr>
              <a:t>세분화</a:t>
            </a:r>
            <a:r>
              <a:rPr lang="en-US" altLang="ko-KR" dirty="0">
                <a:latin typeface="12롯데마트드림Light" pitchFamily="18" charset="-127"/>
                <a:ea typeface="12롯데마트드림Light" pitchFamily="18" charset="-127"/>
              </a:rPr>
              <a:t>.</a:t>
            </a:r>
            <a:r>
              <a:rPr lang="ko-KR" altLang="en-US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endParaRPr lang="en-US" altLang="ko-KR" dirty="0"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12롯데마트드림Light" pitchFamily="18" charset="-127"/>
              <a:ea typeface="12롯데마트드림Ligh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>
              <a:solidFill>
                <a:srgbClr val="FF0000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492F6C08-C26F-41B7-8DF7-518648F2A09A}"/>
              </a:ext>
            </a:extLst>
          </p:cNvPr>
          <p:cNvSpPr/>
          <p:nvPr/>
        </p:nvSpPr>
        <p:spPr>
          <a:xfrm>
            <a:off x="6095999" y="845011"/>
            <a:ext cx="6096000" cy="602827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graphicFrame>
        <p:nvGraphicFramePr>
          <p:cNvPr id="8" name="표 4">
            <a:extLst>
              <a:ext uri="{FF2B5EF4-FFF2-40B4-BE49-F238E27FC236}">
                <a16:creationId xmlns="" xmlns:a16="http://schemas.microsoft.com/office/drawing/2014/main" id="{EBF32466-EB66-4932-B97A-8596B24749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563678"/>
              </p:ext>
            </p:extLst>
          </p:nvPr>
        </p:nvGraphicFramePr>
        <p:xfrm>
          <a:off x="6289040" y="1026477"/>
          <a:ext cx="5747224" cy="52588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76258">
                  <a:extLst>
                    <a:ext uri="{9D8B030D-6E8A-4147-A177-3AD203B41FA5}">
                      <a16:colId xmlns="" xmlns:a16="http://schemas.microsoft.com/office/drawing/2014/main" val="1310584648"/>
                    </a:ext>
                  </a:extLst>
                </a:gridCol>
                <a:gridCol w="1469036">
                  <a:extLst>
                    <a:ext uri="{9D8B030D-6E8A-4147-A177-3AD203B41FA5}">
                      <a16:colId xmlns="" xmlns:a16="http://schemas.microsoft.com/office/drawing/2014/main" val="4114287490"/>
                    </a:ext>
                  </a:extLst>
                </a:gridCol>
                <a:gridCol w="1439056">
                  <a:extLst>
                    <a:ext uri="{9D8B030D-6E8A-4147-A177-3AD203B41FA5}">
                      <a16:colId xmlns="" xmlns:a16="http://schemas.microsoft.com/office/drawing/2014/main" val="1403081858"/>
                    </a:ext>
                  </a:extLst>
                </a:gridCol>
                <a:gridCol w="1962874">
                  <a:extLst>
                    <a:ext uri="{9D8B030D-6E8A-4147-A177-3AD203B41FA5}">
                      <a16:colId xmlns="" xmlns:a16="http://schemas.microsoft.com/office/drawing/2014/main" val="1272682481"/>
                    </a:ext>
                  </a:extLst>
                </a:gridCol>
              </a:tblGrid>
              <a:tr h="4045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</a:rPr>
                        <a:t>Big_cat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</a:rPr>
                        <a:t>Large_cat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</a:rPr>
                        <a:t>Mid_cat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</a:rPr>
                        <a:t>Sm_cat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20580043"/>
                  </a:ext>
                </a:extLst>
              </a:tr>
              <a:tr h="404528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식품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건강기능식품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건강기능식품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홍삼 분말</a:t>
                      </a:r>
                      <a:r>
                        <a:rPr lang="en-US" altLang="ko-KR" sz="16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4197053"/>
                  </a:ext>
                </a:extLst>
              </a:tr>
              <a:tr h="40452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12롯데마트드림Light" pitchFamily="18" charset="-127"/>
                          <a:ea typeface="12롯데마트드림Light" pitchFamily="18" charset="-127"/>
                        </a:rPr>
                        <a:t>음료류</a:t>
                      </a:r>
                      <a:endParaRPr lang="ko-KR" altLang="en-US" sz="16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탄산음료류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탄산음료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98309968"/>
                  </a:ext>
                </a:extLst>
              </a:tr>
              <a:tr h="40452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견과 </a:t>
                      </a:r>
                      <a:r>
                        <a:rPr lang="ko-KR" altLang="en-US" sz="1600" dirty="0" err="1">
                          <a:latin typeface="12롯데마트드림Light" pitchFamily="18" charset="-127"/>
                          <a:ea typeface="12롯데마트드림Light" pitchFamily="18" charset="-127"/>
                        </a:rPr>
                        <a:t>종실류</a:t>
                      </a:r>
                      <a:endParaRPr lang="ko-KR" altLang="en-US" sz="16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견과 </a:t>
                      </a:r>
                      <a:r>
                        <a:rPr lang="ko-KR" altLang="en-US" sz="1600" dirty="0" err="1">
                          <a:latin typeface="12롯데마트드림Light" pitchFamily="18" charset="-127"/>
                          <a:ea typeface="12롯데마트드림Light" pitchFamily="18" charset="-127"/>
                        </a:rPr>
                        <a:t>종실류</a:t>
                      </a:r>
                      <a:endParaRPr lang="ko-KR" altLang="en-US" sz="16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12롯데마트드림Light" pitchFamily="18" charset="-127"/>
                          <a:ea typeface="12롯데마트드림Light" pitchFamily="18" charset="-127"/>
                        </a:rPr>
                        <a:t>헛개</a:t>
                      </a:r>
                      <a:r>
                        <a:rPr lang="en-US" altLang="ko-KR" sz="16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가시오가피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64475116"/>
                  </a:ext>
                </a:extLst>
              </a:tr>
              <a:tr h="4045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합계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27</a:t>
                      </a:r>
                      <a:r>
                        <a:rPr lang="ko-KR" altLang="en-US" sz="16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61</a:t>
                      </a:r>
                      <a:r>
                        <a:rPr lang="ko-KR" altLang="en-US" sz="16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212</a:t>
                      </a:r>
                      <a:r>
                        <a:rPr lang="ko-KR" altLang="en-US" sz="16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3045013"/>
                  </a:ext>
                </a:extLst>
              </a:tr>
              <a:tr h="404528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뷰티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12롯데마트드림Light" pitchFamily="18" charset="-127"/>
                          <a:ea typeface="12롯데마트드림Light" pitchFamily="18" charset="-127"/>
                        </a:rPr>
                        <a:t>페이셜케어</a:t>
                      </a:r>
                      <a:endParaRPr lang="ko-KR" altLang="en-US" sz="16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기초 화장용 </a:t>
                      </a:r>
                      <a:r>
                        <a:rPr lang="ko-KR" altLang="en-US" sz="1600" dirty="0" err="1">
                          <a:latin typeface="12롯데마트드림Light" pitchFamily="18" charset="-127"/>
                          <a:ea typeface="12롯데마트드림Light" pitchFamily="18" charset="-127"/>
                        </a:rPr>
                        <a:t>미스트</a:t>
                      </a:r>
                      <a:endParaRPr lang="ko-KR" altLang="en-US" sz="16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97567139"/>
                  </a:ext>
                </a:extLst>
              </a:tr>
              <a:tr h="40452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12롯데마트드림Light" pitchFamily="18" charset="-127"/>
                          <a:ea typeface="12롯데마트드림Light" pitchFamily="18" charset="-127"/>
                        </a:rPr>
                        <a:t>바디케어</a:t>
                      </a:r>
                      <a:endParaRPr lang="ko-KR" altLang="en-US" sz="16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바디 보습제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74103996"/>
                  </a:ext>
                </a:extLst>
              </a:tr>
              <a:tr h="40452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12롯데마트드림Light" pitchFamily="18" charset="-127"/>
                          <a:ea typeface="12롯데마트드림Light" pitchFamily="18" charset="-127"/>
                        </a:rPr>
                        <a:t>선케어</a:t>
                      </a:r>
                      <a:endParaRPr lang="ko-KR" altLang="en-US" sz="16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선파우더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09516397"/>
                  </a:ext>
                </a:extLst>
              </a:tr>
              <a:tr h="4045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합계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15</a:t>
                      </a:r>
                      <a:r>
                        <a:rPr lang="ko-KR" altLang="en-US" sz="16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131</a:t>
                      </a:r>
                      <a:r>
                        <a:rPr lang="ko-KR" altLang="en-US" sz="16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2691028"/>
                  </a:ext>
                </a:extLst>
              </a:tr>
              <a:tr h="404528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냉난방</a:t>
                      </a:r>
                      <a:endParaRPr lang="en-US" altLang="ko-KR" sz="16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가전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난방기기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온수매트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3286712"/>
                  </a:ext>
                </a:extLst>
              </a:tr>
              <a:tr h="40452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에어컨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스탠드형 에어컨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4882159"/>
                  </a:ext>
                </a:extLst>
              </a:tr>
              <a:tr h="40452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건조기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의류건조기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43146481"/>
                  </a:ext>
                </a:extLst>
              </a:tr>
              <a:tr h="4045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합계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9</a:t>
                      </a:r>
                      <a:r>
                        <a:rPr lang="ko-KR" altLang="en-US" sz="16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40</a:t>
                      </a:r>
                      <a:r>
                        <a:rPr lang="ko-KR" altLang="en-US" sz="16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011128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A2B2E3C-CEA4-43C9-9071-47E176CB2E07}"/>
              </a:ext>
            </a:extLst>
          </p:cNvPr>
          <p:cNvSpPr txBox="1"/>
          <p:nvPr/>
        </p:nvSpPr>
        <p:spPr>
          <a:xfrm>
            <a:off x="441046" y="87350"/>
            <a:ext cx="4354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데이터 처리 방안 </a:t>
            </a:r>
            <a:r>
              <a:rPr lang="ko-KR" altLang="en-US" sz="20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및 활용 분석 기법 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.3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온라인 구매이력  </a:t>
            </a:r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- </a:t>
            </a:r>
            <a:r>
              <a:rPr lang="ko-KR" altLang="en-US" sz="2000" dirty="0" err="1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재분류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610ADFB-838A-4B46-8A69-4CA34956C8FD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00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" name="표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893350"/>
              </p:ext>
            </p:extLst>
          </p:nvPr>
        </p:nvGraphicFramePr>
        <p:xfrm>
          <a:off x="337259" y="1713219"/>
          <a:ext cx="6487160" cy="18320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35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435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825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온라인 구매내역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소셜 데이터</a:t>
                      </a:r>
                    </a:p>
                  </a:txBody>
                  <a:tcPr anchor="ctr"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날씨 데이터</a:t>
                      </a:r>
                    </a:p>
                  </a:txBody>
                  <a:tcPr anchor="ctr">
                    <a:solidFill>
                      <a:srgbClr val="E8F0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1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지역 정보가 없음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.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지역 정보가 있음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.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278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두 데이터를 함께 활용하기 위해서는 지역에 국한 되지 않는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/>
                      </a:r>
                      <a:br>
                        <a:rPr lang="en-US" altLang="ko-KR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“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일별 대표 기상 데이터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“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가 필요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.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맨발의청춘 L" pitchFamily="18" charset="-127"/>
                        <a:ea typeface="210 맨발의청춘 L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59B19B0-5B5D-45A0-B0B7-D7D5873A9B7B}"/>
              </a:ext>
            </a:extLst>
          </p:cNvPr>
          <p:cNvSpPr txBox="1"/>
          <p:nvPr/>
        </p:nvSpPr>
        <p:spPr>
          <a:xfrm>
            <a:off x="337259" y="944565"/>
            <a:ext cx="3243580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latin typeface="12롯데마트드림Medium" pitchFamily="18" charset="-127"/>
                <a:ea typeface="12롯데마트드림Medium" pitchFamily="18" charset="-127"/>
              </a:rPr>
              <a:t>날씨지수 생성 개요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5C253C82-5A3E-432D-BCAB-D6E1B5F01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749164"/>
              </p:ext>
            </p:extLst>
          </p:nvPr>
        </p:nvGraphicFramePr>
        <p:xfrm>
          <a:off x="337259" y="4330732"/>
          <a:ext cx="6487160" cy="2136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74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74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9743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9743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9743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+mn-ea"/>
                          <a:cs typeface="+mn-cs"/>
                        </a:rPr>
                        <a:t>date</a:t>
                      </a:r>
                    </a:p>
                  </a:txBody>
                  <a:tcPr marL="7620" marR="7620" marT="7620" marB="0" anchor="ctr"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+mn-ea"/>
                          <a:cs typeface="+mn-cs"/>
                        </a:rPr>
                        <a:t>ta_index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+mn-ea"/>
                          <a:cs typeface="+mn-cs"/>
                        </a:rPr>
                        <a:t>rn_index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+mn-ea"/>
                          <a:cs typeface="+mn-cs"/>
                        </a:rPr>
                        <a:t>wind_index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+mn-ea"/>
                          <a:cs typeface="+mn-cs"/>
                        </a:rPr>
                        <a:t>pm_index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E8F0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5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날짜</a:t>
                      </a:r>
                      <a:endParaRPr lang="en-US" sz="1550" b="1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5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기온 지수</a:t>
                      </a:r>
                      <a:endParaRPr lang="en-US" sz="1550" b="1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5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강수량 지수</a:t>
                      </a:r>
                      <a:endParaRPr lang="en-US" sz="1550" b="1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5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풍속 지수</a:t>
                      </a:r>
                      <a:endParaRPr lang="en-US" sz="1550" b="1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5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미세먼지 지수</a:t>
                      </a:r>
                      <a:endParaRPr lang="en-US" sz="1550" b="1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E8F0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1792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2018-01-01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-4.22459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-2.88059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-0.51503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0.051328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2018-01-02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-4.11965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-2.69721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0.060365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-1.16792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2018-01-03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-4.65496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-2.84326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0.029904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0.537802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⋮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Bold" pitchFamily="18" charset="-127"/>
                        <a:ea typeface="12롯데마트드림Bold" pitchFamily="18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Bold" pitchFamily="18" charset="-127"/>
                        <a:ea typeface="12롯데마트드림Bold" pitchFamily="18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Bold" pitchFamily="18" charset="-127"/>
                        <a:ea typeface="12롯데마트드림Bold" pitchFamily="18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Bold" pitchFamily="18" charset="-127"/>
                        <a:ea typeface="12롯데마트드림Bold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FD3373CF-2D98-4144-BF37-1C2541BC3925}"/>
              </a:ext>
            </a:extLst>
          </p:cNvPr>
          <p:cNvCxnSpPr>
            <a:cxnSpLocks/>
          </p:cNvCxnSpPr>
          <p:nvPr/>
        </p:nvCxnSpPr>
        <p:spPr>
          <a:xfrm>
            <a:off x="3580839" y="3721856"/>
            <a:ext cx="0" cy="384004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0362F261-2FA8-45CB-B432-D2901F1EF8F6}"/>
              </a:ext>
            </a:extLst>
          </p:cNvPr>
          <p:cNvSpPr/>
          <p:nvPr/>
        </p:nvSpPr>
        <p:spPr>
          <a:xfrm>
            <a:off x="2721468" y="3724580"/>
            <a:ext cx="718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12롯데마트드림Light" pitchFamily="18" charset="-127"/>
                <a:ea typeface="12롯데마트드림Light" pitchFamily="18" charset="-127"/>
              </a:rPr>
              <a:t>PCA</a:t>
            </a:r>
            <a:endParaRPr lang="ko-KR" altLang="en-US" sz="2000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30349460-53B0-4CCC-ABD5-0B73F510341D}"/>
              </a:ext>
            </a:extLst>
          </p:cNvPr>
          <p:cNvGrpSpPr/>
          <p:nvPr/>
        </p:nvGrpSpPr>
        <p:grpSpPr>
          <a:xfrm>
            <a:off x="5266238" y="576999"/>
            <a:ext cx="8383014" cy="4580235"/>
            <a:chOff x="4511728" y="564546"/>
            <a:chExt cx="8383014" cy="4580235"/>
          </a:xfrm>
        </p:grpSpPr>
        <p:graphicFrame>
          <p:nvGraphicFramePr>
            <p:cNvPr id="22" name="차트 21">
              <a:extLst>
                <a:ext uri="{FF2B5EF4-FFF2-40B4-BE49-F238E27FC236}">
                  <a16:creationId xmlns="" xmlns:a16="http://schemas.microsoft.com/office/drawing/2014/main" id="{0D39568C-D1C4-4EE8-8915-260F8311993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74586248"/>
                </p:ext>
              </p:extLst>
            </p:nvPr>
          </p:nvGraphicFramePr>
          <p:xfrm>
            <a:off x="4511728" y="1143126"/>
            <a:ext cx="7343705" cy="40016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3" name="설명선: 굽은 선(테두리 없음) 32">
              <a:extLst>
                <a:ext uri="{FF2B5EF4-FFF2-40B4-BE49-F238E27FC236}">
                  <a16:creationId xmlns="" xmlns:a16="http://schemas.microsoft.com/office/drawing/2014/main" id="{AA6F060C-3C59-4C7A-8BDA-A636BD7A5B24}"/>
                </a:ext>
              </a:extLst>
            </p:cNvPr>
            <p:cNvSpPr/>
            <p:nvPr/>
          </p:nvSpPr>
          <p:spPr>
            <a:xfrm>
              <a:off x="9946611" y="564546"/>
              <a:ext cx="2790092" cy="530361"/>
            </a:xfrm>
            <a:prstGeom prst="callout2">
              <a:avLst>
                <a:gd name="adj1" fmla="val 283493"/>
                <a:gd name="adj2" fmla="val -31039"/>
                <a:gd name="adj3" fmla="val 284227"/>
                <a:gd name="adj4" fmla="val -36496"/>
                <a:gd name="adj5" fmla="val 352506"/>
                <a:gd name="adj6" fmla="val -40332"/>
              </a:avLst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  <a:p>
              <a:pPr>
                <a:defRPr/>
              </a:pPr>
              <a:endParaRPr lang="ko-KR" altLang="en-US" sz="1100" dirty="0">
                <a:solidFill>
                  <a:schemeClr val="accent1">
                    <a:lumMod val="50000"/>
                  </a:scheme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5" name="설명선: 굽은 선(테두리 없음) 34">
              <a:extLst>
                <a:ext uri="{FF2B5EF4-FFF2-40B4-BE49-F238E27FC236}">
                  <a16:creationId xmlns="" xmlns:a16="http://schemas.microsoft.com/office/drawing/2014/main" id="{B71E3964-86BB-4971-9A65-1D0D4D4F447E}"/>
                </a:ext>
              </a:extLst>
            </p:cNvPr>
            <p:cNvSpPr/>
            <p:nvPr/>
          </p:nvSpPr>
          <p:spPr>
            <a:xfrm>
              <a:off x="10104650" y="751008"/>
              <a:ext cx="2790092" cy="530361"/>
            </a:xfrm>
            <a:prstGeom prst="callout2">
              <a:avLst>
                <a:gd name="adj1" fmla="val 283493"/>
                <a:gd name="adj2" fmla="val -31039"/>
                <a:gd name="adj3" fmla="val 284227"/>
                <a:gd name="adj4" fmla="val -36496"/>
                <a:gd name="adj5" fmla="val 352506"/>
                <a:gd name="adj6" fmla="val -40332"/>
              </a:avLst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  <a:p>
              <a:pPr>
                <a:defRPr/>
              </a:pPr>
              <a:endParaRPr lang="ko-KR" altLang="en-US" sz="1100" dirty="0">
                <a:solidFill>
                  <a:schemeClr val="accent1">
                    <a:lumMod val="50000"/>
                  </a:scheme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C1BA3CB-3F4E-49E6-AACF-4F3F4AE9F2AB}"/>
              </a:ext>
            </a:extLst>
          </p:cNvPr>
          <p:cNvSpPr/>
          <p:nvPr/>
        </p:nvSpPr>
        <p:spPr>
          <a:xfrm>
            <a:off x="8448471" y="1528553"/>
            <a:ext cx="1912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지역별 인구수 현황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2F6EDFF-1D08-4318-82EF-DB5FC72055C1}"/>
              </a:ext>
            </a:extLst>
          </p:cNvPr>
          <p:cNvSpPr/>
          <p:nvPr/>
        </p:nvSpPr>
        <p:spPr>
          <a:xfrm>
            <a:off x="7167489" y="5522760"/>
            <a:ext cx="463994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12롯데마트드림Light" pitchFamily="18" charset="-127"/>
                <a:ea typeface="12롯데마트드림Light" pitchFamily="18" charset="-127"/>
              </a:rPr>
              <a:t>날씨 데이터의 경우</a:t>
            </a:r>
            <a:r>
              <a:rPr lang="en-US" altLang="ko-KR" dirty="0"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dirty="0">
                <a:latin typeface="12롯데마트드림Light" pitchFamily="18" charset="-127"/>
                <a:ea typeface="12롯데마트드림Light" pitchFamily="18" charset="-127"/>
              </a:rPr>
              <a:t>전체 인구수</a:t>
            </a:r>
            <a:endParaRPr lang="en-US" altLang="ko-KR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en-US" altLang="ko-KR" dirty="0">
                <a:latin typeface="12롯데마트드림Light" pitchFamily="18" charset="-127"/>
                <a:ea typeface="12롯데마트드림Light" pitchFamily="18" charset="-127"/>
              </a:rPr>
              <a:t>(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∝구매자의 비율</a:t>
            </a:r>
            <a:r>
              <a:rPr lang="en-US" altLang="ko-KR" dirty="0">
                <a:latin typeface="12롯데마트드림Light" pitchFamily="18" charset="-127"/>
                <a:ea typeface="12롯데마트드림Light" pitchFamily="18" charset="-127"/>
              </a:rPr>
              <a:t>)</a:t>
            </a:r>
            <a:r>
              <a:rPr lang="ko-KR" altLang="en-US" dirty="0">
                <a:latin typeface="12롯데마트드림Light" pitchFamily="18" charset="-127"/>
                <a:ea typeface="12롯데마트드림Light" pitchFamily="18" charset="-127"/>
              </a:rPr>
              <a:t>의 절반 이상을 차지하는 </a:t>
            </a:r>
            <a:endParaRPr lang="en-US" altLang="ko-KR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b="1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서울</a:t>
            </a:r>
            <a:r>
              <a:rPr lang="en-US" altLang="ko-KR" b="1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b="1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경기</a:t>
            </a:r>
            <a:r>
              <a:rPr lang="en-US" altLang="ko-KR" b="1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b="1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부산</a:t>
            </a:r>
            <a:r>
              <a:rPr lang="ko-KR" altLang="en-US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dirty="0">
                <a:latin typeface="12롯데마트드림Light" pitchFamily="18" charset="-127"/>
                <a:ea typeface="12롯데마트드림Light" pitchFamily="18" charset="-127"/>
              </a:rPr>
              <a:t>지역의 데이터를 이용</a:t>
            </a:r>
            <a:r>
              <a:rPr lang="en-US" altLang="ko-KR" dirty="0">
                <a:latin typeface="12롯데마트드림Light" pitchFamily="18" charset="-127"/>
                <a:ea typeface="12롯데마트드림Light" pitchFamily="18" charset="-127"/>
              </a:rPr>
              <a:t>. </a:t>
            </a:r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A669F1A5-FAC5-4520-A744-DC17DFE8B802}"/>
              </a:ext>
            </a:extLst>
          </p:cNvPr>
          <p:cNvSpPr/>
          <p:nvPr/>
        </p:nvSpPr>
        <p:spPr>
          <a:xfrm>
            <a:off x="7994435" y="2220736"/>
            <a:ext cx="2986054" cy="2986054"/>
          </a:xfrm>
          <a:prstGeom prst="ellipse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0362F261-2FA8-45CB-B432-D2901F1EF8F6}"/>
              </a:ext>
            </a:extLst>
          </p:cNvPr>
          <p:cNvSpPr/>
          <p:nvPr/>
        </p:nvSpPr>
        <p:spPr>
          <a:xfrm>
            <a:off x="3819439" y="3724194"/>
            <a:ext cx="1178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12롯데마트드림Light" pitchFamily="18" charset="-127"/>
                <a:ea typeface="12롯데마트드림Light" pitchFamily="18" charset="-127"/>
              </a:rPr>
              <a:t>차원 축소</a:t>
            </a:r>
            <a:endParaRPr lang="ko-KR" altLang="en-US" sz="2000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0610828-E3C9-46A1-BA74-101E3807B545}"/>
              </a:ext>
            </a:extLst>
          </p:cNvPr>
          <p:cNvSpPr txBox="1"/>
          <p:nvPr/>
        </p:nvSpPr>
        <p:spPr>
          <a:xfrm>
            <a:off x="441046" y="87350"/>
            <a:ext cx="4634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데이터 처리 방안 </a:t>
            </a:r>
            <a:r>
              <a:rPr lang="ko-KR" altLang="en-US" sz="20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및 활용 분석 기법 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.4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날씨지수 생성 </a:t>
            </a:r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- PCA</a:t>
            </a:r>
            <a:endParaRPr lang="ko-KR" altLang="en-US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78B9E31-6EEE-419E-82B2-B668E9E9CE5E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37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59B19B0-5B5D-45A0-B0B7-D7D5873A9B7B}"/>
              </a:ext>
            </a:extLst>
          </p:cNvPr>
          <p:cNvSpPr txBox="1"/>
          <p:nvPr/>
        </p:nvSpPr>
        <p:spPr>
          <a:xfrm>
            <a:off x="235661" y="944565"/>
            <a:ext cx="2661672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latin typeface="12롯데마트드림Medium" pitchFamily="18" charset="-127"/>
                <a:ea typeface="12롯데마트드림Medium" pitchFamily="18" charset="-127"/>
              </a:rPr>
              <a:t>날씨지수 생성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="" xmlns:a16="http://schemas.microsoft.com/office/drawing/2014/main" id="{57505D7A-AA09-4893-8653-CB473DD09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838315"/>
              </p:ext>
            </p:extLst>
          </p:nvPr>
        </p:nvGraphicFramePr>
        <p:xfrm>
          <a:off x="337258" y="1735431"/>
          <a:ext cx="5111042" cy="483377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458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527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211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변수명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변수설명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211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Avg_ta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평균 기온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211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Max_ta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최고 기온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211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Min_ta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최저 기온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2119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⋮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211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Avg_ws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평균 풍속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211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Max_ws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최대 풍속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834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Max_ins_ws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최대 순간 풍속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211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Sum_rn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합계 강수량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211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Avg_rhm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평균 상대습도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7211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Min_rhm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최소 상대습도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7211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Pm10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미세먼지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7211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Pm25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초미세먼지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421EC13A-961B-4477-BCAB-88E4CE151044}"/>
              </a:ext>
            </a:extLst>
          </p:cNvPr>
          <p:cNvSpPr/>
          <p:nvPr/>
        </p:nvSpPr>
        <p:spPr>
          <a:xfrm>
            <a:off x="6006625" y="3884627"/>
            <a:ext cx="8686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PCA</a:t>
            </a:r>
            <a:endParaRPr lang="ko-KR" altLang="en-US" sz="2400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8ED0345F-8F8F-48A8-9B08-19DC9E8D0C7D}"/>
              </a:ext>
            </a:extLst>
          </p:cNvPr>
          <p:cNvCxnSpPr>
            <a:cxnSpLocks/>
          </p:cNvCxnSpPr>
          <p:nvPr/>
        </p:nvCxnSpPr>
        <p:spPr>
          <a:xfrm>
            <a:off x="5842000" y="4435340"/>
            <a:ext cx="118110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27">
            <a:extLst>
              <a:ext uri="{FF2B5EF4-FFF2-40B4-BE49-F238E27FC236}">
                <a16:creationId xmlns="" xmlns:a16="http://schemas.microsoft.com/office/drawing/2014/main" id="{219274D7-D8DF-4691-A882-03E8AFF74A6C}"/>
              </a:ext>
            </a:extLst>
          </p:cNvPr>
          <p:cNvSpPr/>
          <p:nvPr/>
        </p:nvSpPr>
        <p:spPr>
          <a:xfrm>
            <a:off x="9689561" y="4256241"/>
            <a:ext cx="1764589" cy="2526130"/>
          </a:xfrm>
          <a:prstGeom prst="roundRect">
            <a:avLst/>
          </a:prstGeom>
          <a:solidFill>
            <a:schemeClr val="bg1">
              <a:alpha val="92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4" name="사각형: 둥근 모서리 26">
            <a:extLst>
              <a:ext uri="{FF2B5EF4-FFF2-40B4-BE49-F238E27FC236}">
                <a16:creationId xmlns="" xmlns:a16="http://schemas.microsoft.com/office/drawing/2014/main" id="{2D39E4B6-41B6-4429-93B3-FBFFDC9957FA}"/>
              </a:ext>
            </a:extLst>
          </p:cNvPr>
          <p:cNvSpPr/>
          <p:nvPr/>
        </p:nvSpPr>
        <p:spPr>
          <a:xfrm>
            <a:off x="7256476" y="4256241"/>
            <a:ext cx="1764589" cy="2526130"/>
          </a:xfrm>
          <a:prstGeom prst="roundRect">
            <a:avLst/>
          </a:prstGeom>
          <a:solidFill>
            <a:schemeClr val="bg1">
              <a:alpha val="92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5" name="사각형: 둥근 모서리 23">
            <a:extLst>
              <a:ext uri="{FF2B5EF4-FFF2-40B4-BE49-F238E27FC236}">
                <a16:creationId xmlns="" xmlns:a16="http://schemas.microsoft.com/office/drawing/2014/main" id="{17A2CD98-CBD7-40F1-8CCB-ADDC426B597F}"/>
              </a:ext>
            </a:extLst>
          </p:cNvPr>
          <p:cNvSpPr/>
          <p:nvPr/>
        </p:nvSpPr>
        <p:spPr>
          <a:xfrm>
            <a:off x="9649397" y="1300044"/>
            <a:ext cx="1764589" cy="2526130"/>
          </a:xfrm>
          <a:prstGeom prst="roundRect">
            <a:avLst/>
          </a:prstGeom>
          <a:solidFill>
            <a:schemeClr val="bg1">
              <a:alpha val="92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6" name="사각형: 둥근 모서리 1">
            <a:extLst>
              <a:ext uri="{FF2B5EF4-FFF2-40B4-BE49-F238E27FC236}">
                <a16:creationId xmlns="" xmlns:a16="http://schemas.microsoft.com/office/drawing/2014/main" id="{AB585B79-E6F4-4C2F-9FF6-5D05A97B756F}"/>
              </a:ext>
            </a:extLst>
          </p:cNvPr>
          <p:cNvSpPr/>
          <p:nvPr/>
        </p:nvSpPr>
        <p:spPr>
          <a:xfrm>
            <a:off x="7256476" y="1300044"/>
            <a:ext cx="1764589" cy="2526130"/>
          </a:xfrm>
          <a:prstGeom prst="roundRect">
            <a:avLst/>
          </a:prstGeom>
          <a:solidFill>
            <a:schemeClr val="bg1">
              <a:alpha val="92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D197EEC5-3B18-4DA4-8BAD-DBF9D5638186}"/>
              </a:ext>
            </a:extLst>
          </p:cNvPr>
          <p:cNvSpPr/>
          <p:nvPr/>
        </p:nvSpPr>
        <p:spPr>
          <a:xfrm>
            <a:off x="7412728" y="5222774"/>
            <a:ext cx="1458511" cy="13914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12롯데마트드림Light" pitchFamily="18" charset="-127"/>
                <a:ea typeface="210 맨발의청춘 B" pitchFamily="18" charset="-127"/>
              </a:rPr>
              <a:t>미세먼지</a:t>
            </a:r>
            <a:endParaRPr lang="en-US" altLang="ko-KR" sz="1600" b="1" dirty="0">
              <a:solidFill>
                <a:schemeClr val="bg1"/>
              </a:solidFill>
              <a:latin typeface="12롯데마트드림Light" pitchFamily="18" charset="-127"/>
              <a:ea typeface="210 맨발의청춘 B" pitchFamily="18" charset="-127"/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12롯데마트드림Light" pitchFamily="18" charset="-127"/>
                <a:ea typeface="210 맨발의청춘 B" pitchFamily="18" charset="-127"/>
              </a:rPr>
              <a:t>&amp;</a:t>
            </a: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12롯데마트드림Light" pitchFamily="18" charset="-127"/>
                <a:ea typeface="210 맨발의청춘 B" pitchFamily="18" charset="-127"/>
              </a:rPr>
              <a:t>초</a:t>
            </a:r>
            <a:endParaRPr lang="en-US" altLang="ko-KR" sz="1600" b="1" dirty="0">
              <a:solidFill>
                <a:schemeClr val="bg1"/>
              </a:solidFill>
              <a:latin typeface="12롯데마트드림Light" pitchFamily="18" charset="-127"/>
              <a:ea typeface="210 맨발의청춘 B" pitchFamily="18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12롯데마트드림Light" pitchFamily="18" charset="-127"/>
                <a:ea typeface="210 맨발의청춘 B" pitchFamily="18" charset="-127"/>
              </a:rPr>
              <a:t>미세먼지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A66B4A92-96D5-4894-BD83-DEB3200CA6A7}"/>
              </a:ext>
            </a:extLst>
          </p:cNvPr>
          <p:cNvSpPr/>
          <p:nvPr/>
        </p:nvSpPr>
        <p:spPr>
          <a:xfrm>
            <a:off x="9841800" y="5262893"/>
            <a:ext cx="1460113" cy="139145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210 맨발의청춘 B" pitchFamily="18" charset="-127"/>
              </a:rPr>
              <a:t>상대습도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210 맨발의청춘 B" pitchFamily="18" charset="-127"/>
            </a:endParaRPr>
          </a:p>
          <a:p>
            <a:pPr algn="ctr"/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210 맨발의청춘 B" pitchFamily="18" charset="-127"/>
              </a:rPr>
              <a:t>&amp;</a:t>
            </a:r>
          </a:p>
          <a:p>
            <a:pPr algn="ctr"/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210 맨발의청춘 B" pitchFamily="18" charset="-127"/>
              </a:rPr>
              <a:t>강수량</a:t>
            </a:r>
            <a:endParaRPr lang="ko-KR" altLang="en-US" sz="1900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210 맨발의청춘 B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B43F664-2F4E-4A77-A07D-2B256DCFD810}"/>
              </a:ext>
            </a:extLst>
          </p:cNvPr>
          <p:cNvSpPr txBox="1"/>
          <p:nvPr/>
        </p:nvSpPr>
        <p:spPr>
          <a:xfrm>
            <a:off x="8245218" y="3841875"/>
            <a:ext cx="2326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일별 날씨 지수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48151817-BE4D-45F6-959A-577D1E613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448" y="4399831"/>
            <a:ext cx="874489" cy="8028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BBFFC3E3-B26D-4FE0-8828-7646A9CC4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1849" y="1418014"/>
            <a:ext cx="1100016" cy="8768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310630A8-7EDA-4738-9F42-73CDAB529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4169" y="1350459"/>
            <a:ext cx="1127596" cy="92022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5975B58F-9874-4462-90A4-4DCEB026D8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4388" y="4515287"/>
            <a:ext cx="1047377" cy="559443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A82EB644-B333-4AC8-86CD-118B91405D1C}"/>
              </a:ext>
            </a:extLst>
          </p:cNvPr>
          <p:cNvSpPr/>
          <p:nvPr/>
        </p:nvSpPr>
        <p:spPr>
          <a:xfrm>
            <a:off x="7389739" y="2270682"/>
            <a:ext cx="1481500" cy="141183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210 맨발의청춘 B" pitchFamily="18" charset="-127"/>
                <a:ea typeface="210 맨발의청춘 B" pitchFamily="18" charset="-127"/>
              </a:rPr>
              <a:t>기온</a:t>
            </a:r>
            <a:endParaRPr lang="ko-KR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210 맨발의청춘 B" pitchFamily="18" charset="-127"/>
              <a:ea typeface="210 맨발의청춘 B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AE0D2513-2BFE-4304-B2E9-DB58F7A08A45}"/>
              </a:ext>
            </a:extLst>
          </p:cNvPr>
          <p:cNvSpPr/>
          <p:nvPr/>
        </p:nvSpPr>
        <p:spPr>
          <a:xfrm>
            <a:off x="9784973" y="2218406"/>
            <a:ext cx="1493441" cy="142321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12롯데마트드림Light" pitchFamily="18" charset="-127"/>
                <a:ea typeface="210 맨발의청춘 B" pitchFamily="18" charset="-127"/>
              </a:rPr>
              <a:t>풍속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22BF346-B603-4E89-BA34-8AE5C19D72F3}"/>
              </a:ext>
            </a:extLst>
          </p:cNvPr>
          <p:cNvSpPr txBox="1"/>
          <p:nvPr/>
        </p:nvSpPr>
        <p:spPr>
          <a:xfrm>
            <a:off x="441046" y="87350"/>
            <a:ext cx="4634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데이터 처리 방안 </a:t>
            </a:r>
            <a:r>
              <a:rPr lang="ko-KR" altLang="en-US" sz="20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및 활용 분석 기법 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.4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날씨지수 생성 </a:t>
            </a:r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- PCA</a:t>
            </a:r>
            <a:endParaRPr lang="ko-KR" altLang="en-US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81C080D-186B-4560-92A5-A7975518DEA9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484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s3-us-west-2.amazonaws.com/secure.notion-static.com/0f732167-910f-4962-970e-51b1616ee325/Untitled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EC62F11F-A116-4FE5-9A29-77E08FCCB017}"/>
              </a:ext>
            </a:extLst>
          </p:cNvPr>
          <p:cNvGrpSpPr/>
          <p:nvPr/>
        </p:nvGrpSpPr>
        <p:grpSpPr>
          <a:xfrm>
            <a:off x="502359" y="1644777"/>
            <a:ext cx="7336119" cy="4926602"/>
            <a:chOff x="337259" y="1740898"/>
            <a:chExt cx="7336119" cy="4926602"/>
          </a:xfrm>
        </p:grpSpPr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D46C617D-127C-4DDA-AA7C-430488589D3C}"/>
                </a:ext>
              </a:extLst>
            </p:cNvPr>
            <p:cNvGrpSpPr/>
            <p:nvPr/>
          </p:nvGrpSpPr>
          <p:grpSpPr>
            <a:xfrm>
              <a:off x="337259" y="1740898"/>
              <a:ext cx="7336119" cy="4926602"/>
              <a:chOff x="337259" y="1740898"/>
              <a:chExt cx="7336119" cy="4926602"/>
            </a:xfrm>
          </p:grpSpPr>
          <p:pic>
            <p:nvPicPr>
              <p:cNvPr id="5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259" y="1740898"/>
                <a:ext cx="7336119" cy="492660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" name="직사각형 1">
                <a:extLst>
                  <a:ext uri="{FF2B5EF4-FFF2-40B4-BE49-F238E27FC236}">
                    <a16:creationId xmlns="" xmlns:a16="http://schemas.microsoft.com/office/drawing/2014/main" id="{10CE61E6-F361-4C03-917F-7F36A4092856}"/>
                  </a:ext>
                </a:extLst>
              </p:cNvPr>
              <p:cNvSpPr/>
              <p:nvPr/>
            </p:nvSpPr>
            <p:spPr>
              <a:xfrm>
                <a:off x="1963742" y="2675983"/>
                <a:ext cx="654518" cy="288758"/>
              </a:xfrm>
              <a:prstGeom prst="rect">
                <a:avLst/>
              </a:prstGeom>
              <a:solidFill>
                <a:schemeClr val="bg1">
                  <a:alpha val="92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12롯데마트드림Light" pitchFamily="18" charset="-127"/>
                    <a:ea typeface="12롯데마트드림Light" pitchFamily="18" charset="-127"/>
                  </a:rPr>
                  <a:t>기온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="" xmlns:a16="http://schemas.microsoft.com/office/drawing/2014/main" id="{0C56958F-B796-4648-BED2-7781379C5DA3}"/>
                  </a:ext>
                </a:extLst>
              </p:cNvPr>
              <p:cNvSpPr/>
              <p:nvPr/>
            </p:nvSpPr>
            <p:spPr>
              <a:xfrm>
                <a:off x="5496025" y="2675983"/>
                <a:ext cx="904774" cy="288758"/>
              </a:xfrm>
              <a:prstGeom prst="rect">
                <a:avLst/>
              </a:prstGeom>
              <a:solidFill>
                <a:schemeClr val="bg1">
                  <a:alpha val="92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12롯데마트드림Light" pitchFamily="18" charset="-127"/>
                    <a:ea typeface="12롯데마트드림Light" pitchFamily="18" charset="-127"/>
                  </a:rPr>
                  <a:t>강수량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="" xmlns:a16="http://schemas.microsoft.com/office/drawing/2014/main" id="{D89BC6D0-E88F-4E53-855D-316BD2889DF1}"/>
                  </a:ext>
                </a:extLst>
              </p:cNvPr>
              <p:cNvSpPr/>
              <p:nvPr/>
            </p:nvSpPr>
            <p:spPr>
              <a:xfrm>
                <a:off x="1963742" y="5041438"/>
                <a:ext cx="654518" cy="288758"/>
              </a:xfrm>
              <a:prstGeom prst="rect">
                <a:avLst/>
              </a:prstGeom>
              <a:solidFill>
                <a:schemeClr val="bg1">
                  <a:alpha val="92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12롯데마트드림Light" pitchFamily="18" charset="-127"/>
                    <a:ea typeface="12롯데마트드림Light" pitchFamily="18" charset="-127"/>
                  </a:rPr>
                  <a:t>풍속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="" xmlns:a16="http://schemas.microsoft.com/office/drawing/2014/main" id="{E487FF71-17CC-43A6-9657-16F2BFC4AA87}"/>
                  </a:ext>
                </a:extLst>
              </p:cNvPr>
              <p:cNvSpPr/>
              <p:nvPr/>
            </p:nvSpPr>
            <p:spPr>
              <a:xfrm>
                <a:off x="5398799" y="5080776"/>
                <a:ext cx="1099225" cy="210081"/>
              </a:xfrm>
              <a:prstGeom prst="rect">
                <a:avLst/>
              </a:prstGeom>
              <a:solidFill>
                <a:schemeClr val="bg1">
                  <a:alpha val="92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12롯데마트드림Light" pitchFamily="18" charset="-127"/>
                    <a:ea typeface="12롯데마트드림Light" pitchFamily="18" charset="-127"/>
                  </a:rPr>
                  <a:t>미세먼지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="" xmlns:a16="http://schemas.microsoft.com/office/drawing/2014/main" id="{45517CED-19F2-43CD-88F8-468EA68FF0D3}"/>
                  </a:ext>
                </a:extLst>
              </p:cNvPr>
              <p:cNvSpPr/>
              <p:nvPr/>
            </p:nvSpPr>
            <p:spPr>
              <a:xfrm>
                <a:off x="1963742" y="1899425"/>
                <a:ext cx="654518" cy="288758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="" xmlns:a16="http://schemas.microsoft.com/office/drawing/2014/main" id="{CF7486D5-9053-4D9E-A61F-5E51862958DA}"/>
                  </a:ext>
                </a:extLst>
              </p:cNvPr>
              <p:cNvSpPr/>
              <p:nvPr/>
            </p:nvSpPr>
            <p:spPr>
              <a:xfrm>
                <a:off x="2116341" y="1899425"/>
                <a:ext cx="654518" cy="288758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="" xmlns:a16="http://schemas.microsoft.com/office/drawing/2014/main" id="{227E45E6-1133-4942-84D6-77637EF24877}"/>
                  </a:ext>
                </a:extLst>
              </p:cNvPr>
              <p:cNvSpPr/>
              <p:nvPr/>
            </p:nvSpPr>
            <p:spPr>
              <a:xfrm>
                <a:off x="5621152" y="1868603"/>
                <a:ext cx="654518" cy="288758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="" xmlns:a16="http://schemas.microsoft.com/office/drawing/2014/main" id="{5080220B-AF8B-445A-A8C9-D6ECB246124B}"/>
                  </a:ext>
                </a:extLst>
              </p:cNvPr>
              <p:cNvSpPr/>
              <p:nvPr/>
            </p:nvSpPr>
            <p:spPr>
              <a:xfrm>
                <a:off x="1963742" y="4152715"/>
                <a:ext cx="755747" cy="367913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="" xmlns:a16="http://schemas.microsoft.com/office/drawing/2014/main" id="{7A4435DA-9197-47A0-A52D-336E90FE337E}"/>
                  </a:ext>
                </a:extLst>
              </p:cNvPr>
              <p:cNvSpPr/>
              <p:nvPr/>
            </p:nvSpPr>
            <p:spPr>
              <a:xfrm>
                <a:off x="5519923" y="4152715"/>
                <a:ext cx="755747" cy="367913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0952EB28-D686-4A5B-983C-0B71B4CA9E6E}"/>
                </a:ext>
              </a:extLst>
            </p:cNvPr>
            <p:cNvSpPr/>
            <p:nvPr/>
          </p:nvSpPr>
          <p:spPr>
            <a:xfrm>
              <a:off x="976187" y="3477508"/>
              <a:ext cx="368773" cy="39271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C8A6182A-956D-4FD6-A019-D5C79F8D8A83}"/>
                </a:ext>
              </a:extLst>
            </p:cNvPr>
            <p:cNvSpPr/>
            <p:nvPr/>
          </p:nvSpPr>
          <p:spPr>
            <a:xfrm>
              <a:off x="4643413" y="3148920"/>
              <a:ext cx="368773" cy="39271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58029FD4-0E20-41B6-8E34-09CFD06C831F}"/>
                </a:ext>
              </a:extLst>
            </p:cNvPr>
            <p:cNvSpPr/>
            <p:nvPr/>
          </p:nvSpPr>
          <p:spPr>
            <a:xfrm>
              <a:off x="976187" y="5606837"/>
              <a:ext cx="368773" cy="39271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="" xmlns:a16="http://schemas.microsoft.com/office/drawing/2014/main" id="{19B17396-5C81-41AC-9A5E-C3EE719BC642}"/>
                </a:ext>
              </a:extLst>
            </p:cNvPr>
            <p:cNvSpPr/>
            <p:nvPr/>
          </p:nvSpPr>
          <p:spPr>
            <a:xfrm>
              <a:off x="4827799" y="5734229"/>
              <a:ext cx="368773" cy="39271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</p:grpSp>
      <p:sp>
        <p:nvSpPr>
          <p:cNvPr id="49" name="설명선: 굽은 선(테두리 없음) 48">
            <a:extLst>
              <a:ext uri="{FF2B5EF4-FFF2-40B4-BE49-F238E27FC236}">
                <a16:creationId xmlns="" xmlns:a16="http://schemas.microsoft.com/office/drawing/2014/main" id="{69B5BE09-A840-491B-8DD5-EE62054CB109}"/>
              </a:ext>
            </a:extLst>
          </p:cNvPr>
          <p:cNvSpPr/>
          <p:nvPr/>
        </p:nvSpPr>
        <p:spPr>
          <a:xfrm>
            <a:off x="8201269" y="701687"/>
            <a:ext cx="2790092" cy="530361"/>
          </a:xfrm>
          <a:prstGeom prst="callout2">
            <a:avLst>
              <a:gd name="adj1" fmla="val 207824"/>
              <a:gd name="adj2" fmla="val 15936"/>
              <a:gd name="adj3" fmla="val 206642"/>
              <a:gd name="adj4" fmla="val -19199"/>
              <a:gd name="adj5" fmla="val 352506"/>
              <a:gd name="adj6" fmla="val -4033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49732BA4-84BC-421F-85C8-879FC5A199D3}"/>
              </a:ext>
            </a:extLst>
          </p:cNvPr>
          <p:cNvSpPr/>
          <p:nvPr/>
        </p:nvSpPr>
        <p:spPr>
          <a:xfrm>
            <a:off x="8736417" y="1588026"/>
            <a:ext cx="13162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12롯데마트드림Medium" pitchFamily="18" charset="-127"/>
                <a:ea typeface="12롯데마트드림Medium" pitchFamily="18" charset="-127"/>
              </a:rPr>
              <a:t>Scree plot</a:t>
            </a:r>
            <a:endParaRPr lang="ko-KR" altLang="en-US" sz="2000" b="1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80ED6279-455A-4835-AE14-F8ABC1BEB946}"/>
              </a:ext>
            </a:extLst>
          </p:cNvPr>
          <p:cNvSpPr/>
          <p:nvPr/>
        </p:nvSpPr>
        <p:spPr>
          <a:xfrm>
            <a:off x="8669896" y="2061240"/>
            <a:ext cx="3239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: 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기울기가 급격하게 변하는 </a:t>
            </a:r>
            <a:endParaRPr lang="en-US" altLang="ko-KR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elbow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의 개수에 따라 </a:t>
            </a:r>
            <a:endParaRPr lang="en-US" altLang="ko-KR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주성분의 개수 선정</a:t>
            </a:r>
            <a:endParaRPr lang="en-US" altLang="ko-KR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6" name="순서도: 대체 처리 55">
            <a:extLst>
              <a:ext uri="{FF2B5EF4-FFF2-40B4-BE49-F238E27FC236}">
                <a16:creationId xmlns="" xmlns:a16="http://schemas.microsoft.com/office/drawing/2014/main" id="{1E85597E-828F-4E2D-A411-65A0B42F783B}"/>
              </a:ext>
            </a:extLst>
          </p:cNvPr>
          <p:cNvSpPr/>
          <p:nvPr/>
        </p:nvSpPr>
        <p:spPr>
          <a:xfrm>
            <a:off x="8607219" y="4178618"/>
            <a:ext cx="3302360" cy="1481257"/>
          </a:xfrm>
          <a:prstGeom prst="flowChartAlternateProcess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기온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강수량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풍속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미세먼지</a:t>
            </a:r>
            <a:endParaRPr lang="en-US" altLang="ko-KR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모두 </a:t>
            </a:r>
            <a:r>
              <a:rPr lang="ko-KR" altLang="en-US" b="1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첫번째 주성분만을 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사용하여 날씨 지수 생성</a:t>
            </a:r>
          </a:p>
        </p:txBody>
      </p:sp>
      <p:sp>
        <p:nvSpPr>
          <p:cNvPr id="57" name="원호 56">
            <a:extLst>
              <a:ext uri="{FF2B5EF4-FFF2-40B4-BE49-F238E27FC236}">
                <a16:creationId xmlns="" xmlns:a16="http://schemas.microsoft.com/office/drawing/2014/main" id="{6E211623-D8E2-4439-9925-E3E1BB481944}"/>
              </a:ext>
            </a:extLst>
          </p:cNvPr>
          <p:cNvSpPr/>
          <p:nvPr/>
        </p:nvSpPr>
        <p:spPr>
          <a:xfrm>
            <a:off x="7611164" y="3445796"/>
            <a:ext cx="1168391" cy="1063542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8" name="원호 57">
            <a:extLst>
              <a:ext uri="{FF2B5EF4-FFF2-40B4-BE49-F238E27FC236}">
                <a16:creationId xmlns="" xmlns:a16="http://schemas.microsoft.com/office/drawing/2014/main" id="{5C17B6FF-8A27-416E-9C62-E4739F6869A9}"/>
              </a:ext>
            </a:extLst>
          </p:cNvPr>
          <p:cNvSpPr/>
          <p:nvPr/>
        </p:nvSpPr>
        <p:spPr>
          <a:xfrm flipV="1">
            <a:off x="7599518" y="5310886"/>
            <a:ext cx="1168391" cy="1063542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501220A9-2369-45CA-8672-D5C18E5A028F}"/>
              </a:ext>
            </a:extLst>
          </p:cNvPr>
          <p:cNvSpPr txBox="1"/>
          <p:nvPr/>
        </p:nvSpPr>
        <p:spPr>
          <a:xfrm>
            <a:off x="441046" y="87350"/>
            <a:ext cx="4634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데이터 처리 방안 </a:t>
            </a:r>
            <a:r>
              <a:rPr lang="ko-KR" altLang="en-US" sz="20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및 활용 분석 기법 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.4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날씨지수 생성 </a:t>
            </a:r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- PCA</a:t>
            </a:r>
            <a:endParaRPr lang="ko-KR" altLang="en-US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5CFD5AB-88A1-46DF-A181-2FCE9DE32B23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B93822B-20A7-4006-BC00-25FF7016A1CC}"/>
              </a:ext>
            </a:extLst>
          </p:cNvPr>
          <p:cNvSpPr txBox="1"/>
          <p:nvPr/>
        </p:nvSpPr>
        <p:spPr>
          <a:xfrm>
            <a:off x="235661" y="944565"/>
            <a:ext cx="2661672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latin typeface="12롯데마트드림Medium" pitchFamily="18" charset="-127"/>
                <a:ea typeface="12롯데마트드림Medium" pitchFamily="18" charset="-127"/>
              </a:rPr>
              <a:t>날씨지수 생성</a:t>
            </a:r>
          </a:p>
        </p:txBody>
      </p:sp>
    </p:spTree>
    <p:extLst>
      <p:ext uri="{BB962C8B-B14F-4D97-AF65-F5344CB8AC3E}">
        <p14:creationId xmlns:p14="http://schemas.microsoft.com/office/powerpoint/2010/main" val="342847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F596EB1-33FA-4A3B-9FBF-644C9FF89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38" b="25110"/>
          <a:stretch/>
        </p:blipFill>
        <p:spPr>
          <a:xfrm>
            <a:off x="491622" y="2937310"/>
            <a:ext cx="11208755" cy="31290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AE9CF8A-D205-4120-8E25-E058D59577B9}"/>
              </a:ext>
            </a:extLst>
          </p:cNvPr>
          <p:cNvSpPr txBox="1"/>
          <p:nvPr/>
        </p:nvSpPr>
        <p:spPr>
          <a:xfrm>
            <a:off x="529144" y="1564857"/>
            <a:ext cx="1090085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예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) 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기온지수</a:t>
            </a:r>
            <a:endParaRPr lang="en-US" altLang="ko-KR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= 0.336 * 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경기평균기온 </a:t>
            </a:r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+ 0.334 * 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부산평균기온 </a:t>
            </a:r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+ 0.336 * 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서울평균기온 </a:t>
            </a:r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+ 0.332 * 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경기최저기온 </a:t>
            </a:r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+ 0.333 * 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부산최저기온 </a:t>
            </a:r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+ 0.335 * 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서울최저기온 </a:t>
            </a:r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+ 0.332 * 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경기최고기온 </a:t>
            </a:r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+ 0.329 * 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부산최고기온 </a:t>
            </a:r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+ 0.333 * 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서울최고기온</a:t>
            </a:r>
            <a:endParaRPr lang="en-US" altLang="ko-KR" sz="16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4DCC15A8-887F-4468-AF17-993727D37DF5}"/>
              </a:ext>
            </a:extLst>
          </p:cNvPr>
          <p:cNvSpPr/>
          <p:nvPr/>
        </p:nvSpPr>
        <p:spPr>
          <a:xfrm>
            <a:off x="2108199" y="6296160"/>
            <a:ext cx="797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PC2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에 대해서는 실제 </a:t>
            </a:r>
            <a:r>
              <a:rPr lang="ko-KR" altLang="en-US" b="1" dirty="0" err="1">
                <a:latin typeface="12롯데마트드림Light" pitchFamily="18" charset="-127"/>
                <a:ea typeface="12롯데마트드림Light" pitchFamily="18" charset="-127"/>
              </a:rPr>
              <a:t>기온값의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 변동성이 작으므로 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PC1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을 주성분으로 사용</a:t>
            </a:r>
            <a:endParaRPr lang="en-US" altLang="ko-KR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8" name="설명선: 굽은 선(테두리 없음) 17">
            <a:extLst>
              <a:ext uri="{FF2B5EF4-FFF2-40B4-BE49-F238E27FC236}">
                <a16:creationId xmlns="" xmlns:a16="http://schemas.microsoft.com/office/drawing/2014/main" id="{FF6FC772-9F10-4EB8-BE98-E1985AE1F67E}"/>
              </a:ext>
            </a:extLst>
          </p:cNvPr>
          <p:cNvSpPr/>
          <p:nvPr/>
        </p:nvSpPr>
        <p:spPr>
          <a:xfrm>
            <a:off x="7202191" y="3581463"/>
            <a:ext cx="2915177" cy="1400041"/>
          </a:xfrm>
          <a:prstGeom prst="callout2">
            <a:avLst>
              <a:gd name="adj1" fmla="val 50727"/>
              <a:gd name="adj2" fmla="val -2010"/>
              <a:gd name="adj3" fmla="val 51247"/>
              <a:gd name="adj4" fmla="val -22603"/>
              <a:gd name="adj5" fmla="val 185636"/>
              <a:gd name="adj6" fmla="val -50823"/>
            </a:avLst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 </a:t>
            </a: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CA6AF8D8-03BC-4759-981F-9819ACC57202}"/>
              </a:ext>
            </a:extLst>
          </p:cNvPr>
          <p:cNvSpPr/>
          <p:nvPr/>
        </p:nvSpPr>
        <p:spPr>
          <a:xfrm>
            <a:off x="7812192" y="5709607"/>
            <a:ext cx="165796" cy="165796"/>
          </a:xfrm>
          <a:prstGeom prst="ellipse">
            <a:avLst/>
          </a:prstGeom>
          <a:solidFill>
            <a:srgbClr val="89B61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CC1425FE-D2D6-407E-9418-AB908E9CA9E2}"/>
              </a:ext>
            </a:extLst>
          </p:cNvPr>
          <p:cNvSpPr/>
          <p:nvPr/>
        </p:nvSpPr>
        <p:spPr>
          <a:xfrm>
            <a:off x="8087177" y="5616355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봄</a:t>
            </a:r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B65244B0-3CCC-4024-8385-60D357A189EF}"/>
              </a:ext>
            </a:extLst>
          </p:cNvPr>
          <p:cNvSpPr/>
          <p:nvPr/>
        </p:nvSpPr>
        <p:spPr>
          <a:xfrm>
            <a:off x="8610627" y="5709607"/>
            <a:ext cx="165796" cy="165796"/>
          </a:xfrm>
          <a:prstGeom prst="ellipse">
            <a:avLst/>
          </a:prstGeom>
          <a:solidFill>
            <a:srgbClr val="00BFC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F28A5718-F431-460A-8A8B-662C308DD57E}"/>
              </a:ext>
            </a:extLst>
          </p:cNvPr>
          <p:cNvSpPr/>
          <p:nvPr/>
        </p:nvSpPr>
        <p:spPr>
          <a:xfrm>
            <a:off x="8885612" y="5616355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여름</a:t>
            </a:r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BD022063-85E8-464D-9833-BA35B2DC8792}"/>
              </a:ext>
            </a:extLst>
          </p:cNvPr>
          <p:cNvSpPr/>
          <p:nvPr/>
        </p:nvSpPr>
        <p:spPr>
          <a:xfrm>
            <a:off x="9639895" y="5709607"/>
            <a:ext cx="165796" cy="165796"/>
          </a:xfrm>
          <a:prstGeom prst="ellipse">
            <a:avLst/>
          </a:prstGeom>
          <a:solidFill>
            <a:srgbClr val="F7837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9DB01F1-4272-458A-858D-8AC3245BC624}"/>
              </a:ext>
            </a:extLst>
          </p:cNvPr>
          <p:cNvSpPr/>
          <p:nvPr/>
        </p:nvSpPr>
        <p:spPr>
          <a:xfrm>
            <a:off x="9914880" y="5616355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가을</a:t>
            </a:r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15401717-ABDC-4015-B50B-69DFC1EE8538}"/>
              </a:ext>
            </a:extLst>
          </p:cNvPr>
          <p:cNvSpPr/>
          <p:nvPr/>
        </p:nvSpPr>
        <p:spPr>
          <a:xfrm>
            <a:off x="10669163" y="5709607"/>
            <a:ext cx="165796" cy="165796"/>
          </a:xfrm>
          <a:prstGeom prst="ellipse">
            <a:avLst/>
          </a:prstGeom>
          <a:solidFill>
            <a:srgbClr val="CA84F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6E167485-C8A4-4892-B750-F07E82110EC4}"/>
              </a:ext>
            </a:extLst>
          </p:cNvPr>
          <p:cNvSpPr/>
          <p:nvPr/>
        </p:nvSpPr>
        <p:spPr>
          <a:xfrm>
            <a:off x="10944148" y="5616355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겨울</a:t>
            </a:r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B06632D-139E-45A9-A421-B5AE49411697}"/>
              </a:ext>
            </a:extLst>
          </p:cNvPr>
          <p:cNvSpPr txBox="1"/>
          <p:nvPr/>
        </p:nvSpPr>
        <p:spPr>
          <a:xfrm>
            <a:off x="235661" y="944565"/>
            <a:ext cx="2661672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latin typeface="12롯데마트드림Medium" pitchFamily="18" charset="-127"/>
                <a:ea typeface="12롯데마트드림Medium" pitchFamily="18" charset="-127"/>
              </a:rPr>
              <a:t>날씨지수 생성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31DA61D-954F-4EE9-8B14-17DBCE1B4659}"/>
              </a:ext>
            </a:extLst>
          </p:cNvPr>
          <p:cNvSpPr txBox="1"/>
          <p:nvPr/>
        </p:nvSpPr>
        <p:spPr>
          <a:xfrm>
            <a:off x="441046" y="87350"/>
            <a:ext cx="4634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데이터 처리 방안 </a:t>
            </a:r>
            <a:r>
              <a:rPr lang="ko-KR" altLang="en-US" sz="20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및 활용 분석 기법 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.4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날씨지수 생성 </a:t>
            </a:r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- PCA</a:t>
            </a:r>
            <a:endParaRPr lang="ko-KR" altLang="en-US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E9741B1-8E9D-4B9B-9926-D81F20652627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19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모서리가 둥근 직사각형 103">
            <a:extLst>
              <a:ext uri="{FF2B5EF4-FFF2-40B4-BE49-F238E27FC236}">
                <a16:creationId xmlns="" xmlns:a16="http://schemas.microsoft.com/office/drawing/2014/main" id="{8F44E8CD-1486-4779-9FA2-8CACBFC39D12}"/>
              </a:ext>
            </a:extLst>
          </p:cNvPr>
          <p:cNvSpPr/>
          <p:nvPr/>
        </p:nvSpPr>
        <p:spPr>
          <a:xfrm>
            <a:off x="8450346" y="1434779"/>
            <a:ext cx="3386543" cy="242700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6" name="모서리가 둥근 직사각형 103">
            <a:extLst>
              <a:ext uri="{FF2B5EF4-FFF2-40B4-BE49-F238E27FC236}">
                <a16:creationId xmlns="" xmlns:a16="http://schemas.microsoft.com/office/drawing/2014/main" id="{8F44E8CD-1486-4779-9FA2-8CACBFC39D12}"/>
              </a:ext>
            </a:extLst>
          </p:cNvPr>
          <p:cNvSpPr/>
          <p:nvPr/>
        </p:nvSpPr>
        <p:spPr>
          <a:xfrm>
            <a:off x="8448455" y="4585290"/>
            <a:ext cx="3386543" cy="128159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" name="AutoShape 2" descr="https://www.notion.so/image/https%3A%2F%2Fs3-us-west-2.amazonaws.com%2Fsecure.notion-static.com%2F08bd5030-5d05-4274-befd-19bcae36237b%2FUntitled.png?table=block&amp;id=c8c44b4c-e786-415b-a5fb-557fced725dc&amp;spaceId=b453fd51-5c27-4dc7-a243-309fe577c34d&amp;width=2260&amp;userId=e62c5d7e-7fd7-43bd-97b8-2a6949cc3cc6&amp;cache=v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AD0089E5-921D-4DB5-9499-A03EDC7DDA44}"/>
              </a:ext>
            </a:extLst>
          </p:cNvPr>
          <p:cNvGrpSpPr/>
          <p:nvPr/>
        </p:nvGrpSpPr>
        <p:grpSpPr>
          <a:xfrm>
            <a:off x="473075" y="1664127"/>
            <a:ext cx="6654800" cy="5025573"/>
            <a:chOff x="592667" y="1701800"/>
            <a:chExt cx="6654800" cy="5025573"/>
          </a:xfrm>
        </p:grpSpPr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27BB14BC-4D5B-424B-B758-6DDB432FBC46}"/>
                </a:ext>
              </a:extLst>
            </p:cNvPr>
            <p:cNvSpPr/>
            <p:nvPr/>
          </p:nvSpPr>
          <p:spPr>
            <a:xfrm>
              <a:off x="592667" y="1701800"/>
              <a:ext cx="6654800" cy="50255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15"/>
            <a:stretch/>
          </p:blipFill>
          <p:spPr bwMode="auto">
            <a:xfrm>
              <a:off x="706220" y="2113466"/>
              <a:ext cx="3156317" cy="20599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15"/>
            <a:stretch/>
          </p:blipFill>
          <p:spPr bwMode="auto">
            <a:xfrm>
              <a:off x="3998747" y="2113047"/>
              <a:ext cx="3156320" cy="20599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3" name="Picture 9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15"/>
            <a:stretch/>
          </p:blipFill>
          <p:spPr bwMode="auto">
            <a:xfrm>
              <a:off x="699392" y="4546528"/>
              <a:ext cx="3156318" cy="2059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6" name="Picture 1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00"/>
            <a:stretch/>
          </p:blipFill>
          <p:spPr bwMode="auto">
            <a:xfrm>
              <a:off x="4015603" y="4546529"/>
              <a:ext cx="3122608" cy="2059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979964" y="1799593"/>
              <a:ext cx="6568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12롯데마트드림Light" pitchFamily="18" charset="-127"/>
                  <a:ea typeface="12롯데마트드림Light" pitchFamily="18" charset="-127"/>
                </a:rPr>
                <a:t>기온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29041" y="1772074"/>
              <a:ext cx="13229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12롯데마트드림Light" pitchFamily="18" charset="-127"/>
                  <a:ea typeface="12롯데마트드림Light" pitchFamily="18" charset="-127"/>
                </a:rPr>
                <a:t>강수 </a:t>
              </a:r>
              <a:r>
                <a:rPr lang="en-US" altLang="ko-KR" sz="1600" b="1" dirty="0">
                  <a:latin typeface="12롯데마트드림Light" pitchFamily="18" charset="-127"/>
                  <a:ea typeface="12롯데마트드림Light" pitchFamily="18" charset="-127"/>
                </a:rPr>
                <a:t>&amp; </a:t>
              </a:r>
              <a:r>
                <a:rPr lang="ko-KR" altLang="en-US" sz="1600" b="1" dirty="0">
                  <a:latin typeface="12롯데마트드림Light" pitchFamily="18" charset="-127"/>
                  <a:ea typeface="12롯데마트드림Light" pitchFamily="18" charset="-127"/>
                </a:rPr>
                <a:t>습도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34806" y="4232655"/>
              <a:ext cx="6346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12롯데마트드림Light" pitchFamily="18" charset="-127"/>
                  <a:ea typeface="12롯데마트드림Light" pitchFamily="18" charset="-127"/>
                </a:rPr>
                <a:t>풍속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33449" y="4215201"/>
              <a:ext cx="11141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12롯데마트드림Light" pitchFamily="18" charset="-127"/>
                  <a:ea typeface="12롯데마트드림Light" pitchFamily="18" charset="-127"/>
                </a:rPr>
                <a:t>미세먼지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505232" y="4843263"/>
            <a:ext cx="3329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날씨지수와 모두 양의 상관관계를 </a:t>
            </a:r>
            <a:endParaRPr lang="en-US" altLang="ko-KR" sz="1600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보이나</a:t>
            </a:r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미세먼지만 지수와 </a:t>
            </a:r>
            <a:endParaRPr lang="en-US" altLang="ko-KR" sz="1600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음의 상관관계를 보임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40DC5A85-00D1-476A-9641-71CC6FFFE5A2}"/>
              </a:ext>
            </a:extLst>
          </p:cNvPr>
          <p:cNvSpPr/>
          <p:nvPr/>
        </p:nvSpPr>
        <p:spPr>
          <a:xfrm>
            <a:off x="3899265" y="4494313"/>
            <a:ext cx="3119354" cy="20745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5" name="설명선: 굽은 선(테두리 없음) 24">
            <a:extLst>
              <a:ext uri="{FF2B5EF4-FFF2-40B4-BE49-F238E27FC236}">
                <a16:creationId xmlns="" xmlns:a16="http://schemas.microsoft.com/office/drawing/2014/main" id="{3CA345F8-673F-42CF-A9EF-EB49C8D0F3A4}"/>
              </a:ext>
            </a:extLst>
          </p:cNvPr>
          <p:cNvSpPr/>
          <p:nvPr/>
        </p:nvSpPr>
        <p:spPr>
          <a:xfrm>
            <a:off x="7946920" y="3607795"/>
            <a:ext cx="2790092" cy="530361"/>
          </a:xfrm>
          <a:prstGeom prst="callout2">
            <a:avLst>
              <a:gd name="adj1" fmla="val -40257"/>
              <a:gd name="adj2" fmla="val 17392"/>
              <a:gd name="adj3" fmla="val -41198"/>
              <a:gd name="adj4" fmla="val -9981"/>
              <a:gd name="adj5" fmla="val 129364"/>
              <a:gd name="adj6" fmla="val -39289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8" name="설명선: 굽은 선(테두리 없음) 27">
            <a:extLst>
              <a:ext uri="{FF2B5EF4-FFF2-40B4-BE49-F238E27FC236}">
                <a16:creationId xmlns="" xmlns:a16="http://schemas.microsoft.com/office/drawing/2014/main" id="{BDCB9A42-951F-40A9-A048-19DA50C2BDFC}"/>
              </a:ext>
            </a:extLst>
          </p:cNvPr>
          <p:cNvSpPr/>
          <p:nvPr/>
        </p:nvSpPr>
        <p:spPr>
          <a:xfrm>
            <a:off x="7946920" y="5397427"/>
            <a:ext cx="2790092" cy="530361"/>
          </a:xfrm>
          <a:prstGeom prst="callout2">
            <a:avLst>
              <a:gd name="adj1" fmla="val -40257"/>
              <a:gd name="adj2" fmla="val 17392"/>
              <a:gd name="adj3" fmla="val -41198"/>
              <a:gd name="adj4" fmla="val -9981"/>
              <a:gd name="adj5" fmla="val 129364"/>
              <a:gd name="adj6" fmla="val -39289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639067" y="1632030"/>
            <a:ext cx="2988851" cy="1951962"/>
            <a:chOff x="8523653" y="1632030"/>
            <a:chExt cx="2988851" cy="1951962"/>
          </a:xfrm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A510B1C4-DD20-449C-B707-9FDC7FDB2A91}"/>
                </a:ext>
              </a:extLst>
            </p:cNvPr>
            <p:cNvSpPr/>
            <p:nvPr/>
          </p:nvSpPr>
          <p:spPr>
            <a:xfrm>
              <a:off x="8523653" y="3208149"/>
              <a:ext cx="1504551" cy="3398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latin typeface="12롯데마트드림Light" pitchFamily="18" charset="-127"/>
                  <a:ea typeface="12롯데마트드림Light" pitchFamily="18" charset="-127"/>
                </a:rPr>
                <a:t>미세먼지 농도</a:t>
              </a:r>
              <a:endParaRPr lang="en-US" altLang="ko-KR" sz="16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31586C29-35F0-418F-9F6B-A14759D201A1}"/>
                </a:ext>
              </a:extLst>
            </p:cNvPr>
            <p:cNvSpPr/>
            <p:nvPr/>
          </p:nvSpPr>
          <p:spPr>
            <a:xfrm>
              <a:off x="9864352" y="3178638"/>
              <a:ext cx="3786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12롯데마트드림Light" pitchFamily="18" charset="-127"/>
                  <a:ea typeface="12롯데마트드림Light" pitchFamily="18" charset="-127"/>
                </a:rPr>
                <a:t>∝</a:t>
              </a:r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A510B1C4-DD20-449C-B707-9FDC7FDB2A91}"/>
                </a:ext>
              </a:extLst>
            </p:cNvPr>
            <p:cNvSpPr/>
            <p:nvPr/>
          </p:nvSpPr>
          <p:spPr>
            <a:xfrm>
              <a:off x="8823610" y="1661541"/>
              <a:ext cx="1504551" cy="3398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latin typeface="12롯데마트드림Light" pitchFamily="18" charset="-127"/>
                  <a:ea typeface="12롯데마트드림Light" pitchFamily="18" charset="-127"/>
                </a:rPr>
                <a:t>기온</a:t>
              </a:r>
              <a:endParaRPr lang="en-US" altLang="ko-KR" sz="16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31586C29-35F0-418F-9F6B-A14759D201A1}"/>
                </a:ext>
              </a:extLst>
            </p:cNvPr>
            <p:cNvSpPr/>
            <p:nvPr/>
          </p:nvSpPr>
          <p:spPr>
            <a:xfrm>
              <a:off x="9864352" y="1632030"/>
              <a:ext cx="3786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12롯데마트드림Light" pitchFamily="18" charset="-127"/>
                  <a:ea typeface="12롯데마트드림Light" pitchFamily="18" charset="-127"/>
                </a:rPr>
                <a:t>∝</a:t>
              </a:r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A510B1C4-DD20-449C-B707-9FDC7FDB2A91}"/>
                </a:ext>
              </a:extLst>
            </p:cNvPr>
            <p:cNvSpPr/>
            <p:nvPr/>
          </p:nvSpPr>
          <p:spPr>
            <a:xfrm>
              <a:off x="8549116" y="2161782"/>
              <a:ext cx="1504551" cy="3398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latin typeface="12롯데마트드림Light" pitchFamily="18" charset="-127"/>
                  <a:ea typeface="12롯데마트드림Light" pitchFamily="18" charset="-127"/>
                </a:rPr>
                <a:t>강수 </a:t>
              </a:r>
              <a:r>
                <a:rPr lang="en-US" altLang="ko-KR" sz="1600" b="1" dirty="0">
                  <a:latin typeface="12롯데마트드림Light" pitchFamily="18" charset="-127"/>
                  <a:ea typeface="12롯데마트드림Light" pitchFamily="18" charset="-127"/>
                </a:rPr>
                <a:t>&amp; </a:t>
              </a:r>
              <a:r>
                <a:rPr lang="ko-KR" altLang="en-US" sz="1600" b="1" dirty="0">
                  <a:latin typeface="12롯데마트드림Light" pitchFamily="18" charset="-127"/>
                  <a:ea typeface="12롯데마트드림Light" pitchFamily="18" charset="-127"/>
                </a:rPr>
                <a:t>습도</a:t>
              </a:r>
              <a:endParaRPr lang="en-US" altLang="ko-KR" sz="16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31586C29-35F0-418F-9F6B-A14759D201A1}"/>
                </a:ext>
              </a:extLst>
            </p:cNvPr>
            <p:cNvSpPr/>
            <p:nvPr/>
          </p:nvSpPr>
          <p:spPr>
            <a:xfrm>
              <a:off x="9864352" y="2147566"/>
              <a:ext cx="3786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12롯데마트드림Light" pitchFamily="18" charset="-127"/>
                  <a:ea typeface="12롯데마트드림Light" pitchFamily="18" charset="-127"/>
                </a:rPr>
                <a:t>∝</a:t>
              </a:r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A510B1C4-DD20-449C-B707-9FDC7FDB2A91}"/>
                </a:ext>
              </a:extLst>
            </p:cNvPr>
            <p:cNvSpPr/>
            <p:nvPr/>
          </p:nvSpPr>
          <p:spPr>
            <a:xfrm>
              <a:off x="9001642" y="2684965"/>
              <a:ext cx="1504551" cy="3398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latin typeface="12롯데마트드림Light" pitchFamily="18" charset="-127"/>
                  <a:ea typeface="12롯데마트드림Light" pitchFamily="18" charset="-127"/>
                </a:rPr>
                <a:t>풍속</a:t>
              </a:r>
              <a:endParaRPr lang="en-US" altLang="ko-KR" sz="16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252420" y="1688895"/>
              <a:ext cx="1260084" cy="1895097"/>
              <a:chOff x="10252420" y="1688895"/>
              <a:chExt cx="1260084" cy="18950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="" xmlns:a16="http://schemas.microsoft.com/office/drawing/2014/main" id="{28C88766-F6FC-4F9B-B676-629666B44301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2420" y="3091100"/>
                    <a:ext cx="1255152" cy="49289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600" b="1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ko-KR" sz="1600" b="1">
                                  <a:latin typeface="12롯데마트드림Light" pitchFamily="18" charset="-127"/>
                                  <a:ea typeface="12롯데마트드림Light" pitchFamily="18" charset="-127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ko-KR" altLang="en-US" sz="1600" b="1" dirty="0">
                                  <a:latin typeface="12롯데마트드림Light" pitchFamily="18" charset="-127"/>
                                  <a:ea typeface="12롯데마트드림Light" pitchFamily="18" charset="-127"/>
                                </a:rPr>
                                <m:t>미세먼지 지수 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600" b="1" dirty="0">
                      <a:latin typeface="12롯데마트드림Light" pitchFamily="18" charset="-127"/>
                      <a:ea typeface="12롯데마트드림Light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8C88766-F6FC-4F9B-B676-629666B443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2420" y="3091100"/>
                    <a:ext cx="1255152" cy="492892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28C88766-F6FC-4F9B-B676-629666B44301}"/>
                  </a:ext>
                </a:extLst>
              </p:cNvPr>
              <p:cNvSpPr txBox="1"/>
              <p:nvPr/>
            </p:nvSpPr>
            <p:spPr>
              <a:xfrm>
                <a:off x="10296810" y="1688895"/>
                <a:ext cx="76783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600" b="1" dirty="0">
                    <a:latin typeface="12롯데마트드림Light" pitchFamily="18" charset="-127"/>
                    <a:ea typeface="12롯데마트드림Light" pitchFamily="18" charset="-127"/>
                  </a:rPr>
                  <a:t>기온 지수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="" xmlns:a16="http://schemas.microsoft.com/office/drawing/2014/main" id="{28C88766-F6FC-4F9B-B676-629666B44301}"/>
                  </a:ext>
                </a:extLst>
              </p:cNvPr>
              <p:cNvSpPr txBox="1"/>
              <p:nvPr/>
            </p:nvSpPr>
            <p:spPr>
              <a:xfrm>
                <a:off x="10270176" y="2221402"/>
                <a:ext cx="124232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600" b="1" dirty="0">
                    <a:latin typeface="12롯데마트드림Light" pitchFamily="18" charset="-127"/>
                    <a:ea typeface="12롯데마트드림Light" pitchFamily="18" charset="-127"/>
                  </a:rPr>
                  <a:t>강수</a:t>
                </a:r>
                <a:r>
                  <a:rPr lang="en-US" altLang="ko-KR" sz="1600" b="1" dirty="0">
                    <a:latin typeface="12롯데마트드림Light" pitchFamily="18" charset="-127"/>
                    <a:ea typeface="12롯데마트드림Light" pitchFamily="18" charset="-127"/>
                  </a:rPr>
                  <a:t>/</a:t>
                </a:r>
                <a:r>
                  <a:rPr lang="ko-KR" altLang="en-US" sz="1600" b="1" dirty="0">
                    <a:latin typeface="12롯데마트드림Light" pitchFamily="18" charset="-127"/>
                    <a:ea typeface="12롯데마트드림Light" pitchFamily="18" charset="-127"/>
                  </a:rPr>
                  <a:t>기온 지수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id="{28C88766-F6FC-4F9B-B676-629666B44301}"/>
                  </a:ext>
                </a:extLst>
              </p:cNvPr>
              <p:cNvSpPr txBox="1"/>
              <p:nvPr/>
            </p:nvSpPr>
            <p:spPr>
              <a:xfrm>
                <a:off x="10353092" y="2724657"/>
                <a:ext cx="76783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600" b="1" dirty="0">
                    <a:latin typeface="12롯데마트드림Light" pitchFamily="18" charset="-127"/>
                    <a:ea typeface="12롯데마트드림Light" pitchFamily="18" charset="-127"/>
                  </a:rPr>
                  <a:t>풍속 지수</a:t>
                </a:r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31586C29-35F0-418F-9F6B-A14759D201A1}"/>
                </a:ext>
              </a:extLst>
            </p:cNvPr>
            <p:cNvSpPr/>
            <p:nvPr/>
          </p:nvSpPr>
          <p:spPr>
            <a:xfrm>
              <a:off x="9864352" y="2663102"/>
              <a:ext cx="3786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12롯데마트드림Light" pitchFamily="18" charset="-127"/>
                  <a:ea typeface="12롯데마트드림Light" pitchFamily="18" charset="-127"/>
                </a:rPr>
                <a:t>∝</a:t>
              </a:r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F69F8440-5882-4BA2-81DF-2C1E09DAB1C0}"/>
              </a:ext>
            </a:extLst>
          </p:cNvPr>
          <p:cNvSpPr txBox="1"/>
          <p:nvPr/>
        </p:nvSpPr>
        <p:spPr>
          <a:xfrm>
            <a:off x="441046" y="87350"/>
            <a:ext cx="4634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데이터 처리 방안 </a:t>
            </a:r>
            <a:r>
              <a:rPr lang="ko-KR" altLang="en-US" sz="20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및 활용 분석 기법 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.4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날씨지수 생성 </a:t>
            </a:r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- PCA</a:t>
            </a:r>
            <a:endParaRPr lang="ko-KR" altLang="en-US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E7E3664E-BF55-426A-8FCF-FA40ECDA267A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75BAE90C-F8A0-4243-88EE-CE99A1FD6598}"/>
              </a:ext>
            </a:extLst>
          </p:cNvPr>
          <p:cNvSpPr txBox="1"/>
          <p:nvPr/>
        </p:nvSpPr>
        <p:spPr>
          <a:xfrm>
            <a:off x="235661" y="944565"/>
            <a:ext cx="2661672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latin typeface="12롯데마트드림Medium" pitchFamily="18" charset="-127"/>
                <a:ea typeface="12롯데마트드림Medium" pitchFamily="18" charset="-127"/>
              </a:rPr>
              <a:t>날씨지수 생성</a:t>
            </a:r>
          </a:p>
        </p:txBody>
      </p:sp>
    </p:spTree>
    <p:extLst>
      <p:ext uri="{BB962C8B-B14F-4D97-AF65-F5344CB8AC3E}">
        <p14:creationId xmlns:p14="http://schemas.microsoft.com/office/powerpoint/2010/main" val="346365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s3-us-west-2.amazonaws.com/secure.notion-static.com/0f732167-910f-4962-970e-51b1616ee325/Untitled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07652" y="1546155"/>
            <a:ext cx="4804180" cy="4395482"/>
            <a:chOff x="532591" y="1415531"/>
            <a:chExt cx="5699954" cy="4891878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1767193" y="2448502"/>
              <a:ext cx="358283" cy="285385"/>
            </a:xfrm>
            <a:custGeom>
              <a:avLst/>
              <a:gdLst>
                <a:gd name="T0" fmla="*/ 12 w 691"/>
                <a:gd name="T1" fmla="*/ 295 h 552"/>
                <a:gd name="T2" fmla="*/ 80 w 691"/>
                <a:gd name="T3" fmla="*/ 364 h 552"/>
                <a:gd name="T4" fmla="*/ 88 w 691"/>
                <a:gd name="T5" fmla="*/ 406 h 552"/>
                <a:gd name="T6" fmla="*/ 104 w 691"/>
                <a:gd name="T7" fmla="*/ 471 h 552"/>
                <a:gd name="T8" fmla="*/ 158 w 691"/>
                <a:gd name="T9" fmla="*/ 446 h 552"/>
                <a:gd name="T10" fmla="*/ 212 w 691"/>
                <a:gd name="T11" fmla="*/ 552 h 552"/>
                <a:gd name="T12" fmla="*/ 267 w 691"/>
                <a:gd name="T13" fmla="*/ 547 h 552"/>
                <a:gd name="T14" fmla="*/ 385 w 691"/>
                <a:gd name="T15" fmla="*/ 504 h 552"/>
                <a:gd name="T16" fmla="*/ 440 w 691"/>
                <a:gd name="T17" fmla="*/ 529 h 552"/>
                <a:gd name="T18" fmla="*/ 518 w 691"/>
                <a:gd name="T19" fmla="*/ 514 h 552"/>
                <a:gd name="T20" fmla="*/ 603 w 691"/>
                <a:gd name="T21" fmla="*/ 481 h 552"/>
                <a:gd name="T22" fmla="*/ 601 w 691"/>
                <a:gd name="T23" fmla="*/ 459 h 552"/>
                <a:gd name="T24" fmla="*/ 624 w 691"/>
                <a:gd name="T25" fmla="*/ 455 h 552"/>
                <a:gd name="T26" fmla="*/ 648 w 691"/>
                <a:gd name="T27" fmla="*/ 413 h 552"/>
                <a:gd name="T28" fmla="*/ 633 w 691"/>
                <a:gd name="T29" fmla="*/ 359 h 552"/>
                <a:gd name="T30" fmla="*/ 684 w 691"/>
                <a:gd name="T31" fmla="*/ 330 h 552"/>
                <a:gd name="T32" fmla="*/ 679 w 691"/>
                <a:gd name="T33" fmla="*/ 278 h 552"/>
                <a:gd name="T34" fmla="*/ 645 w 691"/>
                <a:gd name="T35" fmla="*/ 272 h 552"/>
                <a:gd name="T36" fmla="*/ 578 w 691"/>
                <a:gd name="T37" fmla="*/ 295 h 552"/>
                <a:gd name="T38" fmla="*/ 551 w 691"/>
                <a:gd name="T39" fmla="*/ 288 h 552"/>
                <a:gd name="T40" fmla="*/ 577 w 691"/>
                <a:gd name="T41" fmla="*/ 191 h 552"/>
                <a:gd name="T42" fmla="*/ 555 w 691"/>
                <a:gd name="T43" fmla="*/ 128 h 552"/>
                <a:gd name="T44" fmla="*/ 537 w 691"/>
                <a:gd name="T45" fmla="*/ 26 h 552"/>
                <a:gd name="T46" fmla="*/ 499 w 691"/>
                <a:gd name="T47" fmla="*/ 3 h 552"/>
                <a:gd name="T48" fmla="*/ 410 w 691"/>
                <a:gd name="T49" fmla="*/ 0 h 552"/>
                <a:gd name="T50" fmla="*/ 371 w 691"/>
                <a:gd name="T51" fmla="*/ 27 h 552"/>
                <a:gd name="T52" fmla="*/ 362 w 691"/>
                <a:gd name="T53" fmla="*/ 57 h 552"/>
                <a:gd name="T54" fmla="*/ 341 w 691"/>
                <a:gd name="T55" fmla="*/ 131 h 552"/>
                <a:gd name="T56" fmla="*/ 228 w 691"/>
                <a:gd name="T57" fmla="*/ 151 h 552"/>
                <a:gd name="T58" fmla="*/ 209 w 691"/>
                <a:gd name="T59" fmla="*/ 226 h 552"/>
                <a:gd name="T60" fmla="*/ 133 w 691"/>
                <a:gd name="T61" fmla="*/ 262 h 552"/>
                <a:gd name="T62" fmla="*/ 65 w 691"/>
                <a:gd name="T63" fmla="*/ 210 h 552"/>
                <a:gd name="T64" fmla="*/ 23 w 691"/>
                <a:gd name="T65" fmla="*/ 249 h 552"/>
                <a:gd name="T66" fmla="*/ 0 w 691"/>
                <a:gd name="T67" fmla="*/ 289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1" h="552">
                  <a:moveTo>
                    <a:pt x="0" y="289"/>
                  </a:moveTo>
                  <a:lnTo>
                    <a:pt x="12" y="295"/>
                  </a:lnTo>
                  <a:lnTo>
                    <a:pt x="12" y="295"/>
                  </a:lnTo>
                  <a:lnTo>
                    <a:pt x="80" y="364"/>
                  </a:lnTo>
                  <a:lnTo>
                    <a:pt x="78" y="396"/>
                  </a:lnTo>
                  <a:lnTo>
                    <a:pt x="88" y="406"/>
                  </a:lnTo>
                  <a:lnTo>
                    <a:pt x="94" y="461"/>
                  </a:lnTo>
                  <a:lnTo>
                    <a:pt x="104" y="471"/>
                  </a:lnTo>
                  <a:lnTo>
                    <a:pt x="114" y="470"/>
                  </a:lnTo>
                  <a:lnTo>
                    <a:pt x="158" y="446"/>
                  </a:lnTo>
                  <a:lnTo>
                    <a:pt x="204" y="549"/>
                  </a:lnTo>
                  <a:lnTo>
                    <a:pt x="212" y="552"/>
                  </a:lnTo>
                  <a:lnTo>
                    <a:pt x="245" y="539"/>
                  </a:lnTo>
                  <a:lnTo>
                    <a:pt x="267" y="547"/>
                  </a:lnTo>
                  <a:lnTo>
                    <a:pt x="310" y="544"/>
                  </a:lnTo>
                  <a:lnTo>
                    <a:pt x="385" y="504"/>
                  </a:lnTo>
                  <a:lnTo>
                    <a:pt x="440" y="498"/>
                  </a:lnTo>
                  <a:lnTo>
                    <a:pt x="440" y="529"/>
                  </a:lnTo>
                  <a:lnTo>
                    <a:pt x="453" y="552"/>
                  </a:lnTo>
                  <a:lnTo>
                    <a:pt x="518" y="514"/>
                  </a:lnTo>
                  <a:lnTo>
                    <a:pt x="573" y="508"/>
                  </a:lnTo>
                  <a:lnTo>
                    <a:pt x="603" y="481"/>
                  </a:lnTo>
                  <a:lnTo>
                    <a:pt x="594" y="471"/>
                  </a:lnTo>
                  <a:lnTo>
                    <a:pt x="601" y="459"/>
                  </a:lnTo>
                  <a:lnTo>
                    <a:pt x="613" y="462"/>
                  </a:lnTo>
                  <a:lnTo>
                    <a:pt x="624" y="455"/>
                  </a:lnTo>
                  <a:lnTo>
                    <a:pt x="648" y="423"/>
                  </a:lnTo>
                  <a:lnTo>
                    <a:pt x="648" y="413"/>
                  </a:lnTo>
                  <a:lnTo>
                    <a:pt x="626" y="405"/>
                  </a:lnTo>
                  <a:lnTo>
                    <a:pt x="633" y="359"/>
                  </a:lnTo>
                  <a:lnTo>
                    <a:pt x="652" y="341"/>
                  </a:lnTo>
                  <a:lnTo>
                    <a:pt x="684" y="330"/>
                  </a:lnTo>
                  <a:lnTo>
                    <a:pt x="691" y="321"/>
                  </a:lnTo>
                  <a:lnTo>
                    <a:pt x="679" y="278"/>
                  </a:lnTo>
                  <a:lnTo>
                    <a:pt x="665" y="256"/>
                  </a:lnTo>
                  <a:lnTo>
                    <a:pt x="645" y="272"/>
                  </a:lnTo>
                  <a:lnTo>
                    <a:pt x="600" y="282"/>
                  </a:lnTo>
                  <a:lnTo>
                    <a:pt x="578" y="295"/>
                  </a:lnTo>
                  <a:lnTo>
                    <a:pt x="557" y="299"/>
                  </a:lnTo>
                  <a:lnTo>
                    <a:pt x="551" y="288"/>
                  </a:lnTo>
                  <a:lnTo>
                    <a:pt x="551" y="266"/>
                  </a:lnTo>
                  <a:lnTo>
                    <a:pt x="577" y="191"/>
                  </a:lnTo>
                  <a:lnTo>
                    <a:pt x="557" y="161"/>
                  </a:lnTo>
                  <a:lnTo>
                    <a:pt x="555" y="128"/>
                  </a:lnTo>
                  <a:lnTo>
                    <a:pt x="539" y="108"/>
                  </a:lnTo>
                  <a:lnTo>
                    <a:pt x="537" y="26"/>
                  </a:lnTo>
                  <a:lnTo>
                    <a:pt x="521" y="7"/>
                  </a:lnTo>
                  <a:lnTo>
                    <a:pt x="499" y="3"/>
                  </a:lnTo>
                  <a:lnTo>
                    <a:pt x="452" y="8"/>
                  </a:lnTo>
                  <a:lnTo>
                    <a:pt x="410" y="0"/>
                  </a:lnTo>
                  <a:lnTo>
                    <a:pt x="394" y="17"/>
                  </a:lnTo>
                  <a:lnTo>
                    <a:pt x="371" y="27"/>
                  </a:lnTo>
                  <a:lnTo>
                    <a:pt x="361" y="36"/>
                  </a:lnTo>
                  <a:lnTo>
                    <a:pt x="362" y="57"/>
                  </a:lnTo>
                  <a:lnTo>
                    <a:pt x="342" y="76"/>
                  </a:lnTo>
                  <a:lnTo>
                    <a:pt x="341" y="131"/>
                  </a:lnTo>
                  <a:lnTo>
                    <a:pt x="320" y="145"/>
                  </a:lnTo>
                  <a:lnTo>
                    <a:pt x="228" y="151"/>
                  </a:lnTo>
                  <a:lnTo>
                    <a:pt x="212" y="171"/>
                  </a:lnTo>
                  <a:lnTo>
                    <a:pt x="209" y="226"/>
                  </a:lnTo>
                  <a:lnTo>
                    <a:pt x="199" y="233"/>
                  </a:lnTo>
                  <a:lnTo>
                    <a:pt x="133" y="262"/>
                  </a:lnTo>
                  <a:lnTo>
                    <a:pt x="90" y="242"/>
                  </a:lnTo>
                  <a:lnTo>
                    <a:pt x="65" y="210"/>
                  </a:lnTo>
                  <a:lnTo>
                    <a:pt x="42" y="204"/>
                  </a:lnTo>
                  <a:lnTo>
                    <a:pt x="23" y="249"/>
                  </a:lnTo>
                  <a:lnTo>
                    <a:pt x="3" y="266"/>
                  </a:lnTo>
                  <a:lnTo>
                    <a:pt x="0" y="289"/>
                  </a:ln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18281" y="4964236"/>
              <a:ext cx="435834" cy="364487"/>
            </a:xfrm>
            <a:custGeom>
              <a:avLst/>
              <a:gdLst>
                <a:gd name="T0" fmla="*/ 802 w 844"/>
                <a:gd name="T1" fmla="*/ 19 h 705"/>
                <a:gd name="T2" fmla="*/ 844 w 844"/>
                <a:gd name="T3" fmla="*/ 74 h 705"/>
                <a:gd name="T4" fmla="*/ 815 w 844"/>
                <a:gd name="T5" fmla="*/ 121 h 705"/>
                <a:gd name="T6" fmla="*/ 800 w 844"/>
                <a:gd name="T7" fmla="*/ 210 h 705"/>
                <a:gd name="T8" fmla="*/ 766 w 844"/>
                <a:gd name="T9" fmla="*/ 229 h 705"/>
                <a:gd name="T10" fmla="*/ 801 w 844"/>
                <a:gd name="T11" fmla="*/ 261 h 705"/>
                <a:gd name="T12" fmla="*/ 758 w 844"/>
                <a:gd name="T13" fmla="*/ 307 h 705"/>
                <a:gd name="T14" fmla="*/ 759 w 844"/>
                <a:gd name="T15" fmla="*/ 366 h 705"/>
                <a:gd name="T16" fmla="*/ 742 w 844"/>
                <a:gd name="T17" fmla="*/ 392 h 705"/>
                <a:gd name="T18" fmla="*/ 709 w 844"/>
                <a:gd name="T19" fmla="*/ 401 h 705"/>
                <a:gd name="T20" fmla="*/ 678 w 844"/>
                <a:gd name="T21" fmla="*/ 453 h 705"/>
                <a:gd name="T22" fmla="*/ 625 w 844"/>
                <a:gd name="T23" fmla="*/ 458 h 705"/>
                <a:gd name="T24" fmla="*/ 569 w 844"/>
                <a:gd name="T25" fmla="*/ 457 h 705"/>
                <a:gd name="T26" fmla="*/ 557 w 844"/>
                <a:gd name="T27" fmla="*/ 494 h 705"/>
                <a:gd name="T28" fmla="*/ 583 w 844"/>
                <a:gd name="T29" fmla="*/ 571 h 705"/>
                <a:gd name="T30" fmla="*/ 544 w 844"/>
                <a:gd name="T31" fmla="*/ 569 h 705"/>
                <a:gd name="T32" fmla="*/ 521 w 844"/>
                <a:gd name="T33" fmla="*/ 559 h 705"/>
                <a:gd name="T34" fmla="*/ 478 w 844"/>
                <a:gd name="T35" fmla="*/ 510 h 705"/>
                <a:gd name="T36" fmla="*/ 441 w 844"/>
                <a:gd name="T37" fmla="*/ 545 h 705"/>
                <a:gd name="T38" fmla="*/ 412 w 844"/>
                <a:gd name="T39" fmla="*/ 614 h 705"/>
                <a:gd name="T40" fmla="*/ 396 w 844"/>
                <a:gd name="T41" fmla="*/ 663 h 705"/>
                <a:gd name="T42" fmla="*/ 357 w 844"/>
                <a:gd name="T43" fmla="*/ 601 h 705"/>
                <a:gd name="T44" fmla="*/ 357 w 844"/>
                <a:gd name="T45" fmla="*/ 679 h 705"/>
                <a:gd name="T46" fmla="*/ 331 w 844"/>
                <a:gd name="T47" fmla="*/ 659 h 705"/>
                <a:gd name="T48" fmla="*/ 320 w 844"/>
                <a:gd name="T49" fmla="*/ 673 h 705"/>
                <a:gd name="T50" fmla="*/ 310 w 844"/>
                <a:gd name="T51" fmla="*/ 705 h 705"/>
                <a:gd name="T52" fmla="*/ 284 w 844"/>
                <a:gd name="T53" fmla="*/ 607 h 705"/>
                <a:gd name="T54" fmla="*/ 278 w 844"/>
                <a:gd name="T55" fmla="*/ 582 h 705"/>
                <a:gd name="T56" fmla="*/ 263 w 844"/>
                <a:gd name="T57" fmla="*/ 546 h 705"/>
                <a:gd name="T58" fmla="*/ 220 w 844"/>
                <a:gd name="T59" fmla="*/ 594 h 705"/>
                <a:gd name="T60" fmla="*/ 200 w 844"/>
                <a:gd name="T61" fmla="*/ 540 h 705"/>
                <a:gd name="T62" fmla="*/ 173 w 844"/>
                <a:gd name="T63" fmla="*/ 610 h 705"/>
                <a:gd name="T64" fmla="*/ 66 w 844"/>
                <a:gd name="T65" fmla="*/ 571 h 705"/>
                <a:gd name="T66" fmla="*/ 13 w 844"/>
                <a:gd name="T67" fmla="*/ 610 h 705"/>
                <a:gd name="T68" fmla="*/ 13 w 844"/>
                <a:gd name="T69" fmla="*/ 575 h 705"/>
                <a:gd name="T70" fmla="*/ 10 w 844"/>
                <a:gd name="T71" fmla="*/ 569 h 705"/>
                <a:gd name="T72" fmla="*/ 18 w 844"/>
                <a:gd name="T73" fmla="*/ 519 h 705"/>
                <a:gd name="T74" fmla="*/ 148 w 844"/>
                <a:gd name="T75" fmla="*/ 391 h 705"/>
                <a:gd name="T76" fmla="*/ 333 w 844"/>
                <a:gd name="T77" fmla="*/ 339 h 705"/>
                <a:gd name="T78" fmla="*/ 389 w 844"/>
                <a:gd name="T79" fmla="*/ 271 h 705"/>
                <a:gd name="T80" fmla="*/ 510 w 844"/>
                <a:gd name="T81" fmla="*/ 212 h 705"/>
                <a:gd name="T82" fmla="*/ 575 w 844"/>
                <a:gd name="T83" fmla="*/ 92 h 705"/>
                <a:gd name="T84" fmla="*/ 726 w 844"/>
                <a:gd name="T85" fmla="*/ 0 h 705"/>
                <a:gd name="T86" fmla="*/ 470 w 844"/>
                <a:gd name="T87" fmla="*/ 561 h 705"/>
                <a:gd name="T88" fmla="*/ 533 w 844"/>
                <a:gd name="T89" fmla="*/ 649 h 705"/>
                <a:gd name="T90" fmla="*/ 500 w 844"/>
                <a:gd name="T91" fmla="*/ 647 h 705"/>
                <a:gd name="T92" fmla="*/ 478 w 844"/>
                <a:gd name="T93" fmla="*/ 628 h 705"/>
                <a:gd name="T94" fmla="*/ 422 w 844"/>
                <a:gd name="T95" fmla="*/ 578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44" h="705">
                  <a:moveTo>
                    <a:pt x="730" y="6"/>
                  </a:moveTo>
                  <a:lnTo>
                    <a:pt x="732" y="19"/>
                  </a:lnTo>
                  <a:lnTo>
                    <a:pt x="802" y="19"/>
                  </a:lnTo>
                  <a:lnTo>
                    <a:pt x="827" y="43"/>
                  </a:lnTo>
                  <a:lnTo>
                    <a:pt x="827" y="43"/>
                  </a:lnTo>
                  <a:lnTo>
                    <a:pt x="844" y="74"/>
                  </a:lnTo>
                  <a:lnTo>
                    <a:pt x="841" y="101"/>
                  </a:lnTo>
                  <a:lnTo>
                    <a:pt x="825" y="107"/>
                  </a:lnTo>
                  <a:lnTo>
                    <a:pt x="815" y="121"/>
                  </a:lnTo>
                  <a:lnTo>
                    <a:pt x="808" y="138"/>
                  </a:lnTo>
                  <a:lnTo>
                    <a:pt x="813" y="169"/>
                  </a:lnTo>
                  <a:lnTo>
                    <a:pt x="800" y="210"/>
                  </a:lnTo>
                  <a:lnTo>
                    <a:pt x="784" y="209"/>
                  </a:lnTo>
                  <a:lnTo>
                    <a:pt x="782" y="226"/>
                  </a:lnTo>
                  <a:lnTo>
                    <a:pt x="766" y="229"/>
                  </a:lnTo>
                  <a:lnTo>
                    <a:pt x="776" y="238"/>
                  </a:lnTo>
                  <a:lnTo>
                    <a:pt x="795" y="232"/>
                  </a:lnTo>
                  <a:lnTo>
                    <a:pt x="801" y="261"/>
                  </a:lnTo>
                  <a:lnTo>
                    <a:pt x="775" y="316"/>
                  </a:lnTo>
                  <a:lnTo>
                    <a:pt x="764" y="316"/>
                  </a:lnTo>
                  <a:lnTo>
                    <a:pt x="758" y="307"/>
                  </a:lnTo>
                  <a:lnTo>
                    <a:pt x="746" y="332"/>
                  </a:lnTo>
                  <a:lnTo>
                    <a:pt x="761" y="357"/>
                  </a:lnTo>
                  <a:lnTo>
                    <a:pt x="759" y="366"/>
                  </a:lnTo>
                  <a:lnTo>
                    <a:pt x="752" y="366"/>
                  </a:lnTo>
                  <a:lnTo>
                    <a:pt x="751" y="388"/>
                  </a:lnTo>
                  <a:lnTo>
                    <a:pt x="742" y="392"/>
                  </a:lnTo>
                  <a:lnTo>
                    <a:pt x="736" y="385"/>
                  </a:lnTo>
                  <a:lnTo>
                    <a:pt x="727" y="398"/>
                  </a:lnTo>
                  <a:lnTo>
                    <a:pt x="709" y="401"/>
                  </a:lnTo>
                  <a:lnTo>
                    <a:pt x="699" y="440"/>
                  </a:lnTo>
                  <a:lnTo>
                    <a:pt x="686" y="442"/>
                  </a:lnTo>
                  <a:lnTo>
                    <a:pt x="678" y="453"/>
                  </a:lnTo>
                  <a:lnTo>
                    <a:pt x="648" y="441"/>
                  </a:lnTo>
                  <a:lnTo>
                    <a:pt x="638" y="442"/>
                  </a:lnTo>
                  <a:lnTo>
                    <a:pt x="625" y="458"/>
                  </a:lnTo>
                  <a:lnTo>
                    <a:pt x="596" y="438"/>
                  </a:lnTo>
                  <a:lnTo>
                    <a:pt x="598" y="453"/>
                  </a:lnTo>
                  <a:lnTo>
                    <a:pt x="569" y="457"/>
                  </a:lnTo>
                  <a:lnTo>
                    <a:pt x="565" y="467"/>
                  </a:lnTo>
                  <a:lnTo>
                    <a:pt x="569" y="483"/>
                  </a:lnTo>
                  <a:lnTo>
                    <a:pt x="557" y="494"/>
                  </a:lnTo>
                  <a:lnTo>
                    <a:pt x="576" y="497"/>
                  </a:lnTo>
                  <a:lnTo>
                    <a:pt x="585" y="525"/>
                  </a:lnTo>
                  <a:lnTo>
                    <a:pt x="583" y="571"/>
                  </a:lnTo>
                  <a:lnTo>
                    <a:pt x="562" y="559"/>
                  </a:lnTo>
                  <a:lnTo>
                    <a:pt x="549" y="559"/>
                  </a:lnTo>
                  <a:lnTo>
                    <a:pt x="544" y="569"/>
                  </a:lnTo>
                  <a:lnTo>
                    <a:pt x="527" y="565"/>
                  </a:lnTo>
                  <a:lnTo>
                    <a:pt x="526" y="548"/>
                  </a:lnTo>
                  <a:lnTo>
                    <a:pt x="521" y="559"/>
                  </a:lnTo>
                  <a:lnTo>
                    <a:pt x="487" y="553"/>
                  </a:lnTo>
                  <a:lnTo>
                    <a:pt x="491" y="519"/>
                  </a:lnTo>
                  <a:lnTo>
                    <a:pt x="478" y="510"/>
                  </a:lnTo>
                  <a:lnTo>
                    <a:pt x="468" y="525"/>
                  </a:lnTo>
                  <a:lnTo>
                    <a:pt x="445" y="533"/>
                  </a:lnTo>
                  <a:lnTo>
                    <a:pt x="441" y="545"/>
                  </a:lnTo>
                  <a:lnTo>
                    <a:pt x="444" y="551"/>
                  </a:lnTo>
                  <a:lnTo>
                    <a:pt x="415" y="582"/>
                  </a:lnTo>
                  <a:lnTo>
                    <a:pt x="412" y="614"/>
                  </a:lnTo>
                  <a:lnTo>
                    <a:pt x="396" y="615"/>
                  </a:lnTo>
                  <a:lnTo>
                    <a:pt x="409" y="641"/>
                  </a:lnTo>
                  <a:lnTo>
                    <a:pt x="396" y="663"/>
                  </a:lnTo>
                  <a:lnTo>
                    <a:pt x="380" y="626"/>
                  </a:lnTo>
                  <a:lnTo>
                    <a:pt x="376" y="598"/>
                  </a:lnTo>
                  <a:lnTo>
                    <a:pt x="357" y="601"/>
                  </a:lnTo>
                  <a:lnTo>
                    <a:pt x="373" y="672"/>
                  </a:lnTo>
                  <a:lnTo>
                    <a:pt x="367" y="680"/>
                  </a:lnTo>
                  <a:lnTo>
                    <a:pt x="357" y="679"/>
                  </a:lnTo>
                  <a:lnTo>
                    <a:pt x="354" y="653"/>
                  </a:lnTo>
                  <a:lnTo>
                    <a:pt x="335" y="646"/>
                  </a:lnTo>
                  <a:lnTo>
                    <a:pt x="331" y="659"/>
                  </a:lnTo>
                  <a:lnTo>
                    <a:pt x="343" y="662"/>
                  </a:lnTo>
                  <a:lnTo>
                    <a:pt x="340" y="676"/>
                  </a:lnTo>
                  <a:lnTo>
                    <a:pt x="320" y="673"/>
                  </a:lnTo>
                  <a:lnTo>
                    <a:pt x="331" y="690"/>
                  </a:lnTo>
                  <a:lnTo>
                    <a:pt x="324" y="690"/>
                  </a:lnTo>
                  <a:lnTo>
                    <a:pt x="310" y="705"/>
                  </a:lnTo>
                  <a:lnTo>
                    <a:pt x="312" y="673"/>
                  </a:lnTo>
                  <a:lnTo>
                    <a:pt x="299" y="666"/>
                  </a:lnTo>
                  <a:lnTo>
                    <a:pt x="284" y="607"/>
                  </a:lnTo>
                  <a:lnTo>
                    <a:pt x="294" y="552"/>
                  </a:lnTo>
                  <a:lnTo>
                    <a:pt x="284" y="551"/>
                  </a:lnTo>
                  <a:lnTo>
                    <a:pt x="278" y="582"/>
                  </a:lnTo>
                  <a:lnTo>
                    <a:pt x="256" y="597"/>
                  </a:lnTo>
                  <a:lnTo>
                    <a:pt x="255" y="575"/>
                  </a:lnTo>
                  <a:lnTo>
                    <a:pt x="263" y="546"/>
                  </a:lnTo>
                  <a:lnTo>
                    <a:pt x="255" y="545"/>
                  </a:lnTo>
                  <a:lnTo>
                    <a:pt x="243" y="581"/>
                  </a:lnTo>
                  <a:lnTo>
                    <a:pt x="220" y="594"/>
                  </a:lnTo>
                  <a:lnTo>
                    <a:pt x="220" y="610"/>
                  </a:lnTo>
                  <a:lnTo>
                    <a:pt x="190" y="610"/>
                  </a:lnTo>
                  <a:lnTo>
                    <a:pt x="200" y="540"/>
                  </a:lnTo>
                  <a:lnTo>
                    <a:pt x="209" y="528"/>
                  </a:lnTo>
                  <a:lnTo>
                    <a:pt x="190" y="520"/>
                  </a:lnTo>
                  <a:lnTo>
                    <a:pt x="173" y="610"/>
                  </a:lnTo>
                  <a:lnTo>
                    <a:pt x="145" y="600"/>
                  </a:lnTo>
                  <a:lnTo>
                    <a:pt x="92" y="600"/>
                  </a:lnTo>
                  <a:lnTo>
                    <a:pt x="66" y="571"/>
                  </a:lnTo>
                  <a:lnTo>
                    <a:pt x="62" y="584"/>
                  </a:lnTo>
                  <a:lnTo>
                    <a:pt x="34" y="587"/>
                  </a:lnTo>
                  <a:lnTo>
                    <a:pt x="13" y="610"/>
                  </a:lnTo>
                  <a:lnTo>
                    <a:pt x="4" y="608"/>
                  </a:lnTo>
                  <a:lnTo>
                    <a:pt x="0" y="594"/>
                  </a:lnTo>
                  <a:lnTo>
                    <a:pt x="13" y="575"/>
                  </a:lnTo>
                  <a:lnTo>
                    <a:pt x="29" y="578"/>
                  </a:lnTo>
                  <a:lnTo>
                    <a:pt x="33" y="566"/>
                  </a:lnTo>
                  <a:lnTo>
                    <a:pt x="10" y="569"/>
                  </a:lnTo>
                  <a:lnTo>
                    <a:pt x="16" y="528"/>
                  </a:lnTo>
                  <a:lnTo>
                    <a:pt x="16" y="528"/>
                  </a:lnTo>
                  <a:lnTo>
                    <a:pt x="18" y="519"/>
                  </a:lnTo>
                  <a:lnTo>
                    <a:pt x="63" y="502"/>
                  </a:lnTo>
                  <a:lnTo>
                    <a:pt x="139" y="481"/>
                  </a:lnTo>
                  <a:lnTo>
                    <a:pt x="148" y="391"/>
                  </a:lnTo>
                  <a:lnTo>
                    <a:pt x="188" y="385"/>
                  </a:lnTo>
                  <a:lnTo>
                    <a:pt x="258" y="342"/>
                  </a:lnTo>
                  <a:lnTo>
                    <a:pt x="333" y="339"/>
                  </a:lnTo>
                  <a:lnTo>
                    <a:pt x="359" y="311"/>
                  </a:lnTo>
                  <a:lnTo>
                    <a:pt x="374" y="275"/>
                  </a:lnTo>
                  <a:lnTo>
                    <a:pt x="389" y="271"/>
                  </a:lnTo>
                  <a:lnTo>
                    <a:pt x="406" y="251"/>
                  </a:lnTo>
                  <a:lnTo>
                    <a:pt x="477" y="206"/>
                  </a:lnTo>
                  <a:lnTo>
                    <a:pt x="510" y="212"/>
                  </a:lnTo>
                  <a:lnTo>
                    <a:pt x="529" y="187"/>
                  </a:lnTo>
                  <a:lnTo>
                    <a:pt x="544" y="138"/>
                  </a:lnTo>
                  <a:lnTo>
                    <a:pt x="575" y="92"/>
                  </a:lnTo>
                  <a:lnTo>
                    <a:pt x="663" y="82"/>
                  </a:lnTo>
                  <a:lnTo>
                    <a:pt x="673" y="49"/>
                  </a:lnTo>
                  <a:lnTo>
                    <a:pt x="726" y="0"/>
                  </a:lnTo>
                  <a:lnTo>
                    <a:pt x="726" y="0"/>
                  </a:lnTo>
                  <a:lnTo>
                    <a:pt x="730" y="6"/>
                  </a:lnTo>
                  <a:close/>
                  <a:moveTo>
                    <a:pt x="470" y="561"/>
                  </a:moveTo>
                  <a:lnTo>
                    <a:pt x="503" y="589"/>
                  </a:lnTo>
                  <a:lnTo>
                    <a:pt x="498" y="618"/>
                  </a:lnTo>
                  <a:lnTo>
                    <a:pt x="533" y="649"/>
                  </a:lnTo>
                  <a:lnTo>
                    <a:pt x="524" y="667"/>
                  </a:lnTo>
                  <a:lnTo>
                    <a:pt x="508" y="667"/>
                  </a:lnTo>
                  <a:lnTo>
                    <a:pt x="500" y="647"/>
                  </a:lnTo>
                  <a:lnTo>
                    <a:pt x="488" y="651"/>
                  </a:lnTo>
                  <a:lnTo>
                    <a:pt x="480" y="643"/>
                  </a:lnTo>
                  <a:lnTo>
                    <a:pt x="478" y="628"/>
                  </a:lnTo>
                  <a:lnTo>
                    <a:pt x="454" y="621"/>
                  </a:lnTo>
                  <a:lnTo>
                    <a:pt x="422" y="587"/>
                  </a:lnTo>
                  <a:lnTo>
                    <a:pt x="422" y="578"/>
                  </a:lnTo>
                  <a:lnTo>
                    <a:pt x="436" y="569"/>
                  </a:lnTo>
                  <a:lnTo>
                    <a:pt x="470" y="561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138284" y="4322119"/>
              <a:ext cx="366038" cy="420324"/>
            </a:xfrm>
            <a:custGeom>
              <a:avLst/>
              <a:gdLst>
                <a:gd name="T0" fmla="*/ 311 w 708"/>
                <a:gd name="T1" fmla="*/ 683 h 813"/>
                <a:gd name="T2" fmla="*/ 297 w 708"/>
                <a:gd name="T3" fmla="*/ 701 h 813"/>
                <a:gd name="T4" fmla="*/ 283 w 708"/>
                <a:gd name="T5" fmla="*/ 765 h 813"/>
                <a:gd name="T6" fmla="*/ 264 w 708"/>
                <a:gd name="T7" fmla="*/ 776 h 813"/>
                <a:gd name="T8" fmla="*/ 221 w 708"/>
                <a:gd name="T9" fmla="*/ 760 h 813"/>
                <a:gd name="T10" fmla="*/ 221 w 708"/>
                <a:gd name="T11" fmla="*/ 760 h 813"/>
                <a:gd name="T12" fmla="*/ 193 w 708"/>
                <a:gd name="T13" fmla="*/ 767 h 813"/>
                <a:gd name="T14" fmla="*/ 193 w 708"/>
                <a:gd name="T15" fmla="*/ 767 h 813"/>
                <a:gd name="T16" fmla="*/ 130 w 708"/>
                <a:gd name="T17" fmla="*/ 812 h 813"/>
                <a:gd name="T18" fmla="*/ 87 w 708"/>
                <a:gd name="T19" fmla="*/ 813 h 813"/>
                <a:gd name="T20" fmla="*/ 87 w 708"/>
                <a:gd name="T21" fmla="*/ 813 h 813"/>
                <a:gd name="T22" fmla="*/ 74 w 708"/>
                <a:gd name="T23" fmla="*/ 751 h 813"/>
                <a:gd name="T24" fmla="*/ 0 w 708"/>
                <a:gd name="T25" fmla="*/ 662 h 813"/>
                <a:gd name="T26" fmla="*/ 6 w 708"/>
                <a:gd name="T27" fmla="*/ 611 h 813"/>
                <a:gd name="T28" fmla="*/ 39 w 708"/>
                <a:gd name="T29" fmla="*/ 623 h 813"/>
                <a:gd name="T30" fmla="*/ 68 w 708"/>
                <a:gd name="T31" fmla="*/ 644 h 813"/>
                <a:gd name="T32" fmla="*/ 107 w 708"/>
                <a:gd name="T33" fmla="*/ 644 h 813"/>
                <a:gd name="T34" fmla="*/ 118 w 708"/>
                <a:gd name="T35" fmla="*/ 600 h 813"/>
                <a:gd name="T36" fmla="*/ 62 w 708"/>
                <a:gd name="T37" fmla="*/ 538 h 813"/>
                <a:gd name="T38" fmla="*/ 85 w 708"/>
                <a:gd name="T39" fmla="*/ 482 h 813"/>
                <a:gd name="T40" fmla="*/ 107 w 708"/>
                <a:gd name="T41" fmla="*/ 431 h 813"/>
                <a:gd name="T42" fmla="*/ 202 w 708"/>
                <a:gd name="T43" fmla="*/ 415 h 813"/>
                <a:gd name="T44" fmla="*/ 196 w 708"/>
                <a:gd name="T45" fmla="*/ 381 h 813"/>
                <a:gd name="T46" fmla="*/ 146 w 708"/>
                <a:gd name="T47" fmla="*/ 342 h 813"/>
                <a:gd name="T48" fmla="*/ 62 w 708"/>
                <a:gd name="T49" fmla="*/ 336 h 813"/>
                <a:gd name="T50" fmla="*/ 68 w 708"/>
                <a:gd name="T51" fmla="*/ 280 h 813"/>
                <a:gd name="T52" fmla="*/ 90 w 708"/>
                <a:gd name="T53" fmla="*/ 229 h 813"/>
                <a:gd name="T54" fmla="*/ 130 w 708"/>
                <a:gd name="T55" fmla="*/ 173 h 813"/>
                <a:gd name="T56" fmla="*/ 169 w 708"/>
                <a:gd name="T57" fmla="*/ 162 h 813"/>
                <a:gd name="T58" fmla="*/ 202 w 708"/>
                <a:gd name="T59" fmla="*/ 140 h 813"/>
                <a:gd name="T60" fmla="*/ 213 w 708"/>
                <a:gd name="T61" fmla="*/ 241 h 813"/>
                <a:gd name="T62" fmla="*/ 258 w 708"/>
                <a:gd name="T63" fmla="*/ 241 h 813"/>
                <a:gd name="T64" fmla="*/ 275 w 708"/>
                <a:gd name="T65" fmla="*/ 185 h 813"/>
                <a:gd name="T66" fmla="*/ 320 w 708"/>
                <a:gd name="T67" fmla="*/ 95 h 813"/>
                <a:gd name="T68" fmla="*/ 427 w 708"/>
                <a:gd name="T69" fmla="*/ 72 h 813"/>
                <a:gd name="T70" fmla="*/ 477 w 708"/>
                <a:gd name="T71" fmla="*/ 16 h 813"/>
                <a:gd name="T72" fmla="*/ 539 w 708"/>
                <a:gd name="T73" fmla="*/ 0 h 813"/>
                <a:gd name="T74" fmla="*/ 595 w 708"/>
                <a:gd name="T75" fmla="*/ 5 h 813"/>
                <a:gd name="T76" fmla="*/ 663 w 708"/>
                <a:gd name="T77" fmla="*/ 61 h 813"/>
                <a:gd name="T78" fmla="*/ 663 w 708"/>
                <a:gd name="T79" fmla="*/ 140 h 813"/>
                <a:gd name="T80" fmla="*/ 673 w 708"/>
                <a:gd name="T81" fmla="*/ 196 h 813"/>
                <a:gd name="T82" fmla="*/ 708 w 708"/>
                <a:gd name="T83" fmla="*/ 268 h 813"/>
                <a:gd name="T84" fmla="*/ 690 w 708"/>
                <a:gd name="T85" fmla="*/ 309 h 813"/>
                <a:gd name="T86" fmla="*/ 628 w 708"/>
                <a:gd name="T87" fmla="*/ 330 h 813"/>
                <a:gd name="T88" fmla="*/ 601 w 708"/>
                <a:gd name="T89" fmla="*/ 392 h 813"/>
                <a:gd name="T90" fmla="*/ 601 w 708"/>
                <a:gd name="T91" fmla="*/ 448 h 813"/>
                <a:gd name="T92" fmla="*/ 556 w 708"/>
                <a:gd name="T93" fmla="*/ 454 h 813"/>
                <a:gd name="T94" fmla="*/ 556 w 708"/>
                <a:gd name="T95" fmla="*/ 487 h 813"/>
                <a:gd name="T96" fmla="*/ 578 w 708"/>
                <a:gd name="T97" fmla="*/ 516 h 813"/>
                <a:gd name="T98" fmla="*/ 578 w 708"/>
                <a:gd name="T99" fmla="*/ 588 h 813"/>
                <a:gd name="T100" fmla="*/ 516 w 708"/>
                <a:gd name="T101" fmla="*/ 611 h 813"/>
                <a:gd name="T102" fmla="*/ 489 w 708"/>
                <a:gd name="T103" fmla="*/ 644 h 813"/>
                <a:gd name="T104" fmla="*/ 438 w 708"/>
                <a:gd name="T105" fmla="*/ 639 h 813"/>
                <a:gd name="T106" fmla="*/ 427 w 708"/>
                <a:gd name="T107" fmla="*/ 588 h 813"/>
                <a:gd name="T108" fmla="*/ 371 w 708"/>
                <a:gd name="T109" fmla="*/ 588 h 813"/>
                <a:gd name="T110" fmla="*/ 332 w 708"/>
                <a:gd name="T111" fmla="*/ 611 h 813"/>
                <a:gd name="T112" fmla="*/ 303 w 708"/>
                <a:gd name="T113" fmla="*/ 656 h 813"/>
                <a:gd name="T114" fmla="*/ 311 w 708"/>
                <a:gd name="T115" fmla="*/ 68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8" h="813">
                  <a:moveTo>
                    <a:pt x="311" y="683"/>
                  </a:moveTo>
                  <a:lnTo>
                    <a:pt x="297" y="701"/>
                  </a:lnTo>
                  <a:lnTo>
                    <a:pt x="283" y="765"/>
                  </a:lnTo>
                  <a:lnTo>
                    <a:pt x="264" y="776"/>
                  </a:lnTo>
                  <a:lnTo>
                    <a:pt x="221" y="760"/>
                  </a:lnTo>
                  <a:lnTo>
                    <a:pt x="221" y="760"/>
                  </a:lnTo>
                  <a:lnTo>
                    <a:pt x="193" y="767"/>
                  </a:lnTo>
                  <a:lnTo>
                    <a:pt x="193" y="767"/>
                  </a:lnTo>
                  <a:lnTo>
                    <a:pt x="130" y="812"/>
                  </a:lnTo>
                  <a:lnTo>
                    <a:pt x="87" y="813"/>
                  </a:lnTo>
                  <a:lnTo>
                    <a:pt x="87" y="813"/>
                  </a:lnTo>
                  <a:lnTo>
                    <a:pt x="74" y="751"/>
                  </a:lnTo>
                  <a:lnTo>
                    <a:pt x="0" y="662"/>
                  </a:lnTo>
                  <a:lnTo>
                    <a:pt x="6" y="611"/>
                  </a:lnTo>
                  <a:lnTo>
                    <a:pt x="39" y="623"/>
                  </a:lnTo>
                  <a:lnTo>
                    <a:pt x="68" y="644"/>
                  </a:lnTo>
                  <a:lnTo>
                    <a:pt x="107" y="644"/>
                  </a:lnTo>
                  <a:lnTo>
                    <a:pt x="118" y="600"/>
                  </a:lnTo>
                  <a:lnTo>
                    <a:pt x="62" y="538"/>
                  </a:lnTo>
                  <a:lnTo>
                    <a:pt x="85" y="482"/>
                  </a:lnTo>
                  <a:lnTo>
                    <a:pt x="107" y="431"/>
                  </a:lnTo>
                  <a:lnTo>
                    <a:pt x="202" y="415"/>
                  </a:lnTo>
                  <a:lnTo>
                    <a:pt x="196" y="381"/>
                  </a:lnTo>
                  <a:lnTo>
                    <a:pt x="146" y="342"/>
                  </a:lnTo>
                  <a:lnTo>
                    <a:pt x="62" y="336"/>
                  </a:lnTo>
                  <a:lnTo>
                    <a:pt x="68" y="280"/>
                  </a:lnTo>
                  <a:lnTo>
                    <a:pt x="90" y="229"/>
                  </a:lnTo>
                  <a:lnTo>
                    <a:pt x="130" y="173"/>
                  </a:lnTo>
                  <a:lnTo>
                    <a:pt x="169" y="162"/>
                  </a:lnTo>
                  <a:lnTo>
                    <a:pt x="202" y="140"/>
                  </a:lnTo>
                  <a:lnTo>
                    <a:pt x="213" y="241"/>
                  </a:lnTo>
                  <a:lnTo>
                    <a:pt x="258" y="241"/>
                  </a:lnTo>
                  <a:lnTo>
                    <a:pt x="275" y="185"/>
                  </a:lnTo>
                  <a:lnTo>
                    <a:pt x="320" y="95"/>
                  </a:lnTo>
                  <a:lnTo>
                    <a:pt x="427" y="72"/>
                  </a:lnTo>
                  <a:lnTo>
                    <a:pt x="477" y="16"/>
                  </a:lnTo>
                  <a:lnTo>
                    <a:pt x="539" y="0"/>
                  </a:lnTo>
                  <a:lnTo>
                    <a:pt x="595" y="5"/>
                  </a:lnTo>
                  <a:lnTo>
                    <a:pt x="663" y="61"/>
                  </a:lnTo>
                  <a:lnTo>
                    <a:pt x="663" y="140"/>
                  </a:lnTo>
                  <a:lnTo>
                    <a:pt x="673" y="196"/>
                  </a:lnTo>
                  <a:lnTo>
                    <a:pt x="708" y="268"/>
                  </a:lnTo>
                  <a:lnTo>
                    <a:pt x="690" y="309"/>
                  </a:lnTo>
                  <a:lnTo>
                    <a:pt x="628" y="330"/>
                  </a:lnTo>
                  <a:lnTo>
                    <a:pt x="601" y="392"/>
                  </a:lnTo>
                  <a:lnTo>
                    <a:pt x="601" y="448"/>
                  </a:lnTo>
                  <a:lnTo>
                    <a:pt x="556" y="454"/>
                  </a:lnTo>
                  <a:lnTo>
                    <a:pt x="556" y="487"/>
                  </a:lnTo>
                  <a:lnTo>
                    <a:pt x="578" y="516"/>
                  </a:lnTo>
                  <a:lnTo>
                    <a:pt x="578" y="588"/>
                  </a:lnTo>
                  <a:lnTo>
                    <a:pt x="516" y="611"/>
                  </a:lnTo>
                  <a:lnTo>
                    <a:pt x="489" y="644"/>
                  </a:lnTo>
                  <a:lnTo>
                    <a:pt x="438" y="639"/>
                  </a:lnTo>
                  <a:lnTo>
                    <a:pt x="427" y="588"/>
                  </a:lnTo>
                  <a:lnTo>
                    <a:pt x="371" y="588"/>
                  </a:lnTo>
                  <a:lnTo>
                    <a:pt x="332" y="611"/>
                  </a:lnTo>
                  <a:lnTo>
                    <a:pt x="303" y="656"/>
                  </a:lnTo>
                  <a:lnTo>
                    <a:pt x="311" y="683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1345319" y="2516746"/>
              <a:ext cx="428078" cy="313304"/>
            </a:xfrm>
            <a:custGeom>
              <a:avLst/>
              <a:gdLst>
                <a:gd name="T0" fmla="*/ 543 w 830"/>
                <a:gd name="T1" fmla="*/ 51 h 606"/>
                <a:gd name="T2" fmla="*/ 618 w 830"/>
                <a:gd name="T3" fmla="*/ 3 h 606"/>
                <a:gd name="T4" fmla="*/ 821 w 830"/>
                <a:gd name="T5" fmla="*/ 134 h 606"/>
                <a:gd name="T6" fmla="*/ 830 w 830"/>
                <a:gd name="T7" fmla="*/ 163 h 606"/>
                <a:gd name="T8" fmla="*/ 768 w 830"/>
                <a:gd name="T9" fmla="*/ 317 h 606"/>
                <a:gd name="T10" fmla="*/ 829 w 830"/>
                <a:gd name="T11" fmla="*/ 391 h 606"/>
                <a:gd name="T12" fmla="*/ 814 w 830"/>
                <a:gd name="T13" fmla="*/ 417 h 606"/>
                <a:gd name="T14" fmla="*/ 803 w 830"/>
                <a:gd name="T15" fmla="*/ 453 h 606"/>
                <a:gd name="T16" fmla="*/ 787 w 830"/>
                <a:gd name="T17" fmla="*/ 479 h 606"/>
                <a:gd name="T18" fmla="*/ 751 w 830"/>
                <a:gd name="T19" fmla="*/ 469 h 606"/>
                <a:gd name="T20" fmla="*/ 743 w 830"/>
                <a:gd name="T21" fmla="*/ 428 h 606"/>
                <a:gd name="T22" fmla="*/ 741 w 830"/>
                <a:gd name="T23" fmla="*/ 457 h 606"/>
                <a:gd name="T24" fmla="*/ 731 w 830"/>
                <a:gd name="T25" fmla="*/ 456 h 606"/>
                <a:gd name="T26" fmla="*/ 702 w 830"/>
                <a:gd name="T27" fmla="*/ 509 h 606"/>
                <a:gd name="T28" fmla="*/ 514 w 830"/>
                <a:gd name="T29" fmla="*/ 584 h 606"/>
                <a:gd name="T30" fmla="*/ 483 w 830"/>
                <a:gd name="T31" fmla="*/ 606 h 606"/>
                <a:gd name="T32" fmla="*/ 490 w 830"/>
                <a:gd name="T33" fmla="*/ 567 h 606"/>
                <a:gd name="T34" fmla="*/ 572 w 830"/>
                <a:gd name="T35" fmla="*/ 583 h 606"/>
                <a:gd name="T36" fmla="*/ 563 w 830"/>
                <a:gd name="T37" fmla="*/ 444 h 606"/>
                <a:gd name="T38" fmla="*/ 511 w 830"/>
                <a:gd name="T39" fmla="*/ 407 h 606"/>
                <a:gd name="T40" fmla="*/ 522 w 830"/>
                <a:gd name="T41" fmla="*/ 378 h 606"/>
                <a:gd name="T42" fmla="*/ 500 w 830"/>
                <a:gd name="T43" fmla="*/ 384 h 606"/>
                <a:gd name="T44" fmla="*/ 486 w 830"/>
                <a:gd name="T45" fmla="*/ 349 h 606"/>
                <a:gd name="T46" fmla="*/ 486 w 830"/>
                <a:gd name="T47" fmla="*/ 319 h 606"/>
                <a:gd name="T48" fmla="*/ 576 w 830"/>
                <a:gd name="T49" fmla="*/ 277 h 606"/>
                <a:gd name="T50" fmla="*/ 540 w 830"/>
                <a:gd name="T51" fmla="*/ 264 h 606"/>
                <a:gd name="T52" fmla="*/ 504 w 830"/>
                <a:gd name="T53" fmla="*/ 235 h 606"/>
                <a:gd name="T54" fmla="*/ 513 w 830"/>
                <a:gd name="T55" fmla="*/ 202 h 606"/>
                <a:gd name="T56" fmla="*/ 493 w 830"/>
                <a:gd name="T57" fmla="*/ 188 h 606"/>
                <a:gd name="T58" fmla="*/ 504 w 830"/>
                <a:gd name="T59" fmla="*/ 149 h 606"/>
                <a:gd name="T60" fmla="*/ 447 w 830"/>
                <a:gd name="T61" fmla="*/ 172 h 606"/>
                <a:gd name="T62" fmla="*/ 435 w 830"/>
                <a:gd name="T63" fmla="*/ 175 h 606"/>
                <a:gd name="T64" fmla="*/ 477 w 830"/>
                <a:gd name="T65" fmla="*/ 124 h 606"/>
                <a:gd name="T66" fmla="*/ 33 w 830"/>
                <a:gd name="T67" fmla="*/ 144 h 606"/>
                <a:gd name="T68" fmla="*/ 59 w 830"/>
                <a:gd name="T69" fmla="*/ 175 h 606"/>
                <a:gd name="T70" fmla="*/ 124 w 830"/>
                <a:gd name="T71" fmla="*/ 201 h 606"/>
                <a:gd name="T72" fmla="*/ 53 w 830"/>
                <a:gd name="T73" fmla="*/ 195 h 606"/>
                <a:gd name="T74" fmla="*/ 34 w 830"/>
                <a:gd name="T75" fmla="*/ 173 h 606"/>
                <a:gd name="T76" fmla="*/ 354 w 830"/>
                <a:gd name="T77" fmla="*/ 186 h 606"/>
                <a:gd name="T78" fmla="*/ 432 w 830"/>
                <a:gd name="T79" fmla="*/ 225 h 606"/>
                <a:gd name="T80" fmla="*/ 464 w 830"/>
                <a:gd name="T81" fmla="*/ 281 h 606"/>
                <a:gd name="T82" fmla="*/ 388 w 830"/>
                <a:gd name="T83" fmla="*/ 296 h 606"/>
                <a:gd name="T84" fmla="*/ 301 w 830"/>
                <a:gd name="T85" fmla="*/ 375 h 606"/>
                <a:gd name="T86" fmla="*/ 177 w 830"/>
                <a:gd name="T87" fmla="*/ 438 h 606"/>
                <a:gd name="T88" fmla="*/ 183 w 830"/>
                <a:gd name="T89" fmla="*/ 402 h 606"/>
                <a:gd name="T90" fmla="*/ 160 w 830"/>
                <a:gd name="T91" fmla="*/ 389 h 606"/>
                <a:gd name="T92" fmla="*/ 138 w 830"/>
                <a:gd name="T93" fmla="*/ 394 h 606"/>
                <a:gd name="T94" fmla="*/ 114 w 830"/>
                <a:gd name="T95" fmla="*/ 385 h 606"/>
                <a:gd name="T96" fmla="*/ 101 w 830"/>
                <a:gd name="T97" fmla="*/ 369 h 606"/>
                <a:gd name="T98" fmla="*/ 81 w 830"/>
                <a:gd name="T99" fmla="*/ 340 h 606"/>
                <a:gd name="T100" fmla="*/ 115 w 830"/>
                <a:gd name="T101" fmla="*/ 314 h 606"/>
                <a:gd name="T102" fmla="*/ 310 w 830"/>
                <a:gd name="T103" fmla="*/ 242 h 606"/>
                <a:gd name="T104" fmla="*/ 177 w 830"/>
                <a:gd name="T105" fmla="*/ 448 h 606"/>
                <a:gd name="T106" fmla="*/ 207 w 830"/>
                <a:gd name="T107" fmla="*/ 492 h 606"/>
                <a:gd name="T108" fmla="*/ 215 w 830"/>
                <a:gd name="T109" fmla="*/ 510 h 606"/>
                <a:gd name="T110" fmla="*/ 212 w 830"/>
                <a:gd name="T111" fmla="*/ 539 h 606"/>
                <a:gd name="T112" fmla="*/ 174 w 830"/>
                <a:gd name="T113" fmla="*/ 508 h 606"/>
                <a:gd name="T114" fmla="*/ 163 w 830"/>
                <a:gd name="T115" fmla="*/ 464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30" h="606">
                  <a:moveTo>
                    <a:pt x="468" y="100"/>
                  </a:moveTo>
                  <a:lnTo>
                    <a:pt x="513" y="64"/>
                  </a:lnTo>
                  <a:lnTo>
                    <a:pt x="543" y="51"/>
                  </a:lnTo>
                  <a:lnTo>
                    <a:pt x="555" y="22"/>
                  </a:lnTo>
                  <a:lnTo>
                    <a:pt x="581" y="0"/>
                  </a:lnTo>
                  <a:lnTo>
                    <a:pt x="618" y="3"/>
                  </a:lnTo>
                  <a:lnTo>
                    <a:pt x="752" y="111"/>
                  </a:lnTo>
                  <a:lnTo>
                    <a:pt x="752" y="111"/>
                  </a:lnTo>
                  <a:lnTo>
                    <a:pt x="821" y="134"/>
                  </a:lnTo>
                  <a:lnTo>
                    <a:pt x="818" y="157"/>
                  </a:lnTo>
                  <a:lnTo>
                    <a:pt x="830" y="163"/>
                  </a:lnTo>
                  <a:lnTo>
                    <a:pt x="830" y="163"/>
                  </a:lnTo>
                  <a:lnTo>
                    <a:pt x="765" y="245"/>
                  </a:lnTo>
                  <a:lnTo>
                    <a:pt x="765" y="245"/>
                  </a:lnTo>
                  <a:lnTo>
                    <a:pt x="768" y="317"/>
                  </a:lnTo>
                  <a:lnTo>
                    <a:pt x="827" y="369"/>
                  </a:lnTo>
                  <a:lnTo>
                    <a:pt x="827" y="369"/>
                  </a:lnTo>
                  <a:lnTo>
                    <a:pt x="829" y="391"/>
                  </a:lnTo>
                  <a:lnTo>
                    <a:pt x="816" y="405"/>
                  </a:lnTo>
                  <a:lnTo>
                    <a:pt x="814" y="417"/>
                  </a:lnTo>
                  <a:lnTo>
                    <a:pt x="814" y="417"/>
                  </a:lnTo>
                  <a:lnTo>
                    <a:pt x="820" y="437"/>
                  </a:lnTo>
                  <a:lnTo>
                    <a:pt x="803" y="453"/>
                  </a:lnTo>
                  <a:lnTo>
                    <a:pt x="803" y="453"/>
                  </a:lnTo>
                  <a:lnTo>
                    <a:pt x="792" y="460"/>
                  </a:lnTo>
                  <a:lnTo>
                    <a:pt x="787" y="479"/>
                  </a:lnTo>
                  <a:lnTo>
                    <a:pt x="787" y="479"/>
                  </a:lnTo>
                  <a:lnTo>
                    <a:pt x="777" y="476"/>
                  </a:lnTo>
                  <a:lnTo>
                    <a:pt x="775" y="473"/>
                  </a:lnTo>
                  <a:lnTo>
                    <a:pt x="751" y="469"/>
                  </a:lnTo>
                  <a:lnTo>
                    <a:pt x="759" y="436"/>
                  </a:lnTo>
                  <a:lnTo>
                    <a:pt x="748" y="427"/>
                  </a:lnTo>
                  <a:lnTo>
                    <a:pt x="743" y="428"/>
                  </a:lnTo>
                  <a:lnTo>
                    <a:pt x="754" y="437"/>
                  </a:lnTo>
                  <a:lnTo>
                    <a:pt x="751" y="450"/>
                  </a:lnTo>
                  <a:lnTo>
                    <a:pt x="741" y="457"/>
                  </a:lnTo>
                  <a:lnTo>
                    <a:pt x="735" y="417"/>
                  </a:lnTo>
                  <a:lnTo>
                    <a:pt x="729" y="415"/>
                  </a:lnTo>
                  <a:lnTo>
                    <a:pt x="731" y="456"/>
                  </a:lnTo>
                  <a:lnTo>
                    <a:pt x="738" y="460"/>
                  </a:lnTo>
                  <a:lnTo>
                    <a:pt x="738" y="469"/>
                  </a:lnTo>
                  <a:lnTo>
                    <a:pt x="702" y="509"/>
                  </a:lnTo>
                  <a:lnTo>
                    <a:pt x="638" y="500"/>
                  </a:lnTo>
                  <a:lnTo>
                    <a:pt x="572" y="584"/>
                  </a:lnTo>
                  <a:lnTo>
                    <a:pt x="514" y="584"/>
                  </a:lnTo>
                  <a:lnTo>
                    <a:pt x="511" y="584"/>
                  </a:lnTo>
                  <a:lnTo>
                    <a:pt x="490" y="587"/>
                  </a:lnTo>
                  <a:lnTo>
                    <a:pt x="483" y="606"/>
                  </a:lnTo>
                  <a:lnTo>
                    <a:pt x="465" y="606"/>
                  </a:lnTo>
                  <a:lnTo>
                    <a:pt x="480" y="600"/>
                  </a:lnTo>
                  <a:lnTo>
                    <a:pt x="490" y="567"/>
                  </a:lnTo>
                  <a:lnTo>
                    <a:pt x="529" y="567"/>
                  </a:lnTo>
                  <a:lnTo>
                    <a:pt x="522" y="583"/>
                  </a:lnTo>
                  <a:lnTo>
                    <a:pt x="572" y="583"/>
                  </a:lnTo>
                  <a:lnTo>
                    <a:pt x="637" y="502"/>
                  </a:lnTo>
                  <a:lnTo>
                    <a:pt x="612" y="493"/>
                  </a:lnTo>
                  <a:lnTo>
                    <a:pt x="563" y="444"/>
                  </a:lnTo>
                  <a:lnTo>
                    <a:pt x="547" y="368"/>
                  </a:lnTo>
                  <a:lnTo>
                    <a:pt x="537" y="408"/>
                  </a:lnTo>
                  <a:lnTo>
                    <a:pt x="511" y="407"/>
                  </a:lnTo>
                  <a:lnTo>
                    <a:pt x="519" y="392"/>
                  </a:lnTo>
                  <a:lnTo>
                    <a:pt x="509" y="379"/>
                  </a:lnTo>
                  <a:lnTo>
                    <a:pt x="522" y="378"/>
                  </a:lnTo>
                  <a:lnTo>
                    <a:pt x="513" y="371"/>
                  </a:lnTo>
                  <a:lnTo>
                    <a:pt x="514" y="361"/>
                  </a:lnTo>
                  <a:lnTo>
                    <a:pt x="500" y="384"/>
                  </a:lnTo>
                  <a:lnTo>
                    <a:pt x="483" y="382"/>
                  </a:lnTo>
                  <a:lnTo>
                    <a:pt x="478" y="375"/>
                  </a:lnTo>
                  <a:lnTo>
                    <a:pt x="486" y="349"/>
                  </a:lnTo>
                  <a:lnTo>
                    <a:pt x="481" y="333"/>
                  </a:lnTo>
                  <a:lnTo>
                    <a:pt x="493" y="333"/>
                  </a:lnTo>
                  <a:lnTo>
                    <a:pt x="486" y="319"/>
                  </a:lnTo>
                  <a:lnTo>
                    <a:pt x="500" y="291"/>
                  </a:lnTo>
                  <a:lnTo>
                    <a:pt x="555" y="270"/>
                  </a:lnTo>
                  <a:lnTo>
                    <a:pt x="576" y="277"/>
                  </a:lnTo>
                  <a:lnTo>
                    <a:pt x="562" y="267"/>
                  </a:lnTo>
                  <a:lnTo>
                    <a:pt x="559" y="247"/>
                  </a:lnTo>
                  <a:lnTo>
                    <a:pt x="540" y="264"/>
                  </a:lnTo>
                  <a:lnTo>
                    <a:pt x="516" y="267"/>
                  </a:lnTo>
                  <a:lnTo>
                    <a:pt x="517" y="242"/>
                  </a:lnTo>
                  <a:lnTo>
                    <a:pt x="504" y="235"/>
                  </a:lnTo>
                  <a:lnTo>
                    <a:pt x="498" y="224"/>
                  </a:lnTo>
                  <a:lnTo>
                    <a:pt x="516" y="225"/>
                  </a:lnTo>
                  <a:lnTo>
                    <a:pt x="513" y="202"/>
                  </a:lnTo>
                  <a:lnTo>
                    <a:pt x="503" y="202"/>
                  </a:lnTo>
                  <a:lnTo>
                    <a:pt x="501" y="188"/>
                  </a:lnTo>
                  <a:lnTo>
                    <a:pt x="493" y="188"/>
                  </a:lnTo>
                  <a:lnTo>
                    <a:pt x="491" y="180"/>
                  </a:lnTo>
                  <a:lnTo>
                    <a:pt x="503" y="175"/>
                  </a:lnTo>
                  <a:lnTo>
                    <a:pt x="504" y="149"/>
                  </a:lnTo>
                  <a:lnTo>
                    <a:pt x="457" y="167"/>
                  </a:lnTo>
                  <a:lnTo>
                    <a:pt x="454" y="179"/>
                  </a:lnTo>
                  <a:lnTo>
                    <a:pt x="447" y="172"/>
                  </a:lnTo>
                  <a:lnTo>
                    <a:pt x="437" y="176"/>
                  </a:lnTo>
                  <a:lnTo>
                    <a:pt x="395" y="212"/>
                  </a:lnTo>
                  <a:lnTo>
                    <a:pt x="435" y="175"/>
                  </a:lnTo>
                  <a:lnTo>
                    <a:pt x="504" y="146"/>
                  </a:lnTo>
                  <a:lnTo>
                    <a:pt x="490" y="127"/>
                  </a:lnTo>
                  <a:lnTo>
                    <a:pt x="477" y="124"/>
                  </a:lnTo>
                  <a:lnTo>
                    <a:pt x="468" y="100"/>
                  </a:lnTo>
                  <a:close/>
                  <a:moveTo>
                    <a:pt x="1" y="129"/>
                  </a:moveTo>
                  <a:lnTo>
                    <a:pt x="33" y="144"/>
                  </a:lnTo>
                  <a:lnTo>
                    <a:pt x="34" y="152"/>
                  </a:lnTo>
                  <a:lnTo>
                    <a:pt x="50" y="146"/>
                  </a:lnTo>
                  <a:lnTo>
                    <a:pt x="59" y="175"/>
                  </a:lnTo>
                  <a:lnTo>
                    <a:pt x="75" y="182"/>
                  </a:lnTo>
                  <a:lnTo>
                    <a:pt x="128" y="175"/>
                  </a:lnTo>
                  <a:lnTo>
                    <a:pt x="124" y="201"/>
                  </a:lnTo>
                  <a:lnTo>
                    <a:pt x="88" y="193"/>
                  </a:lnTo>
                  <a:lnTo>
                    <a:pt x="53" y="205"/>
                  </a:lnTo>
                  <a:lnTo>
                    <a:pt x="53" y="195"/>
                  </a:lnTo>
                  <a:lnTo>
                    <a:pt x="46" y="195"/>
                  </a:lnTo>
                  <a:lnTo>
                    <a:pt x="29" y="212"/>
                  </a:lnTo>
                  <a:lnTo>
                    <a:pt x="34" y="173"/>
                  </a:lnTo>
                  <a:lnTo>
                    <a:pt x="0" y="139"/>
                  </a:lnTo>
                  <a:lnTo>
                    <a:pt x="1" y="129"/>
                  </a:lnTo>
                  <a:close/>
                  <a:moveTo>
                    <a:pt x="354" y="186"/>
                  </a:moveTo>
                  <a:lnTo>
                    <a:pt x="367" y="199"/>
                  </a:lnTo>
                  <a:lnTo>
                    <a:pt x="367" y="206"/>
                  </a:lnTo>
                  <a:lnTo>
                    <a:pt x="432" y="225"/>
                  </a:lnTo>
                  <a:lnTo>
                    <a:pt x="442" y="241"/>
                  </a:lnTo>
                  <a:lnTo>
                    <a:pt x="457" y="248"/>
                  </a:lnTo>
                  <a:lnTo>
                    <a:pt x="464" y="281"/>
                  </a:lnTo>
                  <a:lnTo>
                    <a:pt x="424" y="307"/>
                  </a:lnTo>
                  <a:lnTo>
                    <a:pt x="399" y="306"/>
                  </a:lnTo>
                  <a:lnTo>
                    <a:pt x="388" y="296"/>
                  </a:lnTo>
                  <a:lnTo>
                    <a:pt x="370" y="317"/>
                  </a:lnTo>
                  <a:lnTo>
                    <a:pt x="331" y="335"/>
                  </a:lnTo>
                  <a:lnTo>
                    <a:pt x="301" y="375"/>
                  </a:lnTo>
                  <a:lnTo>
                    <a:pt x="229" y="428"/>
                  </a:lnTo>
                  <a:lnTo>
                    <a:pt x="200" y="424"/>
                  </a:lnTo>
                  <a:lnTo>
                    <a:pt x="177" y="438"/>
                  </a:lnTo>
                  <a:lnTo>
                    <a:pt x="176" y="428"/>
                  </a:lnTo>
                  <a:lnTo>
                    <a:pt x="186" y="423"/>
                  </a:lnTo>
                  <a:lnTo>
                    <a:pt x="183" y="402"/>
                  </a:lnTo>
                  <a:lnTo>
                    <a:pt x="166" y="391"/>
                  </a:lnTo>
                  <a:lnTo>
                    <a:pt x="144" y="405"/>
                  </a:lnTo>
                  <a:lnTo>
                    <a:pt x="160" y="389"/>
                  </a:lnTo>
                  <a:lnTo>
                    <a:pt x="151" y="375"/>
                  </a:lnTo>
                  <a:lnTo>
                    <a:pt x="138" y="379"/>
                  </a:lnTo>
                  <a:lnTo>
                    <a:pt x="138" y="394"/>
                  </a:lnTo>
                  <a:lnTo>
                    <a:pt x="127" y="385"/>
                  </a:lnTo>
                  <a:lnTo>
                    <a:pt x="122" y="398"/>
                  </a:lnTo>
                  <a:lnTo>
                    <a:pt x="114" y="385"/>
                  </a:lnTo>
                  <a:lnTo>
                    <a:pt x="94" y="384"/>
                  </a:lnTo>
                  <a:lnTo>
                    <a:pt x="109" y="372"/>
                  </a:lnTo>
                  <a:lnTo>
                    <a:pt x="101" y="369"/>
                  </a:lnTo>
                  <a:lnTo>
                    <a:pt x="102" y="352"/>
                  </a:lnTo>
                  <a:lnTo>
                    <a:pt x="94" y="353"/>
                  </a:lnTo>
                  <a:lnTo>
                    <a:pt x="81" y="340"/>
                  </a:lnTo>
                  <a:lnTo>
                    <a:pt x="78" y="327"/>
                  </a:lnTo>
                  <a:lnTo>
                    <a:pt x="85" y="316"/>
                  </a:lnTo>
                  <a:lnTo>
                    <a:pt x="115" y="314"/>
                  </a:lnTo>
                  <a:lnTo>
                    <a:pt x="186" y="264"/>
                  </a:lnTo>
                  <a:lnTo>
                    <a:pt x="285" y="260"/>
                  </a:lnTo>
                  <a:lnTo>
                    <a:pt x="310" y="242"/>
                  </a:lnTo>
                  <a:lnTo>
                    <a:pt x="323" y="193"/>
                  </a:lnTo>
                  <a:lnTo>
                    <a:pt x="354" y="186"/>
                  </a:lnTo>
                  <a:close/>
                  <a:moveTo>
                    <a:pt x="177" y="448"/>
                  </a:moveTo>
                  <a:lnTo>
                    <a:pt x="179" y="464"/>
                  </a:lnTo>
                  <a:lnTo>
                    <a:pt x="193" y="469"/>
                  </a:lnTo>
                  <a:lnTo>
                    <a:pt x="207" y="492"/>
                  </a:lnTo>
                  <a:lnTo>
                    <a:pt x="228" y="502"/>
                  </a:lnTo>
                  <a:lnTo>
                    <a:pt x="226" y="512"/>
                  </a:lnTo>
                  <a:lnTo>
                    <a:pt x="215" y="510"/>
                  </a:lnTo>
                  <a:lnTo>
                    <a:pt x="225" y="518"/>
                  </a:lnTo>
                  <a:lnTo>
                    <a:pt x="212" y="528"/>
                  </a:lnTo>
                  <a:lnTo>
                    <a:pt x="212" y="539"/>
                  </a:lnTo>
                  <a:lnTo>
                    <a:pt x="184" y="548"/>
                  </a:lnTo>
                  <a:lnTo>
                    <a:pt x="167" y="531"/>
                  </a:lnTo>
                  <a:lnTo>
                    <a:pt x="174" y="508"/>
                  </a:lnTo>
                  <a:lnTo>
                    <a:pt x="168" y="496"/>
                  </a:lnTo>
                  <a:lnTo>
                    <a:pt x="148" y="490"/>
                  </a:lnTo>
                  <a:lnTo>
                    <a:pt x="163" y="464"/>
                  </a:lnTo>
                  <a:lnTo>
                    <a:pt x="164" y="447"/>
                  </a:lnTo>
                  <a:lnTo>
                    <a:pt x="177" y="448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1677235" y="5097623"/>
              <a:ext cx="313304" cy="217141"/>
            </a:xfrm>
            <a:custGeom>
              <a:avLst/>
              <a:gdLst>
                <a:gd name="T0" fmla="*/ 500 w 604"/>
                <a:gd name="T1" fmla="*/ 63 h 420"/>
                <a:gd name="T2" fmla="*/ 466 w 604"/>
                <a:gd name="T3" fmla="*/ 21 h 420"/>
                <a:gd name="T4" fmla="*/ 432 w 604"/>
                <a:gd name="T5" fmla="*/ 5 h 420"/>
                <a:gd name="T6" fmla="*/ 389 w 604"/>
                <a:gd name="T7" fmla="*/ 4 h 420"/>
                <a:gd name="T8" fmla="*/ 344 w 604"/>
                <a:gd name="T9" fmla="*/ 21 h 420"/>
                <a:gd name="T10" fmla="*/ 308 w 604"/>
                <a:gd name="T11" fmla="*/ 40 h 420"/>
                <a:gd name="T12" fmla="*/ 272 w 604"/>
                <a:gd name="T13" fmla="*/ 77 h 420"/>
                <a:gd name="T14" fmla="*/ 246 w 604"/>
                <a:gd name="T15" fmla="*/ 79 h 420"/>
                <a:gd name="T16" fmla="*/ 209 w 604"/>
                <a:gd name="T17" fmla="*/ 66 h 420"/>
                <a:gd name="T18" fmla="*/ 182 w 604"/>
                <a:gd name="T19" fmla="*/ 41 h 420"/>
                <a:gd name="T20" fmla="*/ 172 w 604"/>
                <a:gd name="T21" fmla="*/ 2 h 420"/>
                <a:gd name="T22" fmla="*/ 133 w 604"/>
                <a:gd name="T23" fmla="*/ 0 h 420"/>
                <a:gd name="T24" fmla="*/ 95 w 604"/>
                <a:gd name="T25" fmla="*/ 96 h 420"/>
                <a:gd name="T26" fmla="*/ 52 w 604"/>
                <a:gd name="T27" fmla="*/ 95 h 420"/>
                <a:gd name="T28" fmla="*/ 22 w 604"/>
                <a:gd name="T29" fmla="*/ 132 h 420"/>
                <a:gd name="T30" fmla="*/ 0 w 604"/>
                <a:gd name="T31" fmla="*/ 217 h 420"/>
                <a:gd name="T32" fmla="*/ 9 w 604"/>
                <a:gd name="T33" fmla="*/ 291 h 420"/>
                <a:gd name="T34" fmla="*/ 138 w 604"/>
                <a:gd name="T35" fmla="*/ 309 h 420"/>
                <a:gd name="T36" fmla="*/ 172 w 604"/>
                <a:gd name="T37" fmla="*/ 351 h 420"/>
                <a:gd name="T38" fmla="*/ 206 w 604"/>
                <a:gd name="T39" fmla="*/ 420 h 420"/>
                <a:gd name="T40" fmla="*/ 272 w 604"/>
                <a:gd name="T41" fmla="*/ 420 h 420"/>
                <a:gd name="T42" fmla="*/ 334 w 604"/>
                <a:gd name="T43" fmla="*/ 384 h 420"/>
                <a:gd name="T44" fmla="*/ 404 w 604"/>
                <a:gd name="T45" fmla="*/ 384 h 420"/>
                <a:gd name="T46" fmla="*/ 430 w 604"/>
                <a:gd name="T47" fmla="*/ 366 h 420"/>
                <a:gd name="T48" fmla="*/ 486 w 604"/>
                <a:gd name="T49" fmla="*/ 376 h 420"/>
                <a:gd name="T50" fmla="*/ 548 w 604"/>
                <a:gd name="T51" fmla="*/ 334 h 420"/>
                <a:gd name="T52" fmla="*/ 572 w 604"/>
                <a:gd name="T53" fmla="*/ 301 h 420"/>
                <a:gd name="T54" fmla="*/ 587 w 604"/>
                <a:gd name="T55" fmla="*/ 271 h 420"/>
                <a:gd name="T56" fmla="*/ 588 w 604"/>
                <a:gd name="T57" fmla="*/ 224 h 420"/>
                <a:gd name="T58" fmla="*/ 604 w 604"/>
                <a:gd name="T59" fmla="*/ 191 h 420"/>
                <a:gd name="T60" fmla="*/ 604 w 604"/>
                <a:gd name="T61" fmla="*/ 167 h 420"/>
                <a:gd name="T62" fmla="*/ 566 w 604"/>
                <a:gd name="T63" fmla="*/ 149 h 420"/>
                <a:gd name="T64" fmla="*/ 519 w 604"/>
                <a:gd name="T65" fmla="*/ 144 h 420"/>
                <a:gd name="T66" fmla="*/ 500 w 604"/>
                <a:gd name="T67" fmla="*/ 63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4" h="420">
                  <a:moveTo>
                    <a:pt x="500" y="63"/>
                  </a:moveTo>
                  <a:lnTo>
                    <a:pt x="466" y="21"/>
                  </a:lnTo>
                  <a:lnTo>
                    <a:pt x="432" y="5"/>
                  </a:lnTo>
                  <a:lnTo>
                    <a:pt x="389" y="4"/>
                  </a:lnTo>
                  <a:lnTo>
                    <a:pt x="344" y="21"/>
                  </a:lnTo>
                  <a:lnTo>
                    <a:pt x="308" y="40"/>
                  </a:lnTo>
                  <a:lnTo>
                    <a:pt x="272" y="77"/>
                  </a:lnTo>
                  <a:lnTo>
                    <a:pt x="246" y="79"/>
                  </a:lnTo>
                  <a:lnTo>
                    <a:pt x="209" y="66"/>
                  </a:lnTo>
                  <a:lnTo>
                    <a:pt x="182" y="41"/>
                  </a:lnTo>
                  <a:lnTo>
                    <a:pt x="172" y="2"/>
                  </a:lnTo>
                  <a:lnTo>
                    <a:pt x="133" y="0"/>
                  </a:lnTo>
                  <a:lnTo>
                    <a:pt x="95" y="96"/>
                  </a:lnTo>
                  <a:lnTo>
                    <a:pt x="52" y="95"/>
                  </a:lnTo>
                  <a:lnTo>
                    <a:pt x="22" y="132"/>
                  </a:lnTo>
                  <a:lnTo>
                    <a:pt x="0" y="217"/>
                  </a:lnTo>
                  <a:lnTo>
                    <a:pt x="9" y="291"/>
                  </a:lnTo>
                  <a:lnTo>
                    <a:pt x="138" y="309"/>
                  </a:lnTo>
                  <a:lnTo>
                    <a:pt x="172" y="351"/>
                  </a:lnTo>
                  <a:lnTo>
                    <a:pt x="206" y="420"/>
                  </a:lnTo>
                  <a:lnTo>
                    <a:pt x="272" y="420"/>
                  </a:lnTo>
                  <a:lnTo>
                    <a:pt x="334" y="384"/>
                  </a:lnTo>
                  <a:lnTo>
                    <a:pt x="404" y="384"/>
                  </a:lnTo>
                  <a:lnTo>
                    <a:pt x="430" y="366"/>
                  </a:lnTo>
                  <a:lnTo>
                    <a:pt x="486" y="376"/>
                  </a:lnTo>
                  <a:lnTo>
                    <a:pt x="548" y="334"/>
                  </a:lnTo>
                  <a:lnTo>
                    <a:pt x="572" y="301"/>
                  </a:lnTo>
                  <a:lnTo>
                    <a:pt x="587" y="271"/>
                  </a:lnTo>
                  <a:lnTo>
                    <a:pt x="588" y="224"/>
                  </a:lnTo>
                  <a:lnTo>
                    <a:pt x="604" y="191"/>
                  </a:lnTo>
                  <a:lnTo>
                    <a:pt x="604" y="167"/>
                  </a:lnTo>
                  <a:lnTo>
                    <a:pt x="566" y="149"/>
                  </a:lnTo>
                  <a:lnTo>
                    <a:pt x="519" y="144"/>
                  </a:lnTo>
                  <a:lnTo>
                    <a:pt x="500" y="63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184415" y="3788573"/>
              <a:ext cx="259019" cy="333467"/>
            </a:xfrm>
            <a:custGeom>
              <a:avLst/>
              <a:gdLst>
                <a:gd name="T0" fmla="*/ 264 w 499"/>
                <a:gd name="T1" fmla="*/ 95 h 646"/>
                <a:gd name="T2" fmla="*/ 269 w 499"/>
                <a:gd name="T3" fmla="*/ 99 h 646"/>
                <a:gd name="T4" fmla="*/ 269 w 499"/>
                <a:gd name="T5" fmla="*/ 99 h 646"/>
                <a:gd name="T6" fmla="*/ 279 w 499"/>
                <a:gd name="T7" fmla="*/ 96 h 646"/>
                <a:gd name="T8" fmla="*/ 296 w 499"/>
                <a:gd name="T9" fmla="*/ 56 h 646"/>
                <a:gd name="T10" fmla="*/ 296 w 499"/>
                <a:gd name="T11" fmla="*/ 56 h 646"/>
                <a:gd name="T12" fmla="*/ 306 w 499"/>
                <a:gd name="T13" fmla="*/ 45 h 646"/>
                <a:gd name="T14" fmla="*/ 306 w 499"/>
                <a:gd name="T15" fmla="*/ 45 h 646"/>
                <a:gd name="T16" fmla="*/ 332 w 499"/>
                <a:gd name="T17" fmla="*/ 47 h 646"/>
                <a:gd name="T18" fmla="*/ 326 w 499"/>
                <a:gd name="T19" fmla="*/ 72 h 646"/>
                <a:gd name="T20" fmla="*/ 326 w 499"/>
                <a:gd name="T21" fmla="*/ 72 h 646"/>
                <a:gd name="T22" fmla="*/ 325 w 499"/>
                <a:gd name="T23" fmla="*/ 83 h 646"/>
                <a:gd name="T24" fmla="*/ 325 w 499"/>
                <a:gd name="T25" fmla="*/ 83 h 646"/>
                <a:gd name="T26" fmla="*/ 325 w 499"/>
                <a:gd name="T27" fmla="*/ 88 h 646"/>
                <a:gd name="T28" fmla="*/ 375 w 499"/>
                <a:gd name="T29" fmla="*/ 40 h 646"/>
                <a:gd name="T30" fmla="*/ 375 w 499"/>
                <a:gd name="T31" fmla="*/ 40 h 646"/>
                <a:gd name="T32" fmla="*/ 421 w 499"/>
                <a:gd name="T33" fmla="*/ 85 h 646"/>
                <a:gd name="T34" fmla="*/ 421 w 499"/>
                <a:gd name="T35" fmla="*/ 85 h 646"/>
                <a:gd name="T36" fmla="*/ 426 w 499"/>
                <a:gd name="T37" fmla="*/ 131 h 646"/>
                <a:gd name="T38" fmla="*/ 437 w 499"/>
                <a:gd name="T39" fmla="*/ 145 h 646"/>
                <a:gd name="T40" fmla="*/ 469 w 499"/>
                <a:gd name="T41" fmla="*/ 153 h 646"/>
                <a:gd name="T42" fmla="*/ 463 w 499"/>
                <a:gd name="T43" fmla="*/ 181 h 646"/>
                <a:gd name="T44" fmla="*/ 477 w 499"/>
                <a:gd name="T45" fmla="*/ 186 h 646"/>
                <a:gd name="T46" fmla="*/ 499 w 499"/>
                <a:gd name="T47" fmla="*/ 225 h 646"/>
                <a:gd name="T48" fmla="*/ 477 w 499"/>
                <a:gd name="T49" fmla="*/ 230 h 646"/>
                <a:gd name="T50" fmla="*/ 449 w 499"/>
                <a:gd name="T51" fmla="*/ 258 h 646"/>
                <a:gd name="T52" fmla="*/ 449 w 499"/>
                <a:gd name="T53" fmla="*/ 258 h 646"/>
                <a:gd name="T54" fmla="*/ 431 w 499"/>
                <a:gd name="T55" fmla="*/ 359 h 646"/>
                <a:gd name="T56" fmla="*/ 431 w 499"/>
                <a:gd name="T57" fmla="*/ 359 h 646"/>
                <a:gd name="T58" fmla="*/ 410 w 499"/>
                <a:gd name="T59" fmla="*/ 471 h 646"/>
                <a:gd name="T60" fmla="*/ 430 w 499"/>
                <a:gd name="T61" fmla="*/ 539 h 646"/>
                <a:gd name="T62" fmla="*/ 430 w 499"/>
                <a:gd name="T63" fmla="*/ 539 h 646"/>
                <a:gd name="T64" fmla="*/ 371 w 499"/>
                <a:gd name="T65" fmla="*/ 578 h 646"/>
                <a:gd name="T66" fmla="*/ 331 w 499"/>
                <a:gd name="T67" fmla="*/ 628 h 646"/>
                <a:gd name="T68" fmla="*/ 264 w 499"/>
                <a:gd name="T69" fmla="*/ 589 h 646"/>
                <a:gd name="T70" fmla="*/ 224 w 499"/>
                <a:gd name="T71" fmla="*/ 522 h 646"/>
                <a:gd name="T72" fmla="*/ 224 w 499"/>
                <a:gd name="T73" fmla="*/ 488 h 646"/>
                <a:gd name="T74" fmla="*/ 214 w 499"/>
                <a:gd name="T75" fmla="*/ 461 h 646"/>
                <a:gd name="T76" fmla="*/ 185 w 499"/>
                <a:gd name="T77" fmla="*/ 461 h 646"/>
                <a:gd name="T78" fmla="*/ 191 w 499"/>
                <a:gd name="T79" fmla="*/ 516 h 646"/>
                <a:gd name="T80" fmla="*/ 179 w 499"/>
                <a:gd name="T81" fmla="*/ 607 h 646"/>
                <a:gd name="T82" fmla="*/ 163 w 499"/>
                <a:gd name="T83" fmla="*/ 646 h 646"/>
                <a:gd name="T84" fmla="*/ 140 w 499"/>
                <a:gd name="T85" fmla="*/ 646 h 646"/>
                <a:gd name="T86" fmla="*/ 123 w 499"/>
                <a:gd name="T87" fmla="*/ 589 h 646"/>
                <a:gd name="T88" fmla="*/ 78 w 499"/>
                <a:gd name="T89" fmla="*/ 572 h 646"/>
                <a:gd name="T90" fmla="*/ 51 w 499"/>
                <a:gd name="T91" fmla="*/ 533 h 646"/>
                <a:gd name="T92" fmla="*/ 45 w 499"/>
                <a:gd name="T93" fmla="*/ 471 h 646"/>
                <a:gd name="T94" fmla="*/ 6 w 499"/>
                <a:gd name="T95" fmla="*/ 438 h 646"/>
                <a:gd name="T96" fmla="*/ 0 w 499"/>
                <a:gd name="T97" fmla="*/ 365 h 646"/>
                <a:gd name="T98" fmla="*/ 39 w 499"/>
                <a:gd name="T99" fmla="*/ 320 h 646"/>
                <a:gd name="T100" fmla="*/ 34 w 499"/>
                <a:gd name="T101" fmla="*/ 163 h 646"/>
                <a:gd name="T102" fmla="*/ 34 w 499"/>
                <a:gd name="T103" fmla="*/ 163 h 646"/>
                <a:gd name="T104" fmla="*/ 78 w 499"/>
                <a:gd name="T105" fmla="*/ 153 h 646"/>
                <a:gd name="T106" fmla="*/ 78 w 499"/>
                <a:gd name="T107" fmla="*/ 153 h 646"/>
                <a:gd name="T108" fmla="*/ 96 w 499"/>
                <a:gd name="T109" fmla="*/ 151 h 646"/>
                <a:gd name="T110" fmla="*/ 158 w 499"/>
                <a:gd name="T111" fmla="*/ 124 h 646"/>
                <a:gd name="T112" fmla="*/ 173 w 499"/>
                <a:gd name="T113" fmla="*/ 73 h 646"/>
                <a:gd name="T114" fmla="*/ 179 w 499"/>
                <a:gd name="T115" fmla="*/ 14 h 646"/>
                <a:gd name="T116" fmla="*/ 175 w 499"/>
                <a:gd name="T117" fmla="*/ 14 h 646"/>
                <a:gd name="T118" fmla="*/ 175 w 499"/>
                <a:gd name="T119" fmla="*/ 14 h 646"/>
                <a:gd name="T120" fmla="*/ 171 w 499"/>
                <a:gd name="T121" fmla="*/ 9 h 646"/>
                <a:gd name="T122" fmla="*/ 241 w 499"/>
                <a:gd name="T123" fmla="*/ 0 h 646"/>
                <a:gd name="T124" fmla="*/ 264 w 499"/>
                <a:gd name="T125" fmla="*/ 95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9" h="646">
                  <a:moveTo>
                    <a:pt x="264" y="95"/>
                  </a:moveTo>
                  <a:lnTo>
                    <a:pt x="269" y="99"/>
                  </a:lnTo>
                  <a:lnTo>
                    <a:pt x="269" y="99"/>
                  </a:lnTo>
                  <a:lnTo>
                    <a:pt x="279" y="96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306" y="45"/>
                  </a:lnTo>
                  <a:lnTo>
                    <a:pt x="306" y="45"/>
                  </a:lnTo>
                  <a:lnTo>
                    <a:pt x="332" y="47"/>
                  </a:lnTo>
                  <a:lnTo>
                    <a:pt x="326" y="72"/>
                  </a:lnTo>
                  <a:lnTo>
                    <a:pt x="326" y="72"/>
                  </a:lnTo>
                  <a:lnTo>
                    <a:pt x="325" y="83"/>
                  </a:lnTo>
                  <a:lnTo>
                    <a:pt x="325" y="83"/>
                  </a:lnTo>
                  <a:lnTo>
                    <a:pt x="325" y="88"/>
                  </a:lnTo>
                  <a:lnTo>
                    <a:pt x="375" y="40"/>
                  </a:lnTo>
                  <a:lnTo>
                    <a:pt x="375" y="40"/>
                  </a:lnTo>
                  <a:lnTo>
                    <a:pt x="421" y="85"/>
                  </a:lnTo>
                  <a:lnTo>
                    <a:pt x="421" y="85"/>
                  </a:lnTo>
                  <a:lnTo>
                    <a:pt x="426" y="131"/>
                  </a:lnTo>
                  <a:lnTo>
                    <a:pt x="437" y="145"/>
                  </a:lnTo>
                  <a:lnTo>
                    <a:pt x="469" y="153"/>
                  </a:lnTo>
                  <a:lnTo>
                    <a:pt x="463" y="181"/>
                  </a:lnTo>
                  <a:lnTo>
                    <a:pt x="477" y="186"/>
                  </a:lnTo>
                  <a:lnTo>
                    <a:pt x="499" y="225"/>
                  </a:lnTo>
                  <a:lnTo>
                    <a:pt x="477" y="230"/>
                  </a:lnTo>
                  <a:lnTo>
                    <a:pt x="449" y="258"/>
                  </a:lnTo>
                  <a:lnTo>
                    <a:pt x="449" y="258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10" y="471"/>
                  </a:lnTo>
                  <a:lnTo>
                    <a:pt x="430" y="539"/>
                  </a:lnTo>
                  <a:lnTo>
                    <a:pt x="430" y="539"/>
                  </a:lnTo>
                  <a:lnTo>
                    <a:pt x="371" y="578"/>
                  </a:lnTo>
                  <a:lnTo>
                    <a:pt x="331" y="628"/>
                  </a:lnTo>
                  <a:lnTo>
                    <a:pt x="264" y="589"/>
                  </a:lnTo>
                  <a:lnTo>
                    <a:pt x="224" y="522"/>
                  </a:lnTo>
                  <a:lnTo>
                    <a:pt x="224" y="488"/>
                  </a:lnTo>
                  <a:lnTo>
                    <a:pt x="214" y="461"/>
                  </a:lnTo>
                  <a:lnTo>
                    <a:pt x="185" y="461"/>
                  </a:lnTo>
                  <a:lnTo>
                    <a:pt x="191" y="516"/>
                  </a:lnTo>
                  <a:lnTo>
                    <a:pt x="179" y="607"/>
                  </a:lnTo>
                  <a:lnTo>
                    <a:pt x="163" y="646"/>
                  </a:lnTo>
                  <a:lnTo>
                    <a:pt x="140" y="646"/>
                  </a:lnTo>
                  <a:lnTo>
                    <a:pt x="123" y="589"/>
                  </a:lnTo>
                  <a:lnTo>
                    <a:pt x="78" y="572"/>
                  </a:lnTo>
                  <a:lnTo>
                    <a:pt x="51" y="533"/>
                  </a:lnTo>
                  <a:lnTo>
                    <a:pt x="45" y="471"/>
                  </a:lnTo>
                  <a:lnTo>
                    <a:pt x="6" y="438"/>
                  </a:lnTo>
                  <a:lnTo>
                    <a:pt x="0" y="365"/>
                  </a:lnTo>
                  <a:lnTo>
                    <a:pt x="39" y="320"/>
                  </a:lnTo>
                  <a:lnTo>
                    <a:pt x="34" y="163"/>
                  </a:lnTo>
                  <a:lnTo>
                    <a:pt x="34" y="163"/>
                  </a:lnTo>
                  <a:lnTo>
                    <a:pt x="78" y="153"/>
                  </a:lnTo>
                  <a:lnTo>
                    <a:pt x="78" y="153"/>
                  </a:lnTo>
                  <a:lnTo>
                    <a:pt x="96" y="151"/>
                  </a:lnTo>
                  <a:lnTo>
                    <a:pt x="158" y="124"/>
                  </a:lnTo>
                  <a:lnTo>
                    <a:pt x="173" y="73"/>
                  </a:lnTo>
                  <a:lnTo>
                    <a:pt x="179" y="14"/>
                  </a:lnTo>
                  <a:lnTo>
                    <a:pt x="175" y="14"/>
                  </a:lnTo>
                  <a:lnTo>
                    <a:pt x="175" y="14"/>
                  </a:lnTo>
                  <a:lnTo>
                    <a:pt x="171" y="9"/>
                  </a:lnTo>
                  <a:lnTo>
                    <a:pt x="241" y="0"/>
                  </a:lnTo>
                  <a:lnTo>
                    <a:pt x="264" y="95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698198" y="4630769"/>
              <a:ext cx="420324" cy="390854"/>
            </a:xfrm>
            <a:custGeom>
              <a:avLst/>
              <a:gdLst>
                <a:gd name="T0" fmla="*/ 437 w 812"/>
                <a:gd name="T1" fmla="*/ 41 h 758"/>
                <a:gd name="T2" fmla="*/ 459 w 812"/>
                <a:gd name="T3" fmla="*/ 65 h 758"/>
                <a:gd name="T4" fmla="*/ 456 w 812"/>
                <a:gd name="T5" fmla="*/ 130 h 758"/>
                <a:gd name="T6" fmla="*/ 505 w 812"/>
                <a:gd name="T7" fmla="*/ 149 h 758"/>
                <a:gd name="T8" fmla="*/ 581 w 812"/>
                <a:gd name="T9" fmla="*/ 111 h 758"/>
                <a:gd name="T10" fmla="*/ 627 w 812"/>
                <a:gd name="T11" fmla="*/ 106 h 758"/>
                <a:gd name="T12" fmla="*/ 715 w 812"/>
                <a:gd name="T13" fmla="*/ 136 h 758"/>
                <a:gd name="T14" fmla="*/ 799 w 812"/>
                <a:gd name="T15" fmla="*/ 152 h 758"/>
                <a:gd name="T16" fmla="*/ 799 w 812"/>
                <a:gd name="T17" fmla="*/ 205 h 758"/>
                <a:gd name="T18" fmla="*/ 790 w 812"/>
                <a:gd name="T19" fmla="*/ 292 h 758"/>
                <a:gd name="T20" fmla="*/ 769 w 812"/>
                <a:gd name="T21" fmla="*/ 325 h 758"/>
                <a:gd name="T22" fmla="*/ 779 w 812"/>
                <a:gd name="T23" fmla="*/ 355 h 758"/>
                <a:gd name="T24" fmla="*/ 773 w 812"/>
                <a:gd name="T25" fmla="*/ 366 h 758"/>
                <a:gd name="T26" fmla="*/ 756 w 812"/>
                <a:gd name="T27" fmla="*/ 397 h 758"/>
                <a:gd name="T28" fmla="*/ 771 w 812"/>
                <a:gd name="T29" fmla="*/ 401 h 758"/>
                <a:gd name="T30" fmla="*/ 744 w 812"/>
                <a:gd name="T31" fmla="*/ 421 h 758"/>
                <a:gd name="T32" fmla="*/ 718 w 812"/>
                <a:gd name="T33" fmla="*/ 441 h 758"/>
                <a:gd name="T34" fmla="*/ 714 w 812"/>
                <a:gd name="T35" fmla="*/ 394 h 758"/>
                <a:gd name="T36" fmla="*/ 695 w 812"/>
                <a:gd name="T37" fmla="*/ 353 h 758"/>
                <a:gd name="T38" fmla="*/ 619 w 812"/>
                <a:gd name="T39" fmla="*/ 279 h 758"/>
                <a:gd name="T40" fmla="*/ 661 w 812"/>
                <a:gd name="T41" fmla="*/ 320 h 758"/>
                <a:gd name="T42" fmla="*/ 675 w 812"/>
                <a:gd name="T43" fmla="*/ 359 h 758"/>
                <a:gd name="T44" fmla="*/ 668 w 812"/>
                <a:gd name="T45" fmla="*/ 375 h 758"/>
                <a:gd name="T46" fmla="*/ 650 w 812"/>
                <a:gd name="T47" fmla="*/ 385 h 758"/>
                <a:gd name="T48" fmla="*/ 672 w 812"/>
                <a:gd name="T49" fmla="*/ 418 h 758"/>
                <a:gd name="T50" fmla="*/ 636 w 812"/>
                <a:gd name="T51" fmla="*/ 467 h 758"/>
                <a:gd name="T52" fmla="*/ 597 w 812"/>
                <a:gd name="T53" fmla="*/ 437 h 758"/>
                <a:gd name="T54" fmla="*/ 616 w 812"/>
                <a:gd name="T55" fmla="*/ 496 h 758"/>
                <a:gd name="T56" fmla="*/ 646 w 812"/>
                <a:gd name="T57" fmla="*/ 495 h 758"/>
                <a:gd name="T58" fmla="*/ 640 w 812"/>
                <a:gd name="T59" fmla="*/ 531 h 758"/>
                <a:gd name="T60" fmla="*/ 626 w 812"/>
                <a:gd name="T61" fmla="*/ 567 h 758"/>
                <a:gd name="T62" fmla="*/ 630 w 812"/>
                <a:gd name="T63" fmla="*/ 580 h 758"/>
                <a:gd name="T64" fmla="*/ 606 w 812"/>
                <a:gd name="T65" fmla="*/ 629 h 758"/>
                <a:gd name="T66" fmla="*/ 637 w 812"/>
                <a:gd name="T67" fmla="*/ 675 h 758"/>
                <a:gd name="T68" fmla="*/ 590 w 812"/>
                <a:gd name="T69" fmla="*/ 681 h 758"/>
                <a:gd name="T70" fmla="*/ 568 w 812"/>
                <a:gd name="T71" fmla="*/ 712 h 758"/>
                <a:gd name="T72" fmla="*/ 534 w 812"/>
                <a:gd name="T73" fmla="*/ 738 h 758"/>
                <a:gd name="T74" fmla="*/ 503 w 812"/>
                <a:gd name="T75" fmla="*/ 743 h 758"/>
                <a:gd name="T76" fmla="*/ 479 w 812"/>
                <a:gd name="T77" fmla="*/ 689 h 758"/>
                <a:gd name="T78" fmla="*/ 384 w 812"/>
                <a:gd name="T79" fmla="*/ 665 h 758"/>
                <a:gd name="T80" fmla="*/ 355 w 812"/>
                <a:gd name="T81" fmla="*/ 617 h 758"/>
                <a:gd name="T82" fmla="*/ 299 w 812"/>
                <a:gd name="T83" fmla="*/ 614 h 758"/>
                <a:gd name="T84" fmla="*/ 198 w 812"/>
                <a:gd name="T85" fmla="*/ 509 h 758"/>
                <a:gd name="T86" fmla="*/ 96 w 812"/>
                <a:gd name="T87" fmla="*/ 444 h 758"/>
                <a:gd name="T88" fmla="*/ 0 w 812"/>
                <a:gd name="T89" fmla="*/ 339 h 758"/>
                <a:gd name="T90" fmla="*/ 62 w 812"/>
                <a:gd name="T91" fmla="*/ 286 h 758"/>
                <a:gd name="T92" fmla="*/ 35 w 812"/>
                <a:gd name="T93" fmla="*/ 217 h 758"/>
                <a:gd name="T94" fmla="*/ 136 w 812"/>
                <a:gd name="T95" fmla="*/ 157 h 758"/>
                <a:gd name="T96" fmla="*/ 159 w 812"/>
                <a:gd name="T97" fmla="*/ 145 h 758"/>
                <a:gd name="T98" fmla="*/ 142 w 812"/>
                <a:gd name="T99" fmla="*/ 72 h 758"/>
                <a:gd name="T100" fmla="*/ 302 w 812"/>
                <a:gd name="T101" fmla="*/ 12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12" h="758">
                  <a:moveTo>
                    <a:pt x="368" y="8"/>
                  </a:moveTo>
                  <a:lnTo>
                    <a:pt x="401" y="35"/>
                  </a:lnTo>
                  <a:lnTo>
                    <a:pt x="437" y="41"/>
                  </a:lnTo>
                  <a:lnTo>
                    <a:pt x="454" y="51"/>
                  </a:lnTo>
                  <a:lnTo>
                    <a:pt x="459" y="65"/>
                  </a:lnTo>
                  <a:lnTo>
                    <a:pt x="459" y="65"/>
                  </a:lnTo>
                  <a:lnTo>
                    <a:pt x="450" y="117"/>
                  </a:lnTo>
                  <a:lnTo>
                    <a:pt x="450" y="117"/>
                  </a:lnTo>
                  <a:lnTo>
                    <a:pt x="456" y="130"/>
                  </a:lnTo>
                  <a:lnTo>
                    <a:pt x="469" y="137"/>
                  </a:lnTo>
                  <a:lnTo>
                    <a:pt x="469" y="137"/>
                  </a:lnTo>
                  <a:lnTo>
                    <a:pt x="505" y="149"/>
                  </a:lnTo>
                  <a:lnTo>
                    <a:pt x="505" y="149"/>
                  </a:lnTo>
                  <a:lnTo>
                    <a:pt x="531" y="145"/>
                  </a:lnTo>
                  <a:lnTo>
                    <a:pt x="581" y="111"/>
                  </a:lnTo>
                  <a:lnTo>
                    <a:pt x="601" y="106"/>
                  </a:lnTo>
                  <a:lnTo>
                    <a:pt x="601" y="106"/>
                  </a:lnTo>
                  <a:lnTo>
                    <a:pt x="627" y="106"/>
                  </a:lnTo>
                  <a:lnTo>
                    <a:pt x="627" y="106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99" y="152"/>
                  </a:lnTo>
                  <a:lnTo>
                    <a:pt x="812" y="178"/>
                  </a:lnTo>
                  <a:lnTo>
                    <a:pt x="812" y="202"/>
                  </a:lnTo>
                  <a:lnTo>
                    <a:pt x="799" y="205"/>
                  </a:lnTo>
                  <a:lnTo>
                    <a:pt x="792" y="217"/>
                  </a:lnTo>
                  <a:lnTo>
                    <a:pt x="800" y="273"/>
                  </a:lnTo>
                  <a:lnTo>
                    <a:pt x="790" y="292"/>
                  </a:lnTo>
                  <a:lnTo>
                    <a:pt x="789" y="316"/>
                  </a:lnTo>
                  <a:lnTo>
                    <a:pt x="787" y="322"/>
                  </a:lnTo>
                  <a:lnTo>
                    <a:pt x="769" y="325"/>
                  </a:lnTo>
                  <a:lnTo>
                    <a:pt x="769" y="333"/>
                  </a:lnTo>
                  <a:lnTo>
                    <a:pt x="782" y="328"/>
                  </a:lnTo>
                  <a:lnTo>
                    <a:pt x="779" y="355"/>
                  </a:lnTo>
                  <a:lnTo>
                    <a:pt x="757" y="365"/>
                  </a:lnTo>
                  <a:lnTo>
                    <a:pt x="757" y="369"/>
                  </a:lnTo>
                  <a:lnTo>
                    <a:pt x="773" y="366"/>
                  </a:lnTo>
                  <a:lnTo>
                    <a:pt x="774" y="378"/>
                  </a:lnTo>
                  <a:lnTo>
                    <a:pt x="753" y="388"/>
                  </a:lnTo>
                  <a:lnTo>
                    <a:pt x="756" y="397"/>
                  </a:lnTo>
                  <a:lnTo>
                    <a:pt x="773" y="390"/>
                  </a:lnTo>
                  <a:lnTo>
                    <a:pt x="779" y="401"/>
                  </a:lnTo>
                  <a:lnTo>
                    <a:pt x="771" y="401"/>
                  </a:lnTo>
                  <a:lnTo>
                    <a:pt x="761" y="423"/>
                  </a:lnTo>
                  <a:lnTo>
                    <a:pt x="743" y="415"/>
                  </a:lnTo>
                  <a:lnTo>
                    <a:pt x="744" y="421"/>
                  </a:lnTo>
                  <a:lnTo>
                    <a:pt x="727" y="424"/>
                  </a:lnTo>
                  <a:lnTo>
                    <a:pt x="727" y="433"/>
                  </a:lnTo>
                  <a:lnTo>
                    <a:pt x="718" y="441"/>
                  </a:lnTo>
                  <a:lnTo>
                    <a:pt x="711" y="439"/>
                  </a:lnTo>
                  <a:lnTo>
                    <a:pt x="707" y="411"/>
                  </a:lnTo>
                  <a:lnTo>
                    <a:pt x="714" y="394"/>
                  </a:lnTo>
                  <a:lnTo>
                    <a:pt x="702" y="379"/>
                  </a:lnTo>
                  <a:lnTo>
                    <a:pt x="692" y="378"/>
                  </a:lnTo>
                  <a:lnTo>
                    <a:pt x="695" y="353"/>
                  </a:lnTo>
                  <a:lnTo>
                    <a:pt x="681" y="325"/>
                  </a:lnTo>
                  <a:lnTo>
                    <a:pt x="646" y="287"/>
                  </a:lnTo>
                  <a:lnTo>
                    <a:pt x="619" y="279"/>
                  </a:lnTo>
                  <a:lnTo>
                    <a:pt x="619" y="290"/>
                  </a:lnTo>
                  <a:lnTo>
                    <a:pt x="645" y="299"/>
                  </a:lnTo>
                  <a:lnTo>
                    <a:pt x="661" y="320"/>
                  </a:lnTo>
                  <a:lnTo>
                    <a:pt x="659" y="341"/>
                  </a:lnTo>
                  <a:lnTo>
                    <a:pt x="676" y="345"/>
                  </a:lnTo>
                  <a:lnTo>
                    <a:pt x="675" y="359"/>
                  </a:lnTo>
                  <a:lnTo>
                    <a:pt x="684" y="371"/>
                  </a:lnTo>
                  <a:lnTo>
                    <a:pt x="678" y="379"/>
                  </a:lnTo>
                  <a:lnTo>
                    <a:pt x="668" y="375"/>
                  </a:lnTo>
                  <a:lnTo>
                    <a:pt x="649" y="381"/>
                  </a:lnTo>
                  <a:lnTo>
                    <a:pt x="640" y="374"/>
                  </a:lnTo>
                  <a:lnTo>
                    <a:pt x="650" y="385"/>
                  </a:lnTo>
                  <a:lnTo>
                    <a:pt x="668" y="381"/>
                  </a:lnTo>
                  <a:lnTo>
                    <a:pt x="684" y="410"/>
                  </a:lnTo>
                  <a:lnTo>
                    <a:pt x="672" y="418"/>
                  </a:lnTo>
                  <a:lnTo>
                    <a:pt x="669" y="439"/>
                  </a:lnTo>
                  <a:lnTo>
                    <a:pt x="658" y="443"/>
                  </a:lnTo>
                  <a:lnTo>
                    <a:pt x="636" y="467"/>
                  </a:lnTo>
                  <a:lnTo>
                    <a:pt x="624" y="467"/>
                  </a:lnTo>
                  <a:lnTo>
                    <a:pt x="616" y="447"/>
                  </a:lnTo>
                  <a:lnTo>
                    <a:pt x="597" y="437"/>
                  </a:lnTo>
                  <a:lnTo>
                    <a:pt x="609" y="451"/>
                  </a:lnTo>
                  <a:lnTo>
                    <a:pt x="610" y="492"/>
                  </a:lnTo>
                  <a:lnTo>
                    <a:pt x="616" y="496"/>
                  </a:lnTo>
                  <a:lnTo>
                    <a:pt x="632" y="490"/>
                  </a:lnTo>
                  <a:lnTo>
                    <a:pt x="622" y="508"/>
                  </a:lnTo>
                  <a:lnTo>
                    <a:pt x="646" y="495"/>
                  </a:lnTo>
                  <a:lnTo>
                    <a:pt x="639" y="508"/>
                  </a:lnTo>
                  <a:lnTo>
                    <a:pt x="646" y="524"/>
                  </a:lnTo>
                  <a:lnTo>
                    <a:pt x="640" y="531"/>
                  </a:lnTo>
                  <a:lnTo>
                    <a:pt x="623" y="532"/>
                  </a:lnTo>
                  <a:lnTo>
                    <a:pt x="619" y="545"/>
                  </a:lnTo>
                  <a:lnTo>
                    <a:pt x="626" y="567"/>
                  </a:lnTo>
                  <a:lnTo>
                    <a:pt x="637" y="567"/>
                  </a:lnTo>
                  <a:lnTo>
                    <a:pt x="639" y="577"/>
                  </a:lnTo>
                  <a:lnTo>
                    <a:pt x="630" y="580"/>
                  </a:lnTo>
                  <a:lnTo>
                    <a:pt x="624" y="606"/>
                  </a:lnTo>
                  <a:lnTo>
                    <a:pt x="610" y="611"/>
                  </a:lnTo>
                  <a:lnTo>
                    <a:pt x="606" y="629"/>
                  </a:lnTo>
                  <a:lnTo>
                    <a:pt x="609" y="643"/>
                  </a:lnTo>
                  <a:lnTo>
                    <a:pt x="626" y="647"/>
                  </a:lnTo>
                  <a:lnTo>
                    <a:pt x="637" y="675"/>
                  </a:lnTo>
                  <a:lnTo>
                    <a:pt x="612" y="689"/>
                  </a:lnTo>
                  <a:lnTo>
                    <a:pt x="601" y="681"/>
                  </a:lnTo>
                  <a:lnTo>
                    <a:pt x="590" y="681"/>
                  </a:lnTo>
                  <a:lnTo>
                    <a:pt x="581" y="701"/>
                  </a:lnTo>
                  <a:lnTo>
                    <a:pt x="570" y="701"/>
                  </a:lnTo>
                  <a:lnTo>
                    <a:pt x="568" y="712"/>
                  </a:lnTo>
                  <a:lnTo>
                    <a:pt x="560" y="717"/>
                  </a:lnTo>
                  <a:lnTo>
                    <a:pt x="554" y="737"/>
                  </a:lnTo>
                  <a:lnTo>
                    <a:pt x="534" y="738"/>
                  </a:lnTo>
                  <a:lnTo>
                    <a:pt x="529" y="758"/>
                  </a:lnTo>
                  <a:lnTo>
                    <a:pt x="509" y="757"/>
                  </a:lnTo>
                  <a:lnTo>
                    <a:pt x="503" y="743"/>
                  </a:lnTo>
                  <a:lnTo>
                    <a:pt x="493" y="747"/>
                  </a:lnTo>
                  <a:lnTo>
                    <a:pt x="496" y="720"/>
                  </a:lnTo>
                  <a:lnTo>
                    <a:pt x="479" y="689"/>
                  </a:lnTo>
                  <a:lnTo>
                    <a:pt x="479" y="689"/>
                  </a:lnTo>
                  <a:lnTo>
                    <a:pt x="454" y="665"/>
                  </a:lnTo>
                  <a:lnTo>
                    <a:pt x="384" y="665"/>
                  </a:lnTo>
                  <a:lnTo>
                    <a:pt x="382" y="652"/>
                  </a:lnTo>
                  <a:lnTo>
                    <a:pt x="382" y="652"/>
                  </a:lnTo>
                  <a:lnTo>
                    <a:pt x="355" y="617"/>
                  </a:lnTo>
                  <a:lnTo>
                    <a:pt x="355" y="617"/>
                  </a:lnTo>
                  <a:lnTo>
                    <a:pt x="299" y="614"/>
                  </a:lnTo>
                  <a:lnTo>
                    <a:pt x="299" y="614"/>
                  </a:lnTo>
                  <a:lnTo>
                    <a:pt x="258" y="580"/>
                  </a:lnTo>
                  <a:lnTo>
                    <a:pt x="198" y="509"/>
                  </a:lnTo>
                  <a:lnTo>
                    <a:pt x="198" y="509"/>
                  </a:lnTo>
                  <a:lnTo>
                    <a:pt x="139" y="449"/>
                  </a:lnTo>
                  <a:lnTo>
                    <a:pt x="96" y="444"/>
                  </a:lnTo>
                  <a:lnTo>
                    <a:pt x="96" y="444"/>
                  </a:lnTo>
                  <a:lnTo>
                    <a:pt x="47" y="444"/>
                  </a:lnTo>
                  <a:lnTo>
                    <a:pt x="6" y="426"/>
                  </a:lnTo>
                  <a:lnTo>
                    <a:pt x="0" y="339"/>
                  </a:lnTo>
                  <a:lnTo>
                    <a:pt x="41" y="304"/>
                  </a:lnTo>
                  <a:lnTo>
                    <a:pt x="41" y="304"/>
                  </a:lnTo>
                  <a:lnTo>
                    <a:pt x="62" y="286"/>
                  </a:lnTo>
                  <a:lnTo>
                    <a:pt x="62" y="260"/>
                  </a:lnTo>
                  <a:lnTo>
                    <a:pt x="35" y="217"/>
                  </a:lnTo>
                  <a:lnTo>
                    <a:pt x="35" y="217"/>
                  </a:lnTo>
                  <a:lnTo>
                    <a:pt x="106" y="160"/>
                  </a:lnTo>
                  <a:lnTo>
                    <a:pt x="106" y="160"/>
                  </a:lnTo>
                  <a:lnTo>
                    <a:pt x="136" y="157"/>
                  </a:lnTo>
                  <a:lnTo>
                    <a:pt x="136" y="157"/>
                  </a:lnTo>
                  <a:lnTo>
                    <a:pt x="147" y="160"/>
                  </a:lnTo>
                  <a:lnTo>
                    <a:pt x="159" y="145"/>
                  </a:lnTo>
                  <a:lnTo>
                    <a:pt x="136" y="100"/>
                  </a:lnTo>
                  <a:lnTo>
                    <a:pt x="132" y="81"/>
                  </a:lnTo>
                  <a:lnTo>
                    <a:pt x="142" y="72"/>
                  </a:lnTo>
                  <a:lnTo>
                    <a:pt x="217" y="25"/>
                  </a:lnTo>
                  <a:lnTo>
                    <a:pt x="273" y="8"/>
                  </a:lnTo>
                  <a:lnTo>
                    <a:pt x="302" y="12"/>
                  </a:lnTo>
                  <a:lnTo>
                    <a:pt x="348" y="0"/>
                  </a:lnTo>
                  <a:lnTo>
                    <a:pt x="368" y="8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1146790" y="1789323"/>
              <a:ext cx="1535498" cy="1543253"/>
            </a:xfrm>
            <a:custGeom>
              <a:avLst/>
              <a:gdLst>
                <a:gd name="T0" fmla="*/ 367 w 2970"/>
                <a:gd name="T1" fmla="*/ 1020 h 2987"/>
                <a:gd name="T2" fmla="*/ 428 w 2970"/>
                <a:gd name="T3" fmla="*/ 2170 h 2987"/>
                <a:gd name="T4" fmla="*/ 353 w 2970"/>
                <a:gd name="T5" fmla="*/ 2196 h 2987"/>
                <a:gd name="T6" fmla="*/ 428 w 2970"/>
                <a:gd name="T7" fmla="*/ 2170 h 2987"/>
                <a:gd name="T8" fmla="*/ 302 w 2970"/>
                <a:gd name="T9" fmla="*/ 1406 h 2987"/>
                <a:gd name="T10" fmla="*/ 27 w 2970"/>
                <a:gd name="T11" fmla="*/ 2151 h 2987"/>
                <a:gd name="T12" fmla="*/ 44 w 2970"/>
                <a:gd name="T13" fmla="*/ 2278 h 2987"/>
                <a:gd name="T14" fmla="*/ 185 w 2970"/>
                <a:gd name="T15" fmla="*/ 1264 h 2987"/>
                <a:gd name="T16" fmla="*/ 208 w 2970"/>
                <a:gd name="T17" fmla="*/ 1324 h 2987"/>
                <a:gd name="T18" fmla="*/ 1268 w 2970"/>
                <a:gd name="T19" fmla="*/ 219 h 2987"/>
                <a:gd name="T20" fmla="*/ 1289 w 2970"/>
                <a:gd name="T21" fmla="*/ 579 h 2987"/>
                <a:gd name="T22" fmla="*/ 1138 w 2970"/>
                <a:gd name="T23" fmla="*/ 676 h 2987"/>
                <a:gd name="T24" fmla="*/ 1060 w 2970"/>
                <a:gd name="T25" fmla="*/ 977 h 2987"/>
                <a:gd name="T26" fmla="*/ 759 w 2970"/>
                <a:gd name="T27" fmla="*/ 1134 h 2987"/>
                <a:gd name="T28" fmla="*/ 851 w 2970"/>
                <a:gd name="T29" fmla="*/ 1509 h 2987"/>
                <a:gd name="T30" fmla="*/ 1243 w 2970"/>
                <a:gd name="T31" fmla="*/ 1481 h 2987"/>
                <a:gd name="T32" fmla="*/ 1562 w 2970"/>
                <a:gd name="T33" fmla="*/ 1334 h 2987"/>
                <a:gd name="T34" fmla="*/ 1758 w 2970"/>
                <a:gd name="T35" fmla="*/ 1438 h 2987"/>
                <a:gd name="T36" fmla="*/ 1885 w 2970"/>
                <a:gd name="T37" fmla="*/ 1607 h 2987"/>
                <a:gd name="T38" fmla="*/ 1774 w 2970"/>
                <a:gd name="T39" fmla="*/ 1785 h 2987"/>
                <a:gd name="T40" fmla="*/ 1359 w 2970"/>
                <a:gd name="T41" fmla="*/ 1723 h 2987"/>
                <a:gd name="T42" fmla="*/ 1151 w 2970"/>
                <a:gd name="T43" fmla="*/ 1726 h 2987"/>
                <a:gd name="T44" fmla="*/ 1170 w 2970"/>
                <a:gd name="T45" fmla="*/ 1888 h 2987"/>
                <a:gd name="T46" fmla="*/ 1028 w 2970"/>
                <a:gd name="T47" fmla="*/ 1990 h 2987"/>
                <a:gd name="T48" fmla="*/ 763 w 2970"/>
                <a:gd name="T49" fmla="*/ 2117 h 2987"/>
                <a:gd name="T50" fmla="*/ 781 w 2970"/>
                <a:gd name="T51" fmla="*/ 2273 h 2987"/>
                <a:gd name="T52" fmla="*/ 847 w 2970"/>
                <a:gd name="T53" fmla="*/ 2262 h 2987"/>
                <a:gd name="T54" fmla="*/ 946 w 2970"/>
                <a:gd name="T55" fmla="*/ 2314 h 2987"/>
                <a:gd name="T56" fmla="*/ 867 w 2970"/>
                <a:gd name="T57" fmla="*/ 2173 h 2987"/>
                <a:gd name="T58" fmla="*/ 1266 w 2970"/>
                <a:gd name="T59" fmla="*/ 2137 h 2987"/>
                <a:gd name="T60" fmla="*/ 1217 w 2970"/>
                <a:gd name="T61" fmla="*/ 2141 h 2987"/>
                <a:gd name="T62" fmla="*/ 1163 w 2970"/>
                <a:gd name="T63" fmla="*/ 2262 h 2987"/>
                <a:gd name="T64" fmla="*/ 982 w 2970"/>
                <a:gd name="T65" fmla="*/ 2212 h 2987"/>
                <a:gd name="T66" fmla="*/ 981 w 2970"/>
                <a:gd name="T67" fmla="*/ 2404 h 2987"/>
                <a:gd name="T68" fmla="*/ 1023 w 2970"/>
                <a:gd name="T69" fmla="*/ 2477 h 2987"/>
                <a:gd name="T70" fmla="*/ 1186 w 2970"/>
                <a:gd name="T71" fmla="*/ 2369 h 2987"/>
                <a:gd name="T72" fmla="*/ 1246 w 2970"/>
                <a:gd name="T73" fmla="*/ 2431 h 2987"/>
                <a:gd name="T74" fmla="*/ 1141 w 2970"/>
                <a:gd name="T75" fmla="*/ 2614 h 2987"/>
                <a:gd name="T76" fmla="*/ 1232 w 2970"/>
                <a:gd name="T77" fmla="*/ 2741 h 2987"/>
                <a:gd name="T78" fmla="*/ 1408 w 2970"/>
                <a:gd name="T79" fmla="*/ 2964 h 2987"/>
                <a:gd name="T80" fmla="*/ 1873 w 2970"/>
                <a:gd name="T81" fmla="*/ 2946 h 2987"/>
                <a:gd name="T82" fmla="*/ 2117 w 2970"/>
                <a:gd name="T83" fmla="*/ 2951 h 2987"/>
                <a:gd name="T84" fmla="*/ 2305 w 2970"/>
                <a:gd name="T85" fmla="*/ 2781 h 2987"/>
                <a:gd name="T86" fmla="*/ 2637 w 2970"/>
                <a:gd name="T87" fmla="*/ 2497 h 2987"/>
                <a:gd name="T88" fmla="*/ 2905 w 2970"/>
                <a:gd name="T89" fmla="*/ 1902 h 2987"/>
                <a:gd name="T90" fmla="*/ 2885 w 2970"/>
                <a:gd name="T91" fmla="*/ 1587 h 2987"/>
                <a:gd name="T92" fmla="*/ 2503 w 2970"/>
                <a:gd name="T93" fmla="*/ 1288 h 2987"/>
                <a:gd name="T94" fmla="*/ 2477 w 2970"/>
                <a:gd name="T95" fmla="*/ 1082 h 2987"/>
                <a:gd name="T96" fmla="*/ 2510 w 2970"/>
                <a:gd name="T97" fmla="*/ 767 h 2987"/>
                <a:gd name="T98" fmla="*/ 2271 w 2970"/>
                <a:gd name="T99" fmla="*/ 462 h 2987"/>
                <a:gd name="T100" fmla="*/ 2073 w 2970"/>
                <a:gd name="T101" fmla="*/ 330 h 2987"/>
                <a:gd name="T102" fmla="*/ 1890 w 2970"/>
                <a:gd name="T103" fmla="*/ 281 h 2987"/>
                <a:gd name="T104" fmla="*/ 484 w 2970"/>
                <a:gd name="T105" fmla="*/ 1252 h 2987"/>
                <a:gd name="T106" fmla="*/ 348 w 2970"/>
                <a:gd name="T107" fmla="*/ 1252 h 2987"/>
                <a:gd name="T108" fmla="*/ 750 w 2970"/>
                <a:gd name="T109" fmla="*/ 1330 h 2987"/>
                <a:gd name="T110" fmla="*/ 727 w 2970"/>
                <a:gd name="T111" fmla="*/ 1108 h 2987"/>
                <a:gd name="T112" fmla="*/ 456 w 2970"/>
                <a:gd name="T113" fmla="*/ 1157 h 2987"/>
                <a:gd name="T114" fmla="*/ 500 w 2970"/>
                <a:gd name="T115" fmla="*/ 1417 h 2987"/>
                <a:gd name="T116" fmla="*/ 711 w 2970"/>
                <a:gd name="T117" fmla="*/ 1463 h 2987"/>
                <a:gd name="T118" fmla="*/ 622 w 2970"/>
                <a:gd name="T119" fmla="*/ 2136 h 2987"/>
                <a:gd name="T120" fmla="*/ 628 w 2970"/>
                <a:gd name="T121" fmla="*/ 2258 h 2987"/>
                <a:gd name="T122" fmla="*/ 688 w 2970"/>
                <a:gd name="T123" fmla="*/ 2195 h 2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70" h="2987">
                  <a:moveTo>
                    <a:pt x="237" y="1123"/>
                  </a:moveTo>
                  <a:lnTo>
                    <a:pt x="206" y="1097"/>
                  </a:lnTo>
                  <a:lnTo>
                    <a:pt x="204" y="1085"/>
                  </a:lnTo>
                  <a:lnTo>
                    <a:pt x="220" y="1076"/>
                  </a:lnTo>
                  <a:lnTo>
                    <a:pt x="232" y="1056"/>
                  </a:lnTo>
                  <a:lnTo>
                    <a:pt x="229" y="1035"/>
                  </a:lnTo>
                  <a:lnTo>
                    <a:pt x="236" y="1014"/>
                  </a:lnTo>
                  <a:lnTo>
                    <a:pt x="263" y="988"/>
                  </a:lnTo>
                  <a:lnTo>
                    <a:pt x="279" y="994"/>
                  </a:lnTo>
                  <a:lnTo>
                    <a:pt x="312" y="988"/>
                  </a:lnTo>
                  <a:lnTo>
                    <a:pt x="367" y="1020"/>
                  </a:lnTo>
                  <a:lnTo>
                    <a:pt x="394" y="1020"/>
                  </a:lnTo>
                  <a:lnTo>
                    <a:pt x="409" y="1007"/>
                  </a:lnTo>
                  <a:lnTo>
                    <a:pt x="429" y="1029"/>
                  </a:lnTo>
                  <a:lnTo>
                    <a:pt x="399" y="1079"/>
                  </a:lnTo>
                  <a:lnTo>
                    <a:pt x="363" y="1101"/>
                  </a:lnTo>
                  <a:lnTo>
                    <a:pt x="315" y="1095"/>
                  </a:lnTo>
                  <a:lnTo>
                    <a:pt x="301" y="1104"/>
                  </a:lnTo>
                  <a:lnTo>
                    <a:pt x="275" y="1105"/>
                  </a:lnTo>
                  <a:lnTo>
                    <a:pt x="256" y="1131"/>
                  </a:lnTo>
                  <a:lnTo>
                    <a:pt x="237" y="1123"/>
                  </a:lnTo>
                  <a:close/>
                  <a:moveTo>
                    <a:pt x="428" y="2170"/>
                  </a:moveTo>
                  <a:lnTo>
                    <a:pt x="422" y="2180"/>
                  </a:lnTo>
                  <a:lnTo>
                    <a:pt x="415" y="2176"/>
                  </a:lnTo>
                  <a:lnTo>
                    <a:pt x="412" y="2183"/>
                  </a:lnTo>
                  <a:lnTo>
                    <a:pt x="386" y="2167"/>
                  </a:lnTo>
                  <a:lnTo>
                    <a:pt x="379" y="2170"/>
                  </a:lnTo>
                  <a:lnTo>
                    <a:pt x="351" y="2162"/>
                  </a:lnTo>
                  <a:lnTo>
                    <a:pt x="350" y="2151"/>
                  </a:lnTo>
                  <a:lnTo>
                    <a:pt x="335" y="2154"/>
                  </a:lnTo>
                  <a:lnTo>
                    <a:pt x="338" y="2167"/>
                  </a:lnTo>
                  <a:lnTo>
                    <a:pt x="330" y="2173"/>
                  </a:lnTo>
                  <a:lnTo>
                    <a:pt x="353" y="2196"/>
                  </a:lnTo>
                  <a:lnTo>
                    <a:pt x="354" y="2188"/>
                  </a:lnTo>
                  <a:lnTo>
                    <a:pt x="364" y="2196"/>
                  </a:lnTo>
                  <a:lnTo>
                    <a:pt x="380" y="2195"/>
                  </a:lnTo>
                  <a:lnTo>
                    <a:pt x="383" y="2209"/>
                  </a:lnTo>
                  <a:lnTo>
                    <a:pt x="387" y="2200"/>
                  </a:lnTo>
                  <a:lnTo>
                    <a:pt x="394" y="2202"/>
                  </a:lnTo>
                  <a:lnTo>
                    <a:pt x="402" y="2212"/>
                  </a:lnTo>
                  <a:lnTo>
                    <a:pt x="439" y="2202"/>
                  </a:lnTo>
                  <a:lnTo>
                    <a:pt x="452" y="2180"/>
                  </a:lnTo>
                  <a:lnTo>
                    <a:pt x="438" y="2170"/>
                  </a:lnTo>
                  <a:lnTo>
                    <a:pt x="428" y="2170"/>
                  </a:lnTo>
                  <a:close/>
                  <a:moveTo>
                    <a:pt x="288" y="1382"/>
                  </a:moveTo>
                  <a:lnTo>
                    <a:pt x="288" y="1365"/>
                  </a:lnTo>
                  <a:lnTo>
                    <a:pt x="296" y="1349"/>
                  </a:lnTo>
                  <a:lnTo>
                    <a:pt x="291" y="1340"/>
                  </a:lnTo>
                  <a:lnTo>
                    <a:pt x="263" y="1340"/>
                  </a:lnTo>
                  <a:lnTo>
                    <a:pt x="252" y="1333"/>
                  </a:lnTo>
                  <a:lnTo>
                    <a:pt x="236" y="1337"/>
                  </a:lnTo>
                  <a:lnTo>
                    <a:pt x="234" y="1349"/>
                  </a:lnTo>
                  <a:lnTo>
                    <a:pt x="259" y="1375"/>
                  </a:lnTo>
                  <a:lnTo>
                    <a:pt x="292" y="1393"/>
                  </a:lnTo>
                  <a:lnTo>
                    <a:pt x="302" y="1406"/>
                  </a:lnTo>
                  <a:lnTo>
                    <a:pt x="308" y="1396"/>
                  </a:lnTo>
                  <a:lnTo>
                    <a:pt x="299" y="1388"/>
                  </a:lnTo>
                  <a:lnTo>
                    <a:pt x="288" y="1382"/>
                  </a:lnTo>
                  <a:close/>
                  <a:moveTo>
                    <a:pt x="82" y="2205"/>
                  </a:moveTo>
                  <a:lnTo>
                    <a:pt x="77" y="2195"/>
                  </a:lnTo>
                  <a:lnTo>
                    <a:pt x="61" y="2206"/>
                  </a:lnTo>
                  <a:lnTo>
                    <a:pt x="60" y="2182"/>
                  </a:lnTo>
                  <a:lnTo>
                    <a:pt x="53" y="2182"/>
                  </a:lnTo>
                  <a:lnTo>
                    <a:pt x="47" y="2154"/>
                  </a:lnTo>
                  <a:lnTo>
                    <a:pt x="37" y="2147"/>
                  </a:lnTo>
                  <a:lnTo>
                    <a:pt x="27" y="2151"/>
                  </a:lnTo>
                  <a:lnTo>
                    <a:pt x="31" y="2160"/>
                  </a:lnTo>
                  <a:lnTo>
                    <a:pt x="10" y="2205"/>
                  </a:lnTo>
                  <a:lnTo>
                    <a:pt x="11" y="2244"/>
                  </a:lnTo>
                  <a:lnTo>
                    <a:pt x="0" y="2260"/>
                  </a:lnTo>
                  <a:lnTo>
                    <a:pt x="23" y="2257"/>
                  </a:lnTo>
                  <a:lnTo>
                    <a:pt x="18" y="2248"/>
                  </a:lnTo>
                  <a:lnTo>
                    <a:pt x="25" y="2242"/>
                  </a:lnTo>
                  <a:lnTo>
                    <a:pt x="33" y="2265"/>
                  </a:lnTo>
                  <a:lnTo>
                    <a:pt x="54" y="2258"/>
                  </a:lnTo>
                  <a:lnTo>
                    <a:pt x="56" y="2271"/>
                  </a:lnTo>
                  <a:lnTo>
                    <a:pt x="44" y="2278"/>
                  </a:lnTo>
                  <a:lnTo>
                    <a:pt x="51" y="2284"/>
                  </a:lnTo>
                  <a:lnTo>
                    <a:pt x="83" y="2278"/>
                  </a:lnTo>
                  <a:lnTo>
                    <a:pt x="93" y="2283"/>
                  </a:lnTo>
                  <a:lnTo>
                    <a:pt x="96" y="2274"/>
                  </a:lnTo>
                  <a:lnTo>
                    <a:pt x="112" y="2275"/>
                  </a:lnTo>
                  <a:lnTo>
                    <a:pt x="113" y="2265"/>
                  </a:lnTo>
                  <a:lnTo>
                    <a:pt x="141" y="2242"/>
                  </a:lnTo>
                  <a:lnTo>
                    <a:pt x="135" y="2237"/>
                  </a:lnTo>
                  <a:lnTo>
                    <a:pt x="82" y="2205"/>
                  </a:lnTo>
                  <a:close/>
                  <a:moveTo>
                    <a:pt x="193" y="1267"/>
                  </a:moveTo>
                  <a:lnTo>
                    <a:pt x="185" y="1264"/>
                  </a:lnTo>
                  <a:lnTo>
                    <a:pt x="162" y="1291"/>
                  </a:lnTo>
                  <a:lnTo>
                    <a:pt x="144" y="1285"/>
                  </a:lnTo>
                  <a:lnTo>
                    <a:pt x="121" y="1293"/>
                  </a:lnTo>
                  <a:lnTo>
                    <a:pt x="122" y="1301"/>
                  </a:lnTo>
                  <a:lnTo>
                    <a:pt x="144" y="1314"/>
                  </a:lnTo>
                  <a:lnTo>
                    <a:pt x="164" y="1306"/>
                  </a:lnTo>
                  <a:lnTo>
                    <a:pt x="181" y="1317"/>
                  </a:lnTo>
                  <a:lnTo>
                    <a:pt x="180" y="1331"/>
                  </a:lnTo>
                  <a:lnTo>
                    <a:pt x="188" y="1329"/>
                  </a:lnTo>
                  <a:lnTo>
                    <a:pt x="213" y="1337"/>
                  </a:lnTo>
                  <a:lnTo>
                    <a:pt x="208" y="1324"/>
                  </a:lnTo>
                  <a:lnTo>
                    <a:pt x="219" y="1311"/>
                  </a:lnTo>
                  <a:lnTo>
                    <a:pt x="198" y="1293"/>
                  </a:lnTo>
                  <a:lnTo>
                    <a:pt x="193" y="1267"/>
                  </a:lnTo>
                  <a:close/>
                  <a:moveTo>
                    <a:pt x="1686" y="10"/>
                  </a:moveTo>
                  <a:lnTo>
                    <a:pt x="1586" y="86"/>
                  </a:lnTo>
                  <a:lnTo>
                    <a:pt x="1567" y="119"/>
                  </a:lnTo>
                  <a:lnTo>
                    <a:pt x="1497" y="192"/>
                  </a:lnTo>
                  <a:lnTo>
                    <a:pt x="1446" y="192"/>
                  </a:lnTo>
                  <a:lnTo>
                    <a:pt x="1363" y="158"/>
                  </a:lnTo>
                  <a:lnTo>
                    <a:pt x="1318" y="186"/>
                  </a:lnTo>
                  <a:lnTo>
                    <a:pt x="1268" y="219"/>
                  </a:lnTo>
                  <a:lnTo>
                    <a:pt x="1217" y="269"/>
                  </a:lnTo>
                  <a:lnTo>
                    <a:pt x="1155" y="360"/>
                  </a:lnTo>
                  <a:lnTo>
                    <a:pt x="1188" y="376"/>
                  </a:lnTo>
                  <a:lnTo>
                    <a:pt x="1223" y="444"/>
                  </a:lnTo>
                  <a:lnTo>
                    <a:pt x="1335" y="449"/>
                  </a:lnTo>
                  <a:lnTo>
                    <a:pt x="1396" y="483"/>
                  </a:lnTo>
                  <a:lnTo>
                    <a:pt x="1408" y="539"/>
                  </a:lnTo>
                  <a:lnTo>
                    <a:pt x="1386" y="556"/>
                  </a:lnTo>
                  <a:lnTo>
                    <a:pt x="1380" y="589"/>
                  </a:lnTo>
                  <a:lnTo>
                    <a:pt x="1341" y="579"/>
                  </a:lnTo>
                  <a:lnTo>
                    <a:pt x="1289" y="579"/>
                  </a:lnTo>
                  <a:lnTo>
                    <a:pt x="1285" y="645"/>
                  </a:lnTo>
                  <a:lnTo>
                    <a:pt x="1256" y="663"/>
                  </a:lnTo>
                  <a:lnTo>
                    <a:pt x="1262" y="707"/>
                  </a:lnTo>
                  <a:lnTo>
                    <a:pt x="1295" y="725"/>
                  </a:lnTo>
                  <a:lnTo>
                    <a:pt x="1289" y="843"/>
                  </a:lnTo>
                  <a:lnTo>
                    <a:pt x="1250" y="865"/>
                  </a:lnTo>
                  <a:lnTo>
                    <a:pt x="1223" y="820"/>
                  </a:lnTo>
                  <a:lnTo>
                    <a:pt x="1194" y="797"/>
                  </a:lnTo>
                  <a:lnTo>
                    <a:pt x="1217" y="719"/>
                  </a:lnTo>
                  <a:lnTo>
                    <a:pt x="1181" y="674"/>
                  </a:lnTo>
                  <a:lnTo>
                    <a:pt x="1138" y="676"/>
                  </a:lnTo>
                  <a:lnTo>
                    <a:pt x="1132" y="725"/>
                  </a:lnTo>
                  <a:lnTo>
                    <a:pt x="1099" y="758"/>
                  </a:lnTo>
                  <a:lnTo>
                    <a:pt x="1037" y="697"/>
                  </a:lnTo>
                  <a:lnTo>
                    <a:pt x="1024" y="700"/>
                  </a:lnTo>
                  <a:lnTo>
                    <a:pt x="1018" y="715"/>
                  </a:lnTo>
                  <a:lnTo>
                    <a:pt x="1040" y="788"/>
                  </a:lnTo>
                  <a:lnTo>
                    <a:pt x="1031" y="821"/>
                  </a:lnTo>
                  <a:lnTo>
                    <a:pt x="1093" y="837"/>
                  </a:lnTo>
                  <a:lnTo>
                    <a:pt x="1116" y="853"/>
                  </a:lnTo>
                  <a:lnTo>
                    <a:pt x="1178" y="944"/>
                  </a:lnTo>
                  <a:lnTo>
                    <a:pt x="1060" y="977"/>
                  </a:lnTo>
                  <a:lnTo>
                    <a:pt x="1010" y="977"/>
                  </a:lnTo>
                  <a:lnTo>
                    <a:pt x="992" y="1059"/>
                  </a:lnTo>
                  <a:lnTo>
                    <a:pt x="938" y="1062"/>
                  </a:lnTo>
                  <a:lnTo>
                    <a:pt x="918" y="1071"/>
                  </a:lnTo>
                  <a:lnTo>
                    <a:pt x="883" y="1107"/>
                  </a:lnTo>
                  <a:lnTo>
                    <a:pt x="818" y="1097"/>
                  </a:lnTo>
                  <a:lnTo>
                    <a:pt x="782" y="1068"/>
                  </a:lnTo>
                  <a:lnTo>
                    <a:pt x="772" y="1089"/>
                  </a:lnTo>
                  <a:lnTo>
                    <a:pt x="752" y="1091"/>
                  </a:lnTo>
                  <a:lnTo>
                    <a:pt x="740" y="1102"/>
                  </a:lnTo>
                  <a:lnTo>
                    <a:pt x="759" y="1134"/>
                  </a:lnTo>
                  <a:lnTo>
                    <a:pt x="745" y="1210"/>
                  </a:lnTo>
                  <a:lnTo>
                    <a:pt x="763" y="1242"/>
                  </a:lnTo>
                  <a:lnTo>
                    <a:pt x="765" y="1270"/>
                  </a:lnTo>
                  <a:lnTo>
                    <a:pt x="755" y="1298"/>
                  </a:lnTo>
                  <a:lnTo>
                    <a:pt x="775" y="1308"/>
                  </a:lnTo>
                  <a:lnTo>
                    <a:pt x="775" y="1330"/>
                  </a:lnTo>
                  <a:lnTo>
                    <a:pt x="762" y="1339"/>
                  </a:lnTo>
                  <a:lnTo>
                    <a:pt x="792" y="1393"/>
                  </a:lnTo>
                  <a:lnTo>
                    <a:pt x="809" y="1453"/>
                  </a:lnTo>
                  <a:lnTo>
                    <a:pt x="851" y="1509"/>
                  </a:lnTo>
                  <a:lnTo>
                    <a:pt x="851" y="1509"/>
                  </a:lnTo>
                  <a:lnTo>
                    <a:pt x="896" y="1473"/>
                  </a:lnTo>
                  <a:lnTo>
                    <a:pt x="926" y="1460"/>
                  </a:lnTo>
                  <a:lnTo>
                    <a:pt x="938" y="1431"/>
                  </a:lnTo>
                  <a:lnTo>
                    <a:pt x="964" y="1409"/>
                  </a:lnTo>
                  <a:lnTo>
                    <a:pt x="1001" y="1412"/>
                  </a:lnTo>
                  <a:lnTo>
                    <a:pt x="1135" y="1520"/>
                  </a:lnTo>
                  <a:lnTo>
                    <a:pt x="1135" y="1520"/>
                  </a:lnTo>
                  <a:lnTo>
                    <a:pt x="1204" y="1543"/>
                  </a:lnTo>
                  <a:lnTo>
                    <a:pt x="1204" y="1543"/>
                  </a:lnTo>
                  <a:lnTo>
                    <a:pt x="1224" y="1526"/>
                  </a:lnTo>
                  <a:lnTo>
                    <a:pt x="1243" y="1481"/>
                  </a:lnTo>
                  <a:lnTo>
                    <a:pt x="1266" y="1487"/>
                  </a:lnTo>
                  <a:lnTo>
                    <a:pt x="1291" y="1519"/>
                  </a:lnTo>
                  <a:lnTo>
                    <a:pt x="1334" y="1539"/>
                  </a:lnTo>
                  <a:lnTo>
                    <a:pt x="1400" y="1510"/>
                  </a:lnTo>
                  <a:lnTo>
                    <a:pt x="1410" y="1503"/>
                  </a:lnTo>
                  <a:lnTo>
                    <a:pt x="1413" y="1448"/>
                  </a:lnTo>
                  <a:lnTo>
                    <a:pt x="1429" y="1428"/>
                  </a:lnTo>
                  <a:lnTo>
                    <a:pt x="1521" y="1421"/>
                  </a:lnTo>
                  <a:lnTo>
                    <a:pt x="1542" y="1408"/>
                  </a:lnTo>
                  <a:lnTo>
                    <a:pt x="1543" y="1353"/>
                  </a:lnTo>
                  <a:lnTo>
                    <a:pt x="1562" y="1334"/>
                  </a:lnTo>
                  <a:lnTo>
                    <a:pt x="1562" y="1313"/>
                  </a:lnTo>
                  <a:lnTo>
                    <a:pt x="1572" y="1304"/>
                  </a:lnTo>
                  <a:lnTo>
                    <a:pt x="1595" y="1294"/>
                  </a:lnTo>
                  <a:lnTo>
                    <a:pt x="1611" y="1277"/>
                  </a:lnTo>
                  <a:lnTo>
                    <a:pt x="1653" y="1285"/>
                  </a:lnTo>
                  <a:lnTo>
                    <a:pt x="1700" y="1280"/>
                  </a:lnTo>
                  <a:lnTo>
                    <a:pt x="1722" y="1284"/>
                  </a:lnTo>
                  <a:lnTo>
                    <a:pt x="1738" y="1303"/>
                  </a:lnTo>
                  <a:lnTo>
                    <a:pt x="1740" y="1385"/>
                  </a:lnTo>
                  <a:lnTo>
                    <a:pt x="1756" y="1405"/>
                  </a:lnTo>
                  <a:lnTo>
                    <a:pt x="1758" y="1438"/>
                  </a:lnTo>
                  <a:lnTo>
                    <a:pt x="1778" y="1468"/>
                  </a:lnTo>
                  <a:lnTo>
                    <a:pt x="1752" y="1543"/>
                  </a:lnTo>
                  <a:lnTo>
                    <a:pt x="1752" y="1565"/>
                  </a:lnTo>
                  <a:lnTo>
                    <a:pt x="1758" y="1575"/>
                  </a:lnTo>
                  <a:lnTo>
                    <a:pt x="1779" y="1572"/>
                  </a:lnTo>
                  <a:lnTo>
                    <a:pt x="1801" y="1559"/>
                  </a:lnTo>
                  <a:lnTo>
                    <a:pt x="1846" y="1549"/>
                  </a:lnTo>
                  <a:lnTo>
                    <a:pt x="1866" y="1533"/>
                  </a:lnTo>
                  <a:lnTo>
                    <a:pt x="1880" y="1555"/>
                  </a:lnTo>
                  <a:lnTo>
                    <a:pt x="1892" y="1598"/>
                  </a:lnTo>
                  <a:lnTo>
                    <a:pt x="1885" y="1607"/>
                  </a:lnTo>
                  <a:lnTo>
                    <a:pt x="1853" y="1618"/>
                  </a:lnTo>
                  <a:lnTo>
                    <a:pt x="1834" y="1636"/>
                  </a:lnTo>
                  <a:lnTo>
                    <a:pt x="1827" y="1682"/>
                  </a:lnTo>
                  <a:lnTo>
                    <a:pt x="1849" y="1690"/>
                  </a:lnTo>
                  <a:lnTo>
                    <a:pt x="1849" y="1700"/>
                  </a:lnTo>
                  <a:lnTo>
                    <a:pt x="1825" y="1732"/>
                  </a:lnTo>
                  <a:lnTo>
                    <a:pt x="1814" y="1739"/>
                  </a:lnTo>
                  <a:lnTo>
                    <a:pt x="1802" y="1736"/>
                  </a:lnTo>
                  <a:lnTo>
                    <a:pt x="1795" y="1748"/>
                  </a:lnTo>
                  <a:lnTo>
                    <a:pt x="1804" y="1758"/>
                  </a:lnTo>
                  <a:lnTo>
                    <a:pt x="1774" y="1785"/>
                  </a:lnTo>
                  <a:lnTo>
                    <a:pt x="1719" y="1791"/>
                  </a:lnTo>
                  <a:lnTo>
                    <a:pt x="1654" y="1829"/>
                  </a:lnTo>
                  <a:lnTo>
                    <a:pt x="1641" y="1806"/>
                  </a:lnTo>
                  <a:lnTo>
                    <a:pt x="1641" y="1775"/>
                  </a:lnTo>
                  <a:lnTo>
                    <a:pt x="1586" y="1781"/>
                  </a:lnTo>
                  <a:lnTo>
                    <a:pt x="1511" y="1821"/>
                  </a:lnTo>
                  <a:lnTo>
                    <a:pt x="1468" y="1824"/>
                  </a:lnTo>
                  <a:lnTo>
                    <a:pt x="1446" y="1816"/>
                  </a:lnTo>
                  <a:lnTo>
                    <a:pt x="1413" y="1829"/>
                  </a:lnTo>
                  <a:lnTo>
                    <a:pt x="1405" y="1826"/>
                  </a:lnTo>
                  <a:lnTo>
                    <a:pt x="1359" y="1723"/>
                  </a:lnTo>
                  <a:lnTo>
                    <a:pt x="1315" y="1745"/>
                  </a:lnTo>
                  <a:lnTo>
                    <a:pt x="1305" y="1748"/>
                  </a:lnTo>
                  <a:lnTo>
                    <a:pt x="1294" y="1738"/>
                  </a:lnTo>
                  <a:lnTo>
                    <a:pt x="1289" y="1682"/>
                  </a:lnTo>
                  <a:lnTo>
                    <a:pt x="1279" y="1673"/>
                  </a:lnTo>
                  <a:lnTo>
                    <a:pt x="1281" y="1641"/>
                  </a:lnTo>
                  <a:lnTo>
                    <a:pt x="1212" y="1572"/>
                  </a:lnTo>
                  <a:lnTo>
                    <a:pt x="1212" y="1572"/>
                  </a:lnTo>
                  <a:lnTo>
                    <a:pt x="1148" y="1654"/>
                  </a:lnTo>
                  <a:lnTo>
                    <a:pt x="1148" y="1654"/>
                  </a:lnTo>
                  <a:lnTo>
                    <a:pt x="1151" y="1726"/>
                  </a:lnTo>
                  <a:lnTo>
                    <a:pt x="1210" y="1778"/>
                  </a:lnTo>
                  <a:lnTo>
                    <a:pt x="1210" y="1778"/>
                  </a:lnTo>
                  <a:lnTo>
                    <a:pt x="1210" y="1800"/>
                  </a:lnTo>
                  <a:lnTo>
                    <a:pt x="1199" y="1814"/>
                  </a:lnTo>
                  <a:lnTo>
                    <a:pt x="1197" y="1826"/>
                  </a:lnTo>
                  <a:lnTo>
                    <a:pt x="1197" y="1826"/>
                  </a:lnTo>
                  <a:lnTo>
                    <a:pt x="1203" y="1846"/>
                  </a:lnTo>
                  <a:lnTo>
                    <a:pt x="1186" y="1862"/>
                  </a:lnTo>
                  <a:lnTo>
                    <a:pt x="1186" y="1862"/>
                  </a:lnTo>
                  <a:lnTo>
                    <a:pt x="1175" y="1869"/>
                  </a:lnTo>
                  <a:lnTo>
                    <a:pt x="1170" y="1888"/>
                  </a:lnTo>
                  <a:lnTo>
                    <a:pt x="1170" y="1888"/>
                  </a:lnTo>
                  <a:lnTo>
                    <a:pt x="1184" y="1888"/>
                  </a:lnTo>
                  <a:lnTo>
                    <a:pt x="1193" y="1899"/>
                  </a:lnTo>
                  <a:lnTo>
                    <a:pt x="1121" y="1885"/>
                  </a:lnTo>
                  <a:lnTo>
                    <a:pt x="1105" y="1904"/>
                  </a:lnTo>
                  <a:lnTo>
                    <a:pt x="1119" y="1915"/>
                  </a:lnTo>
                  <a:lnTo>
                    <a:pt x="1112" y="1943"/>
                  </a:lnTo>
                  <a:lnTo>
                    <a:pt x="1077" y="1973"/>
                  </a:lnTo>
                  <a:lnTo>
                    <a:pt x="1063" y="1971"/>
                  </a:lnTo>
                  <a:lnTo>
                    <a:pt x="1054" y="1983"/>
                  </a:lnTo>
                  <a:lnTo>
                    <a:pt x="1028" y="1990"/>
                  </a:lnTo>
                  <a:lnTo>
                    <a:pt x="1023" y="2007"/>
                  </a:lnTo>
                  <a:lnTo>
                    <a:pt x="1033" y="2009"/>
                  </a:lnTo>
                  <a:lnTo>
                    <a:pt x="1033" y="2017"/>
                  </a:lnTo>
                  <a:lnTo>
                    <a:pt x="899" y="2064"/>
                  </a:lnTo>
                  <a:lnTo>
                    <a:pt x="845" y="2104"/>
                  </a:lnTo>
                  <a:lnTo>
                    <a:pt x="830" y="2098"/>
                  </a:lnTo>
                  <a:lnTo>
                    <a:pt x="838" y="2117"/>
                  </a:lnTo>
                  <a:lnTo>
                    <a:pt x="815" y="2141"/>
                  </a:lnTo>
                  <a:lnTo>
                    <a:pt x="804" y="2140"/>
                  </a:lnTo>
                  <a:lnTo>
                    <a:pt x="804" y="2128"/>
                  </a:lnTo>
                  <a:lnTo>
                    <a:pt x="763" y="2117"/>
                  </a:lnTo>
                  <a:lnTo>
                    <a:pt x="801" y="2156"/>
                  </a:lnTo>
                  <a:lnTo>
                    <a:pt x="807" y="2183"/>
                  </a:lnTo>
                  <a:lnTo>
                    <a:pt x="815" y="2189"/>
                  </a:lnTo>
                  <a:lnTo>
                    <a:pt x="808" y="2226"/>
                  </a:lnTo>
                  <a:lnTo>
                    <a:pt x="799" y="2234"/>
                  </a:lnTo>
                  <a:lnTo>
                    <a:pt x="781" y="2234"/>
                  </a:lnTo>
                  <a:lnTo>
                    <a:pt x="776" y="2247"/>
                  </a:lnTo>
                  <a:lnTo>
                    <a:pt x="778" y="2258"/>
                  </a:lnTo>
                  <a:lnTo>
                    <a:pt x="798" y="2260"/>
                  </a:lnTo>
                  <a:lnTo>
                    <a:pt x="802" y="2273"/>
                  </a:lnTo>
                  <a:lnTo>
                    <a:pt x="781" y="2273"/>
                  </a:lnTo>
                  <a:lnTo>
                    <a:pt x="785" y="2288"/>
                  </a:lnTo>
                  <a:lnTo>
                    <a:pt x="775" y="2291"/>
                  </a:lnTo>
                  <a:lnTo>
                    <a:pt x="766" y="2307"/>
                  </a:lnTo>
                  <a:lnTo>
                    <a:pt x="773" y="2313"/>
                  </a:lnTo>
                  <a:lnTo>
                    <a:pt x="783" y="2297"/>
                  </a:lnTo>
                  <a:lnTo>
                    <a:pt x="796" y="2296"/>
                  </a:lnTo>
                  <a:lnTo>
                    <a:pt x="814" y="2323"/>
                  </a:lnTo>
                  <a:lnTo>
                    <a:pt x="827" y="2310"/>
                  </a:lnTo>
                  <a:lnTo>
                    <a:pt x="824" y="2298"/>
                  </a:lnTo>
                  <a:lnTo>
                    <a:pt x="834" y="2274"/>
                  </a:lnTo>
                  <a:lnTo>
                    <a:pt x="847" y="2262"/>
                  </a:lnTo>
                  <a:lnTo>
                    <a:pt x="863" y="2275"/>
                  </a:lnTo>
                  <a:lnTo>
                    <a:pt x="873" y="2274"/>
                  </a:lnTo>
                  <a:lnTo>
                    <a:pt x="881" y="2290"/>
                  </a:lnTo>
                  <a:lnTo>
                    <a:pt x="889" y="2281"/>
                  </a:lnTo>
                  <a:lnTo>
                    <a:pt x="902" y="2291"/>
                  </a:lnTo>
                  <a:lnTo>
                    <a:pt x="897" y="2268"/>
                  </a:lnTo>
                  <a:lnTo>
                    <a:pt x="916" y="2231"/>
                  </a:lnTo>
                  <a:lnTo>
                    <a:pt x="920" y="2261"/>
                  </a:lnTo>
                  <a:lnTo>
                    <a:pt x="956" y="2283"/>
                  </a:lnTo>
                  <a:lnTo>
                    <a:pt x="948" y="2296"/>
                  </a:lnTo>
                  <a:lnTo>
                    <a:pt x="946" y="2314"/>
                  </a:lnTo>
                  <a:lnTo>
                    <a:pt x="958" y="2324"/>
                  </a:lnTo>
                  <a:lnTo>
                    <a:pt x="964" y="2310"/>
                  </a:lnTo>
                  <a:lnTo>
                    <a:pt x="961" y="2297"/>
                  </a:lnTo>
                  <a:lnTo>
                    <a:pt x="971" y="2283"/>
                  </a:lnTo>
                  <a:lnTo>
                    <a:pt x="965" y="2254"/>
                  </a:lnTo>
                  <a:lnTo>
                    <a:pt x="918" y="2229"/>
                  </a:lnTo>
                  <a:lnTo>
                    <a:pt x="913" y="2203"/>
                  </a:lnTo>
                  <a:lnTo>
                    <a:pt x="905" y="2196"/>
                  </a:lnTo>
                  <a:lnTo>
                    <a:pt x="906" y="2180"/>
                  </a:lnTo>
                  <a:lnTo>
                    <a:pt x="890" y="2173"/>
                  </a:lnTo>
                  <a:lnTo>
                    <a:pt x="867" y="2173"/>
                  </a:lnTo>
                  <a:lnTo>
                    <a:pt x="850" y="2150"/>
                  </a:lnTo>
                  <a:lnTo>
                    <a:pt x="828" y="2137"/>
                  </a:lnTo>
                  <a:lnTo>
                    <a:pt x="848" y="2117"/>
                  </a:lnTo>
                  <a:lnTo>
                    <a:pt x="847" y="2105"/>
                  </a:lnTo>
                  <a:lnTo>
                    <a:pt x="905" y="2065"/>
                  </a:lnTo>
                  <a:lnTo>
                    <a:pt x="1021" y="2025"/>
                  </a:lnTo>
                  <a:lnTo>
                    <a:pt x="1040" y="2023"/>
                  </a:lnTo>
                  <a:lnTo>
                    <a:pt x="1102" y="2074"/>
                  </a:lnTo>
                  <a:lnTo>
                    <a:pt x="1190" y="2107"/>
                  </a:lnTo>
                  <a:lnTo>
                    <a:pt x="1246" y="2100"/>
                  </a:lnTo>
                  <a:lnTo>
                    <a:pt x="1266" y="2137"/>
                  </a:lnTo>
                  <a:lnTo>
                    <a:pt x="1285" y="2144"/>
                  </a:lnTo>
                  <a:lnTo>
                    <a:pt x="1295" y="2159"/>
                  </a:lnTo>
                  <a:lnTo>
                    <a:pt x="1318" y="2150"/>
                  </a:lnTo>
                  <a:lnTo>
                    <a:pt x="1302" y="2166"/>
                  </a:lnTo>
                  <a:lnTo>
                    <a:pt x="1299" y="2183"/>
                  </a:lnTo>
                  <a:lnTo>
                    <a:pt x="1272" y="2147"/>
                  </a:lnTo>
                  <a:lnTo>
                    <a:pt x="1263" y="2153"/>
                  </a:lnTo>
                  <a:lnTo>
                    <a:pt x="1237" y="2137"/>
                  </a:lnTo>
                  <a:lnTo>
                    <a:pt x="1240" y="2121"/>
                  </a:lnTo>
                  <a:lnTo>
                    <a:pt x="1224" y="2127"/>
                  </a:lnTo>
                  <a:lnTo>
                    <a:pt x="1217" y="2141"/>
                  </a:lnTo>
                  <a:lnTo>
                    <a:pt x="1232" y="2151"/>
                  </a:lnTo>
                  <a:lnTo>
                    <a:pt x="1235" y="2164"/>
                  </a:lnTo>
                  <a:lnTo>
                    <a:pt x="1214" y="2154"/>
                  </a:lnTo>
                  <a:lnTo>
                    <a:pt x="1200" y="2163"/>
                  </a:lnTo>
                  <a:lnTo>
                    <a:pt x="1213" y="2193"/>
                  </a:lnTo>
                  <a:lnTo>
                    <a:pt x="1197" y="2209"/>
                  </a:lnTo>
                  <a:lnTo>
                    <a:pt x="1209" y="2212"/>
                  </a:lnTo>
                  <a:lnTo>
                    <a:pt x="1196" y="2216"/>
                  </a:lnTo>
                  <a:lnTo>
                    <a:pt x="1201" y="2225"/>
                  </a:lnTo>
                  <a:lnTo>
                    <a:pt x="1168" y="2273"/>
                  </a:lnTo>
                  <a:lnTo>
                    <a:pt x="1163" y="2262"/>
                  </a:lnTo>
                  <a:lnTo>
                    <a:pt x="1145" y="2257"/>
                  </a:lnTo>
                  <a:lnTo>
                    <a:pt x="1155" y="2245"/>
                  </a:lnTo>
                  <a:lnTo>
                    <a:pt x="1147" y="2232"/>
                  </a:lnTo>
                  <a:lnTo>
                    <a:pt x="1145" y="2190"/>
                  </a:lnTo>
                  <a:lnTo>
                    <a:pt x="1098" y="2206"/>
                  </a:lnTo>
                  <a:lnTo>
                    <a:pt x="1090" y="2186"/>
                  </a:lnTo>
                  <a:lnTo>
                    <a:pt x="1075" y="2189"/>
                  </a:lnTo>
                  <a:lnTo>
                    <a:pt x="1027" y="2173"/>
                  </a:lnTo>
                  <a:lnTo>
                    <a:pt x="1011" y="2193"/>
                  </a:lnTo>
                  <a:lnTo>
                    <a:pt x="1014" y="2206"/>
                  </a:lnTo>
                  <a:lnTo>
                    <a:pt x="982" y="2212"/>
                  </a:lnTo>
                  <a:lnTo>
                    <a:pt x="990" y="2244"/>
                  </a:lnTo>
                  <a:lnTo>
                    <a:pt x="1000" y="2239"/>
                  </a:lnTo>
                  <a:lnTo>
                    <a:pt x="1007" y="2254"/>
                  </a:lnTo>
                  <a:lnTo>
                    <a:pt x="990" y="2268"/>
                  </a:lnTo>
                  <a:lnTo>
                    <a:pt x="990" y="2286"/>
                  </a:lnTo>
                  <a:lnTo>
                    <a:pt x="1007" y="2313"/>
                  </a:lnTo>
                  <a:lnTo>
                    <a:pt x="981" y="2314"/>
                  </a:lnTo>
                  <a:lnTo>
                    <a:pt x="961" y="2340"/>
                  </a:lnTo>
                  <a:lnTo>
                    <a:pt x="982" y="2386"/>
                  </a:lnTo>
                  <a:lnTo>
                    <a:pt x="962" y="2404"/>
                  </a:lnTo>
                  <a:lnTo>
                    <a:pt x="981" y="2404"/>
                  </a:lnTo>
                  <a:lnTo>
                    <a:pt x="990" y="2392"/>
                  </a:lnTo>
                  <a:lnTo>
                    <a:pt x="994" y="2399"/>
                  </a:lnTo>
                  <a:lnTo>
                    <a:pt x="1017" y="2392"/>
                  </a:lnTo>
                  <a:lnTo>
                    <a:pt x="1018" y="2405"/>
                  </a:lnTo>
                  <a:lnTo>
                    <a:pt x="1033" y="2401"/>
                  </a:lnTo>
                  <a:lnTo>
                    <a:pt x="1010" y="2434"/>
                  </a:lnTo>
                  <a:lnTo>
                    <a:pt x="992" y="2440"/>
                  </a:lnTo>
                  <a:lnTo>
                    <a:pt x="998" y="2447"/>
                  </a:lnTo>
                  <a:lnTo>
                    <a:pt x="1010" y="2444"/>
                  </a:lnTo>
                  <a:lnTo>
                    <a:pt x="1017" y="2454"/>
                  </a:lnTo>
                  <a:lnTo>
                    <a:pt x="1023" y="2477"/>
                  </a:lnTo>
                  <a:lnTo>
                    <a:pt x="1013" y="2486"/>
                  </a:lnTo>
                  <a:lnTo>
                    <a:pt x="1028" y="2500"/>
                  </a:lnTo>
                  <a:lnTo>
                    <a:pt x="1036" y="2471"/>
                  </a:lnTo>
                  <a:lnTo>
                    <a:pt x="1052" y="2467"/>
                  </a:lnTo>
                  <a:lnTo>
                    <a:pt x="1060" y="2450"/>
                  </a:lnTo>
                  <a:lnTo>
                    <a:pt x="1070" y="2450"/>
                  </a:lnTo>
                  <a:lnTo>
                    <a:pt x="1072" y="2456"/>
                  </a:lnTo>
                  <a:lnTo>
                    <a:pt x="1096" y="2437"/>
                  </a:lnTo>
                  <a:lnTo>
                    <a:pt x="1132" y="2376"/>
                  </a:lnTo>
                  <a:lnTo>
                    <a:pt x="1178" y="2381"/>
                  </a:lnTo>
                  <a:lnTo>
                    <a:pt x="1186" y="2369"/>
                  </a:lnTo>
                  <a:lnTo>
                    <a:pt x="1193" y="2371"/>
                  </a:lnTo>
                  <a:lnTo>
                    <a:pt x="1204" y="2342"/>
                  </a:lnTo>
                  <a:lnTo>
                    <a:pt x="1203" y="2363"/>
                  </a:lnTo>
                  <a:lnTo>
                    <a:pt x="1216" y="2368"/>
                  </a:lnTo>
                  <a:lnTo>
                    <a:pt x="1212" y="2381"/>
                  </a:lnTo>
                  <a:lnTo>
                    <a:pt x="1220" y="2385"/>
                  </a:lnTo>
                  <a:lnTo>
                    <a:pt x="1181" y="2408"/>
                  </a:lnTo>
                  <a:lnTo>
                    <a:pt x="1266" y="2409"/>
                  </a:lnTo>
                  <a:lnTo>
                    <a:pt x="1266" y="2417"/>
                  </a:lnTo>
                  <a:lnTo>
                    <a:pt x="1229" y="2421"/>
                  </a:lnTo>
                  <a:lnTo>
                    <a:pt x="1246" y="2431"/>
                  </a:lnTo>
                  <a:lnTo>
                    <a:pt x="1245" y="2438"/>
                  </a:lnTo>
                  <a:lnTo>
                    <a:pt x="1230" y="2433"/>
                  </a:lnTo>
                  <a:lnTo>
                    <a:pt x="1224" y="2447"/>
                  </a:lnTo>
                  <a:lnTo>
                    <a:pt x="1206" y="2456"/>
                  </a:lnTo>
                  <a:lnTo>
                    <a:pt x="1187" y="2443"/>
                  </a:lnTo>
                  <a:lnTo>
                    <a:pt x="1151" y="2477"/>
                  </a:lnTo>
                  <a:lnTo>
                    <a:pt x="1148" y="2494"/>
                  </a:lnTo>
                  <a:lnTo>
                    <a:pt x="1160" y="2526"/>
                  </a:lnTo>
                  <a:lnTo>
                    <a:pt x="1152" y="2605"/>
                  </a:lnTo>
                  <a:lnTo>
                    <a:pt x="1145" y="2613"/>
                  </a:lnTo>
                  <a:lnTo>
                    <a:pt x="1141" y="2614"/>
                  </a:lnTo>
                  <a:lnTo>
                    <a:pt x="1124" y="2640"/>
                  </a:lnTo>
                  <a:lnTo>
                    <a:pt x="1124" y="2654"/>
                  </a:lnTo>
                  <a:lnTo>
                    <a:pt x="1129" y="2669"/>
                  </a:lnTo>
                  <a:lnTo>
                    <a:pt x="1193" y="2667"/>
                  </a:lnTo>
                  <a:lnTo>
                    <a:pt x="1207" y="2675"/>
                  </a:lnTo>
                  <a:lnTo>
                    <a:pt x="1213" y="2712"/>
                  </a:lnTo>
                  <a:lnTo>
                    <a:pt x="1204" y="2708"/>
                  </a:lnTo>
                  <a:lnTo>
                    <a:pt x="1188" y="2719"/>
                  </a:lnTo>
                  <a:lnTo>
                    <a:pt x="1190" y="2734"/>
                  </a:lnTo>
                  <a:lnTo>
                    <a:pt x="1200" y="2744"/>
                  </a:lnTo>
                  <a:lnTo>
                    <a:pt x="1232" y="2741"/>
                  </a:lnTo>
                  <a:lnTo>
                    <a:pt x="1261" y="2750"/>
                  </a:lnTo>
                  <a:lnTo>
                    <a:pt x="1286" y="2796"/>
                  </a:lnTo>
                  <a:lnTo>
                    <a:pt x="1292" y="2814"/>
                  </a:lnTo>
                  <a:lnTo>
                    <a:pt x="1281" y="2807"/>
                  </a:lnTo>
                  <a:lnTo>
                    <a:pt x="1289" y="2825"/>
                  </a:lnTo>
                  <a:lnTo>
                    <a:pt x="1324" y="2837"/>
                  </a:lnTo>
                  <a:lnTo>
                    <a:pt x="1331" y="2872"/>
                  </a:lnTo>
                  <a:lnTo>
                    <a:pt x="1367" y="2865"/>
                  </a:lnTo>
                  <a:lnTo>
                    <a:pt x="1392" y="2882"/>
                  </a:lnTo>
                  <a:lnTo>
                    <a:pt x="1408" y="2964"/>
                  </a:lnTo>
                  <a:lnTo>
                    <a:pt x="1408" y="2964"/>
                  </a:lnTo>
                  <a:lnTo>
                    <a:pt x="1425" y="2963"/>
                  </a:lnTo>
                  <a:lnTo>
                    <a:pt x="1441" y="2941"/>
                  </a:lnTo>
                  <a:lnTo>
                    <a:pt x="1469" y="2927"/>
                  </a:lnTo>
                  <a:lnTo>
                    <a:pt x="1605" y="2959"/>
                  </a:lnTo>
                  <a:lnTo>
                    <a:pt x="1621" y="2947"/>
                  </a:lnTo>
                  <a:lnTo>
                    <a:pt x="1637" y="2947"/>
                  </a:lnTo>
                  <a:lnTo>
                    <a:pt x="1694" y="2927"/>
                  </a:lnTo>
                  <a:lnTo>
                    <a:pt x="1749" y="2889"/>
                  </a:lnTo>
                  <a:lnTo>
                    <a:pt x="1795" y="2888"/>
                  </a:lnTo>
                  <a:lnTo>
                    <a:pt x="1849" y="2914"/>
                  </a:lnTo>
                  <a:lnTo>
                    <a:pt x="1873" y="2946"/>
                  </a:lnTo>
                  <a:lnTo>
                    <a:pt x="1908" y="2974"/>
                  </a:lnTo>
                  <a:lnTo>
                    <a:pt x="2000" y="2987"/>
                  </a:lnTo>
                  <a:lnTo>
                    <a:pt x="2000" y="2987"/>
                  </a:lnTo>
                  <a:lnTo>
                    <a:pt x="2049" y="2983"/>
                  </a:lnTo>
                  <a:lnTo>
                    <a:pt x="2049" y="2983"/>
                  </a:lnTo>
                  <a:lnTo>
                    <a:pt x="2076" y="2966"/>
                  </a:lnTo>
                  <a:lnTo>
                    <a:pt x="2076" y="2966"/>
                  </a:lnTo>
                  <a:lnTo>
                    <a:pt x="2104" y="2960"/>
                  </a:lnTo>
                  <a:lnTo>
                    <a:pt x="2104" y="2960"/>
                  </a:lnTo>
                  <a:lnTo>
                    <a:pt x="2117" y="2951"/>
                  </a:lnTo>
                  <a:lnTo>
                    <a:pt x="2117" y="2951"/>
                  </a:lnTo>
                  <a:lnTo>
                    <a:pt x="2147" y="2930"/>
                  </a:lnTo>
                  <a:lnTo>
                    <a:pt x="2187" y="2933"/>
                  </a:lnTo>
                  <a:lnTo>
                    <a:pt x="2203" y="2908"/>
                  </a:lnTo>
                  <a:lnTo>
                    <a:pt x="2219" y="2901"/>
                  </a:lnTo>
                  <a:lnTo>
                    <a:pt x="2222" y="2863"/>
                  </a:lnTo>
                  <a:lnTo>
                    <a:pt x="2217" y="2843"/>
                  </a:lnTo>
                  <a:lnTo>
                    <a:pt x="2217" y="2843"/>
                  </a:lnTo>
                  <a:lnTo>
                    <a:pt x="2253" y="2814"/>
                  </a:lnTo>
                  <a:lnTo>
                    <a:pt x="2253" y="2814"/>
                  </a:lnTo>
                  <a:lnTo>
                    <a:pt x="2308" y="2790"/>
                  </a:lnTo>
                  <a:lnTo>
                    <a:pt x="2305" y="2781"/>
                  </a:lnTo>
                  <a:lnTo>
                    <a:pt x="2323" y="2761"/>
                  </a:lnTo>
                  <a:lnTo>
                    <a:pt x="2323" y="2742"/>
                  </a:lnTo>
                  <a:lnTo>
                    <a:pt x="2364" y="2696"/>
                  </a:lnTo>
                  <a:lnTo>
                    <a:pt x="2379" y="2718"/>
                  </a:lnTo>
                  <a:lnTo>
                    <a:pt x="2406" y="2716"/>
                  </a:lnTo>
                  <a:lnTo>
                    <a:pt x="2400" y="2754"/>
                  </a:lnTo>
                  <a:lnTo>
                    <a:pt x="2429" y="2696"/>
                  </a:lnTo>
                  <a:lnTo>
                    <a:pt x="2507" y="2711"/>
                  </a:lnTo>
                  <a:lnTo>
                    <a:pt x="2581" y="2643"/>
                  </a:lnTo>
                  <a:lnTo>
                    <a:pt x="2625" y="2637"/>
                  </a:lnTo>
                  <a:lnTo>
                    <a:pt x="2637" y="2497"/>
                  </a:lnTo>
                  <a:lnTo>
                    <a:pt x="2664" y="2497"/>
                  </a:lnTo>
                  <a:lnTo>
                    <a:pt x="2692" y="2531"/>
                  </a:lnTo>
                  <a:lnTo>
                    <a:pt x="2726" y="2531"/>
                  </a:lnTo>
                  <a:lnTo>
                    <a:pt x="2774" y="2411"/>
                  </a:lnTo>
                  <a:lnTo>
                    <a:pt x="2821" y="2401"/>
                  </a:lnTo>
                  <a:lnTo>
                    <a:pt x="2821" y="2401"/>
                  </a:lnTo>
                  <a:lnTo>
                    <a:pt x="2833" y="2267"/>
                  </a:lnTo>
                  <a:lnTo>
                    <a:pt x="2821" y="2205"/>
                  </a:lnTo>
                  <a:lnTo>
                    <a:pt x="2849" y="2183"/>
                  </a:lnTo>
                  <a:lnTo>
                    <a:pt x="2844" y="2048"/>
                  </a:lnTo>
                  <a:lnTo>
                    <a:pt x="2905" y="1902"/>
                  </a:lnTo>
                  <a:lnTo>
                    <a:pt x="2911" y="1830"/>
                  </a:lnTo>
                  <a:lnTo>
                    <a:pt x="2876" y="1817"/>
                  </a:lnTo>
                  <a:lnTo>
                    <a:pt x="2862" y="1774"/>
                  </a:lnTo>
                  <a:lnTo>
                    <a:pt x="2912" y="1718"/>
                  </a:lnTo>
                  <a:lnTo>
                    <a:pt x="2918" y="1702"/>
                  </a:lnTo>
                  <a:lnTo>
                    <a:pt x="2955" y="1689"/>
                  </a:lnTo>
                  <a:lnTo>
                    <a:pt x="2970" y="1650"/>
                  </a:lnTo>
                  <a:lnTo>
                    <a:pt x="2947" y="1621"/>
                  </a:lnTo>
                  <a:lnTo>
                    <a:pt x="2939" y="1597"/>
                  </a:lnTo>
                  <a:lnTo>
                    <a:pt x="2899" y="1601"/>
                  </a:lnTo>
                  <a:lnTo>
                    <a:pt x="2885" y="1587"/>
                  </a:lnTo>
                  <a:lnTo>
                    <a:pt x="2843" y="1575"/>
                  </a:lnTo>
                  <a:lnTo>
                    <a:pt x="2778" y="1572"/>
                  </a:lnTo>
                  <a:lnTo>
                    <a:pt x="2702" y="1506"/>
                  </a:lnTo>
                  <a:lnTo>
                    <a:pt x="2653" y="1500"/>
                  </a:lnTo>
                  <a:lnTo>
                    <a:pt x="2620" y="1474"/>
                  </a:lnTo>
                  <a:lnTo>
                    <a:pt x="2579" y="1455"/>
                  </a:lnTo>
                  <a:lnTo>
                    <a:pt x="2513" y="1481"/>
                  </a:lnTo>
                  <a:lnTo>
                    <a:pt x="2490" y="1464"/>
                  </a:lnTo>
                  <a:lnTo>
                    <a:pt x="2467" y="1429"/>
                  </a:lnTo>
                  <a:lnTo>
                    <a:pt x="2497" y="1368"/>
                  </a:lnTo>
                  <a:lnTo>
                    <a:pt x="2503" y="1288"/>
                  </a:lnTo>
                  <a:lnTo>
                    <a:pt x="2475" y="1298"/>
                  </a:lnTo>
                  <a:lnTo>
                    <a:pt x="2461" y="1295"/>
                  </a:lnTo>
                  <a:lnTo>
                    <a:pt x="2449" y="1307"/>
                  </a:lnTo>
                  <a:lnTo>
                    <a:pt x="2438" y="1304"/>
                  </a:lnTo>
                  <a:lnTo>
                    <a:pt x="2441" y="1268"/>
                  </a:lnTo>
                  <a:lnTo>
                    <a:pt x="2480" y="1235"/>
                  </a:lnTo>
                  <a:lnTo>
                    <a:pt x="2490" y="1212"/>
                  </a:lnTo>
                  <a:lnTo>
                    <a:pt x="2465" y="1150"/>
                  </a:lnTo>
                  <a:lnTo>
                    <a:pt x="2465" y="1133"/>
                  </a:lnTo>
                  <a:lnTo>
                    <a:pt x="2480" y="1114"/>
                  </a:lnTo>
                  <a:lnTo>
                    <a:pt x="2477" y="1082"/>
                  </a:lnTo>
                  <a:lnTo>
                    <a:pt x="2465" y="1062"/>
                  </a:lnTo>
                  <a:lnTo>
                    <a:pt x="2475" y="1033"/>
                  </a:lnTo>
                  <a:lnTo>
                    <a:pt x="2516" y="1020"/>
                  </a:lnTo>
                  <a:lnTo>
                    <a:pt x="2549" y="983"/>
                  </a:lnTo>
                  <a:lnTo>
                    <a:pt x="2595" y="973"/>
                  </a:lnTo>
                  <a:lnTo>
                    <a:pt x="2608" y="964"/>
                  </a:lnTo>
                  <a:lnTo>
                    <a:pt x="2627" y="893"/>
                  </a:lnTo>
                  <a:lnTo>
                    <a:pt x="2611" y="820"/>
                  </a:lnTo>
                  <a:lnTo>
                    <a:pt x="2585" y="791"/>
                  </a:lnTo>
                  <a:lnTo>
                    <a:pt x="2549" y="785"/>
                  </a:lnTo>
                  <a:lnTo>
                    <a:pt x="2510" y="767"/>
                  </a:lnTo>
                  <a:lnTo>
                    <a:pt x="2509" y="718"/>
                  </a:lnTo>
                  <a:lnTo>
                    <a:pt x="2493" y="706"/>
                  </a:lnTo>
                  <a:lnTo>
                    <a:pt x="2435" y="713"/>
                  </a:lnTo>
                  <a:lnTo>
                    <a:pt x="2379" y="686"/>
                  </a:lnTo>
                  <a:lnTo>
                    <a:pt x="2357" y="657"/>
                  </a:lnTo>
                  <a:lnTo>
                    <a:pt x="2351" y="631"/>
                  </a:lnTo>
                  <a:lnTo>
                    <a:pt x="2344" y="496"/>
                  </a:lnTo>
                  <a:lnTo>
                    <a:pt x="2318" y="461"/>
                  </a:lnTo>
                  <a:lnTo>
                    <a:pt x="2305" y="458"/>
                  </a:lnTo>
                  <a:lnTo>
                    <a:pt x="2284" y="480"/>
                  </a:lnTo>
                  <a:lnTo>
                    <a:pt x="2271" y="462"/>
                  </a:lnTo>
                  <a:lnTo>
                    <a:pt x="2245" y="451"/>
                  </a:lnTo>
                  <a:lnTo>
                    <a:pt x="2219" y="455"/>
                  </a:lnTo>
                  <a:lnTo>
                    <a:pt x="2176" y="470"/>
                  </a:lnTo>
                  <a:lnTo>
                    <a:pt x="2154" y="494"/>
                  </a:lnTo>
                  <a:lnTo>
                    <a:pt x="2145" y="490"/>
                  </a:lnTo>
                  <a:lnTo>
                    <a:pt x="2111" y="451"/>
                  </a:lnTo>
                  <a:lnTo>
                    <a:pt x="2086" y="447"/>
                  </a:lnTo>
                  <a:lnTo>
                    <a:pt x="2065" y="425"/>
                  </a:lnTo>
                  <a:lnTo>
                    <a:pt x="2059" y="390"/>
                  </a:lnTo>
                  <a:lnTo>
                    <a:pt x="2069" y="369"/>
                  </a:lnTo>
                  <a:lnTo>
                    <a:pt x="2073" y="330"/>
                  </a:lnTo>
                  <a:lnTo>
                    <a:pt x="2094" y="313"/>
                  </a:lnTo>
                  <a:lnTo>
                    <a:pt x="2057" y="297"/>
                  </a:lnTo>
                  <a:lnTo>
                    <a:pt x="2047" y="298"/>
                  </a:lnTo>
                  <a:lnTo>
                    <a:pt x="2021" y="321"/>
                  </a:lnTo>
                  <a:lnTo>
                    <a:pt x="1991" y="364"/>
                  </a:lnTo>
                  <a:lnTo>
                    <a:pt x="1948" y="367"/>
                  </a:lnTo>
                  <a:lnTo>
                    <a:pt x="1918" y="353"/>
                  </a:lnTo>
                  <a:lnTo>
                    <a:pt x="1909" y="336"/>
                  </a:lnTo>
                  <a:lnTo>
                    <a:pt x="1912" y="295"/>
                  </a:lnTo>
                  <a:lnTo>
                    <a:pt x="1893" y="301"/>
                  </a:lnTo>
                  <a:lnTo>
                    <a:pt x="1890" y="281"/>
                  </a:lnTo>
                  <a:lnTo>
                    <a:pt x="1902" y="248"/>
                  </a:lnTo>
                  <a:lnTo>
                    <a:pt x="1873" y="225"/>
                  </a:lnTo>
                  <a:lnTo>
                    <a:pt x="1857" y="130"/>
                  </a:lnTo>
                  <a:lnTo>
                    <a:pt x="1772" y="130"/>
                  </a:lnTo>
                  <a:lnTo>
                    <a:pt x="1772" y="96"/>
                  </a:lnTo>
                  <a:lnTo>
                    <a:pt x="1795" y="79"/>
                  </a:lnTo>
                  <a:lnTo>
                    <a:pt x="1710" y="0"/>
                  </a:lnTo>
                  <a:lnTo>
                    <a:pt x="1686" y="10"/>
                  </a:lnTo>
                  <a:close/>
                  <a:moveTo>
                    <a:pt x="502" y="1275"/>
                  </a:moveTo>
                  <a:lnTo>
                    <a:pt x="482" y="1261"/>
                  </a:lnTo>
                  <a:lnTo>
                    <a:pt x="484" y="1252"/>
                  </a:lnTo>
                  <a:lnTo>
                    <a:pt x="439" y="1245"/>
                  </a:lnTo>
                  <a:lnTo>
                    <a:pt x="400" y="1215"/>
                  </a:lnTo>
                  <a:lnTo>
                    <a:pt x="400" y="1174"/>
                  </a:lnTo>
                  <a:lnTo>
                    <a:pt x="419" y="1137"/>
                  </a:lnTo>
                  <a:lnTo>
                    <a:pt x="402" y="1127"/>
                  </a:lnTo>
                  <a:lnTo>
                    <a:pt x="344" y="1150"/>
                  </a:lnTo>
                  <a:lnTo>
                    <a:pt x="343" y="1212"/>
                  </a:lnTo>
                  <a:lnTo>
                    <a:pt x="338" y="1218"/>
                  </a:lnTo>
                  <a:lnTo>
                    <a:pt x="319" y="1215"/>
                  </a:lnTo>
                  <a:lnTo>
                    <a:pt x="315" y="1222"/>
                  </a:lnTo>
                  <a:lnTo>
                    <a:pt x="348" y="1252"/>
                  </a:lnTo>
                  <a:lnTo>
                    <a:pt x="399" y="1278"/>
                  </a:lnTo>
                  <a:lnTo>
                    <a:pt x="416" y="1304"/>
                  </a:lnTo>
                  <a:lnTo>
                    <a:pt x="412" y="1342"/>
                  </a:lnTo>
                  <a:lnTo>
                    <a:pt x="435" y="1353"/>
                  </a:lnTo>
                  <a:lnTo>
                    <a:pt x="430" y="1360"/>
                  </a:lnTo>
                  <a:lnTo>
                    <a:pt x="445" y="1360"/>
                  </a:lnTo>
                  <a:lnTo>
                    <a:pt x="441" y="1347"/>
                  </a:lnTo>
                  <a:lnTo>
                    <a:pt x="495" y="1311"/>
                  </a:lnTo>
                  <a:lnTo>
                    <a:pt x="502" y="1275"/>
                  </a:lnTo>
                  <a:close/>
                  <a:moveTo>
                    <a:pt x="746" y="1340"/>
                  </a:moveTo>
                  <a:lnTo>
                    <a:pt x="750" y="1330"/>
                  </a:lnTo>
                  <a:lnTo>
                    <a:pt x="763" y="1326"/>
                  </a:lnTo>
                  <a:lnTo>
                    <a:pt x="763" y="1317"/>
                  </a:lnTo>
                  <a:lnTo>
                    <a:pt x="743" y="1310"/>
                  </a:lnTo>
                  <a:lnTo>
                    <a:pt x="737" y="1293"/>
                  </a:lnTo>
                  <a:lnTo>
                    <a:pt x="750" y="1236"/>
                  </a:lnTo>
                  <a:lnTo>
                    <a:pt x="736" y="1222"/>
                  </a:lnTo>
                  <a:lnTo>
                    <a:pt x="730" y="1205"/>
                  </a:lnTo>
                  <a:lnTo>
                    <a:pt x="733" y="1183"/>
                  </a:lnTo>
                  <a:lnTo>
                    <a:pt x="750" y="1157"/>
                  </a:lnTo>
                  <a:lnTo>
                    <a:pt x="752" y="1138"/>
                  </a:lnTo>
                  <a:lnTo>
                    <a:pt x="727" y="1108"/>
                  </a:lnTo>
                  <a:lnTo>
                    <a:pt x="730" y="1089"/>
                  </a:lnTo>
                  <a:lnTo>
                    <a:pt x="722" y="1066"/>
                  </a:lnTo>
                  <a:lnTo>
                    <a:pt x="641" y="1014"/>
                  </a:lnTo>
                  <a:lnTo>
                    <a:pt x="602" y="964"/>
                  </a:lnTo>
                  <a:lnTo>
                    <a:pt x="585" y="960"/>
                  </a:lnTo>
                  <a:lnTo>
                    <a:pt x="573" y="974"/>
                  </a:lnTo>
                  <a:lnTo>
                    <a:pt x="531" y="977"/>
                  </a:lnTo>
                  <a:lnTo>
                    <a:pt x="515" y="1013"/>
                  </a:lnTo>
                  <a:lnTo>
                    <a:pt x="453" y="1048"/>
                  </a:lnTo>
                  <a:lnTo>
                    <a:pt x="464" y="1110"/>
                  </a:lnTo>
                  <a:lnTo>
                    <a:pt x="456" y="1157"/>
                  </a:lnTo>
                  <a:lnTo>
                    <a:pt x="462" y="1228"/>
                  </a:lnTo>
                  <a:lnTo>
                    <a:pt x="517" y="1242"/>
                  </a:lnTo>
                  <a:lnTo>
                    <a:pt x="524" y="1252"/>
                  </a:lnTo>
                  <a:lnTo>
                    <a:pt x="520" y="1267"/>
                  </a:lnTo>
                  <a:lnTo>
                    <a:pt x="544" y="1291"/>
                  </a:lnTo>
                  <a:lnTo>
                    <a:pt x="551" y="1326"/>
                  </a:lnTo>
                  <a:lnTo>
                    <a:pt x="549" y="1352"/>
                  </a:lnTo>
                  <a:lnTo>
                    <a:pt x="536" y="1368"/>
                  </a:lnTo>
                  <a:lnTo>
                    <a:pt x="479" y="1379"/>
                  </a:lnTo>
                  <a:lnTo>
                    <a:pt x="494" y="1388"/>
                  </a:lnTo>
                  <a:lnTo>
                    <a:pt x="500" y="1417"/>
                  </a:lnTo>
                  <a:lnTo>
                    <a:pt x="487" y="1424"/>
                  </a:lnTo>
                  <a:lnTo>
                    <a:pt x="490" y="1431"/>
                  </a:lnTo>
                  <a:lnTo>
                    <a:pt x="497" y="1429"/>
                  </a:lnTo>
                  <a:lnTo>
                    <a:pt x="520" y="1451"/>
                  </a:lnTo>
                  <a:lnTo>
                    <a:pt x="543" y="1454"/>
                  </a:lnTo>
                  <a:lnTo>
                    <a:pt x="549" y="1466"/>
                  </a:lnTo>
                  <a:lnTo>
                    <a:pt x="645" y="1471"/>
                  </a:lnTo>
                  <a:lnTo>
                    <a:pt x="645" y="1454"/>
                  </a:lnTo>
                  <a:lnTo>
                    <a:pt x="661" y="1461"/>
                  </a:lnTo>
                  <a:lnTo>
                    <a:pt x="671" y="1444"/>
                  </a:lnTo>
                  <a:lnTo>
                    <a:pt x="711" y="1463"/>
                  </a:lnTo>
                  <a:lnTo>
                    <a:pt x="729" y="1461"/>
                  </a:lnTo>
                  <a:lnTo>
                    <a:pt x="743" y="1431"/>
                  </a:lnTo>
                  <a:lnTo>
                    <a:pt x="768" y="1424"/>
                  </a:lnTo>
                  <a:lnTo>
                    <a:pt x="769" y="1414"/>
                  </a:lnTo>
                  <a:lnTo>
                    <a:pt x="746" y="1340"/>
                  </a:lnTo>
                  <a:close/>
                  <a:moveTo>
                    <a:pt x="691" y="2128"/>
                  </a:moveTo>
                  <a:lnTo>
                    <a:pt x="674" y="2131"/>
                  </a:lnTo>
                  <a:lnTo>
                    <a:pt x="664" y="2117"/>
                  </a:lnTo>
                  <a:lnTo>
                    <a:pt x="636" y="2127"/>
                  </a:lnTo>
                  <a:lnTo>
                    <a:pt x="629" y="2124"/>
                  </a:lnTo>
                  <a:lnTo>
                    <a:pt x="622" y="2136"/>
                  </a:lnTo>
                  <a:lnTo>
                    <a:pt x="625" y="2147"/>
                  </a:lnTo>
                  <a:lnTo>
                    <a:pt x="598" y="2146"/>
                  </a:lnTo>
                  <a:lnTo>
                    <a:pt x="595" y="2167"/>
                  </a:lnTo>
                  <a:lnTo>
                    <a:pt x="585" y="2173"/>
                  </a:lnTo>
                  <a:lnTo>
                    <a:pt x="593" y="2177"/>
                  </a:lnTo>
                  <a:lnTo>
                    <a:pt x="599" y="2208"/>
                  </a:lnTo>
                  <a:lnTo>
                    <a:pt x="590" y="2211"/>
                  </a:lnTo>
                  <a:lnTo>
                    <a:pt x="593" y="2242"/>
                  </a:lnTo>
                  <a:lnTo>
                    <a:pt x="628" y="2241"/>
                  </a:lnTo>
                  <a:lnTo>
                    <a:pt x="634" y="2248"/>
                  </a:lnTo>
                  <a:lnTo>
                    <a:pt x="628" y="2258"/>
                  </a:lnTo>
                  <a:lnTo>
                    <a:pt x="639" y="2257"/>
                  </a:lnTo>
                  <a:lnTo>
                    <a:pt x="648" y="2244"/>
                  </a:lnTo>
                  <a:lnTo>
                    <a:pt x="664" y="2237"/>
                  </a:lnTo>
                  <a:lnTo>
                    <a:pt x="660" y="2221"/>
                  </a:lnTo>
                  <a:lnTo>
                    <a:pt x="687" y="2219"/>
                  </a:lnTo>
                  <a:lnTo>
                    <a:pt x="687" y="2211"/>
                  </a:lnTo>
                  <a:lnTo>
                    <a:pt x="677" y="2212"/>
                  </a:lnTo>
                  <a:lnTo>
                    <a:pt x="677" y="2203"/>
                  </a:lnTo>
                  <a:lnTo>
                    <a:pt x="665" y="2196"/>
                  </a:lnTo>
                  <a:lnTo>
                    <a:pt x="678" y="2190"/>
                  </a:lnTo>
                  <a:lnTo>
                    <a:pt x="688" y="2195"/>
                  </a:lnTo>
                  <a:lnTo>
                    <a:pt x="684" y="2182"/>
                  </a:lnTo>
                  <a:lnTo>
                    <a:pt x="703" y="2195"/>
                  </a:lnTo>
                  <a:lnTo>
                    <a:pt x="710" y="2186"/>
                  </a:lnTo>
                  <a:lnTo>
                    <a:pt x="714" y="2159"/>
                  </a:lnTo>
                  <a:lnTo>
                    <a:pt x="706" y="2143"/>
                  </a:lnTo>
                  <a:lnTo>
                    <a:pt x="691" y="2128"/>
                  </a:lnTo>
                  <a:close/>
                </a:path>
              </a:pathLst>
            </a:custGeom>
            <a:solidFill>
              <a:srgbClr val="FFEDAF"/>
            </a:solidFill>
            <a:ln w="1270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030864" y="1415531"/>
              <a:ext cx="2011658" cy="1792965"/>
            </a:xfrm>
            <a:custGeom>
              <a:avLst/>
              <a:gdLst>
                <a:gd name="T0" fmla="*/ 2237 w 3891"/>
                <a:gd name="T1" fmla="*/ 151 h 3467"/>
                <a:gd name="T2" fmla="*/ 2276 w 3891"/>
                <a:gd name="T3" fmla="*/ 261 h 3467"/>
                <a:gd name="T4" fmla="*/ 2322 w 3891"/>
                <a:gd name="T5" fmla="*/ 357 h 3467"/>
                <a:gd name="T6" fmla="*/ 2443 w 3891"/>
                <a:gd name="T7" fmla="*/ 630 h 3467"/>
                <a:gd name="T8" fmla="*/ 2558 w 3891"/>
                <a:gd name="T9" fmla="*/ 867 h 3467"/>
                <a:gd name="T10" fmla="*/ 2609 w 3891"/>
                <a:gd name="T11" fmla="*/ 1043 h 3467"/>
                <a:gd name="T12" fmla="*/ 2799 w 3891"/>
                <a:gd name="T13" fmla="*/ 1272 h 3467"/>
                <a:gd name="T14" fmla="*/ 2966 w 3891"/>
                <a:gd name="T15" fmla="*/ 1540 h 3467"/>
                <a:gd name="T16" fmla="*/ 3347 w 3891"/>
                <a:gd name="T17" fmla="*/ 2019 h 3467"/>
                <a:gd name="T18" fmla="*/ 3455 w 3891"/>
                <a:gd name="T19" fmla="*/ 2260 h 3467"/>
                <a:gd name="T20" fmla="*/ 3566 w 3891"/>
                <a:gd name="T21" fmla="*/ 2483 h 3467"/>
                <a:gd name="T22" fmla="*/ 3754 w 3891"/>
                <a:gd name="T23" fmla="*/ 2791 h 3467"/>
                <a:gd name="T24" fmla="*/ 3841 w 3891"/>
                <a:gd name="T25" fmla="*/ 2925 h 3467"/>
                <a:gd name="T26" fmla="*/ 3855 w 3891"/>
                <a:gd name="T27" fmla="*/ 3116 h 3467"/>
                <a:gd name="T28" fmla="*/ 3815 w 3891"/>
                <a:gd name="T29" fmla="*/ 3214 h 3467"/>
                <a:gd name="T30" fmla="*/ 3658 w 3891"/>
                <a:gd name="T31" fmla="*/ 3376 h 3467"/>
                <a:gd name="T32" fmla="*/ 3375 w 3891"/>
                <a:gd name="T33" fmla="*/ 3408 h 3467"/>
                <a:gd name="T34" fmla="*/ 3138 w 3891"/>
                <a:gd name="T35" fmla="*/ 3338 h 3467"/>
                <a:gd name="T36" fmla="*/ 2934 w 3891"/>
                <a:gd name="T37" fmla="*/ 3387 h 3467"/>
                <a:gd name="T38" fmla="*/ 2792 w 3891"/>
                <a:gd name="T39" fmla="*/ 3450 h 3467"/>
                <a:gd name="T40" fmla="*/ 2620 w 3891"/>
                <a:gd name="T41" fmla="*/ 3381 h 3467"/>
                <a:gd name="T42" fmla="*/ 2475 w 3891"/>
                <a:gd name="T43" fmla="*/ 3348 h 3467"/>
                <a:gd name="T44" fmla="*/ 2358 w 3891"/>
                <a:gd name="T45" fmla="*/ 3302 h 3467"/>
                <a:gd name="T46" fmla="*/ 2247 w 3891"/>
                <a:gd name="T47" fmla="*/ 3280 h 3467"/>
                <a:gd name="T48" fmla="*/ 2218 w 3891"/>
                <a:gd name="T49" fmla="*/ 3231 h 3467"/>
                <a:gd name="T50" fmla="*/ 2117 w 3891"/>
                <a:gd name="T51" fmla="*/ 3206 h 3467"/>
                <a:gd name="T52" fmla="*/ 2006 w 3891"/>
                <a:gd name="T53" fmla="*/ 3218 h 3467"/>
                <a:gd name="T54" fmla="*/ 2096 w 3891"/>
                <a:gd name="T55" fmla="*/ 3103 h 3467"/>
                <a:gd name="T56" fmla="*/ 2025 w 3891"/>
                <a:gd name="T57" fmla="*/ 3088 h 3467"/>
                <a:gd name="T58" fmla="*/ 1819 w 3891"/>
                <a:gd name="T59" fmla="*/ 3072 h 3467"/>
                <a:gd name="T60" fmla="*/ 1647 w 3891"/>
                <a:gd name="T61" fmla="*/ 3118 h 3467"/>
                <a:gd name="T62" fmla="*/ 1590 w 3891"/>
                <a:gd name="T63" fmla="*/ 3058 h 3467"/>
                <a:gd name="T64" fmla="*/ 1454 w 3891"/>
                <a:gd name="T65" fmla="*/ 3008 h 3467"/>
                <a:gd name="T66" fmla="*/ 1369 w 3891"/>
                <a:gd name="T67" fmla="*/ 3204 h 3467"/>
                <a:gd name="T68" fmla="*/ 1111 w 3891"/>
                <a:gd name="T69" fmla="*/ 3123 h 3467"/>
                <a:gd name="T70" fmla="*/ 1201 w 3891"/>
                <a:gd name="T71" fmla="*/ 2552 h 3467"/>
                <a:gd name="T72" fmla="*/ 1237 w 3891"/>
                <a:gd name="T73" fmla="*/ 2343 h 3467"/>
                <a:gd name="T74" fmla="*/ 943 w 3891"/>
                <a:gd name="T75" fmla="*/ 2222 h 3467"/>
                <a:gd name="T76" fmla="*/ 793 w 3891"/>
                <a:gd name="T77" fmla="*/ 2010 h 3467"/>
                <a:gd name="T78" fmla="*/ 780 w 3891"/>
                <a:gd name="T79" fmla="*/ 1934 h 3467"/>
                <a:gd name="T80" fmla="*/ 806 w 3891"/>
                <a:gd name="T81" fmla="*/ 1742 h 3467"/>
                <a:gd name="T82" fmla="*/ 839 w 3891"/>
                <a:gd name="T83" fmla="*/ 1507 h 3467"/>
                <a:gd name="T84" fmla="*/ 641 w 3891"/>
                <a:gd name="T85" fmla="*/ 1353 h 3467"/>
                <a:gd name="T86" fmla="*/ 509 w 3891"/>
                <a:gd name="T87" fmla="*/ 1177 h 3467"/>
                <a:gd name="T88" fmla="*/ 349 w 3891"/>
                <a:gd name="T89" fmla="*/ 1112 h 3467"/>
                <a:gd name="T90" fmla="*/ 281 w 3891"/>
                <a:gd name="T91" fmla="*/ 1086 h 3467"/>
                <a:gd name="T92" fmla="*/ 192 w 3891"/>
                <a:gd name="T93" fmla="*/ 970 h 3467"/>
                <a:gd name="T94" fmla="*/ 0 w 3891"/>
                <a:gd name="T95" fmla="*/ 722 h 3467"/>
                <a:gd name="T96" fmla="*/ 314 w 3891"/>
                <a:gd name="T97" fmla="*/ 625 h 3467"/>
                <a:gd name="T98" fmla="*/ 529 w 3891"/>
                <a:gd name="T99" fmla="*/ 607 h 3467"/>
                <a:gd name="T100" fmla="*/ 843 w 3891"/>
                <a:gd name="T101" fmla="*/ 602 h 3467"/>
                <a:gd name="T102" fmla="*/ 1146 w 3891"/>
                <a:gd name="T103" fmla="*/ 615 h 3467"/>
                <a:gd name="T104" fmla="*/ 1342 w 3891"/>
                <a:gd name="T105" fmla="*/ 644 h 3467"/>
                <a:gd name="T106" fmla="*/ 1781 w 3891"/>
                <a:gd name="T107" fmla="*/ 614 h 3467"/>
                <a:gd name="T108" fmla="*/ 2077 w 3891"/>
                <a:gd name="T109" fmla="*/ 301 h 3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91" h="3467">
                  <a:moveTo>
                    <a:pt x="2158" y="0"/>
                  </a:moveTo>
                  <a:lnTo>
                    <a:pt x="2184" y="50"/>
                  </a:lnTo>
                  <a:lnTo>
                    <a:pt x="2222" y="101"/>
                  </a:lnTo>
                  <a:lnTo>
                    <a:pt x="2233" y="98"/>
                  </a:lnTo>
                  <a:lnTo>
                    <a:pt x="2247" y="128"/>
                  </a:lnTo>
                  <a:lnTo>
                    <a:pt x="2247" y="141"/>
                  </a:lnTo>
                  <a:lnTo>
                    <a:pt x="2237" y="151"/>
                  </a:lnTo>
                  <a:lnTo>
                    <a:pt x="2250" y="166"/>
                  </a:lnTo>
                  <a:lnTo>
                    <a:pt x="2248" y="176"/>
                  </a:lnTo>
                  <a:lnTo>
                    <a:pt x="2269" y="193"/>
                  </a:lnTo>
                  <a:lnTo>
                    <a:pt x="2258" y="217"/>
                  </a:lnTo>
                  <a:lnTo>
                    <a:pt x="2264" y="232"/>
                  </a:lnTo>
                  <a:lnTo>
                    <a:pt x="2279" y="235"/>
                  </a:lnTo>
                  <a:lnTo>
                    <a:pt x="2276" y="261"/>
                  </a:lnTo>
                  <a:lnTo>
                    <a:pt x="2294" y="275"/>
                  </a:lnTo>
                  <a:lnTo>
                    <a:pt x="2290" y="290"/>
                  </a:lnTo>
                  <a:lnTo>
                    <a:pt x="2303" y="297"/>
                  </a:lnTo>
                  <a:lnTo>
                    <a:pt x="2343" y="349"/>
                  </a:lnTo>
                  <a:lnTo>
                    <a:pt x="2335" y="359"/>
                  </a:lnTo>
                  <a:lnTo>
                    <a:pt x="2332" y="354"/>
                  </a:lnTo>
                  <a:lnTo>
                    <a:pt x="2322" y="357"/>
                  </a:lnTo>
                  <a:lnTo>
                    <a:pt x="2322" y="389"/>
                  </a:lnTo>
                  <a:lnTo>
                    <a:pt x="2390" y="493"/>
                  </a:lnTo>
                  <a:lnTo>
                    <a:pt x="2421" y="526"/>
                  </a:lnTo>
                  <a:lnTo>
                    <a:pt x="2410" y="533"/>
                  </a:lnTo>
                  <a:lnTo>
                    <a:pt x="2414" y="563"/>
                  </a:lnTo>
                  <a:lnTo>
                    <a:pt x="2443" y="604"/>
                  </a:lnTo>
                  <a:lnTo>
                    <a:pt x="2443" y="630"/>
                  </a:lnTo>
                  <a:lnTo>
                    <a:pt x="2483" y="666"/>
                  </a:lnTo>
                  <a:lnTo>
                    <a:pt x="2479" y="696"/>
                  </a:lnTo>
                  <a:lnTo>
                    <a:pt x="2498" y="729"/>
                  </a:lnTo>
                  <a:lnTo>
                    <a:pt x="2499" y="767"/>
                  </a:lnTo>
                  <a:lnTo>
                    <a:pt x="2561" y="856"/>
                  </a:lnTo>
                  <a:lnTo>
                    <a:pt x="2571" y="860"/>
                  </a:lnTo>
                  <a:lnTo>
                    <a:pt x="2558" y="867"/>
                  </a:lnTo>
                  <a:lnTo>
                    <a:pt x="2557" y="880"/>
                  </a:lnTo>
                  <a:lnTo>
                    <a:pt x="2593" y="929"/>
                  </a:lnTo>
                  <a:lnTo>
                    <a:pt x="2575" y="947"/>
                  </a:lnTo>
                  <a:lnTo>
                    <a:pt x="2586" y="981"/>
                  </a:lnTo>
                  <a:lnTo>
                    <a:pt x="2583" y="997"/>
                  </a:lnTo>
                  <a:lnTo>
                    <a:pt x="2593" y="1020"/>
                  </a:lnTo>
                  <a:lnTo>
                    <a:pt x="2609" y="1043"/>
                  </a:lnTo>
                  <a:lnTo>
                    <a:pt x="2622" y="1049"/>
                  </a:lnTo>
                  <a:lnTo>
                    <a:pt x="2639" y="1086"/>
                  </a:lnTo>
                  <a:lnTo>
                    <a:pt x="2665" y="1118"/>
                  </a:lnTo>
                  <a:lnTo>
                    <a:pt x="2694" y="1138"/>
                  </a:lnTo>
                  <a:lnTo>
                    <a:pt x="2705" y="1193"/>
                  </a:lnTo>
                  <a:lnTo>
                    <a:pt x="2779" y="1271"/>
                  </a:lnTo>
                  <a:lnTo>
                    <a:pt x="2799" y="1272"/>
                  </a:lnTo>
                  <a:lnTo>
                    <a:pt x="2789" y="1307"/>
                  </a:lnTo>
                  <a:lnTo>
                    <a:pt x="2857" y="1416"/>
                  </a:lnTo>
                  <a:lnTo>
                    <a:pt x="2887" y="1438"/>
                  </a:lnTo>
                  <a:lnTo>
                    <a:pt x="2885" y="1458"/>
                  </a:lnTo>
                  <a:lnTo>
                    <a:pt x="2944" y="1517"/>
                  </a:lnTo>
                  <a:lnTo>
                    <a:pt x="2959" y="1525"/>
                  </a:lnTo>
                  <a:lnTo>
                    <a:pt x="2966" y="1540"/>
                  </a:lnTo>
                  <a:lnTo>
                    <a:pt x="2957" y="1569"/>
                  </a:lnTo>
                  <a:lnTo>
                    <a:pt x="2992" y="1617"/>
                  </a:lnTo>
                  <a:lnTo>
                    <a:pt x="3037" y="1660"/>
                  </a:lnTo>
                  <a:lnTo>
                    <a:pt x="3041" y="1686"/>
                  </a:lnTo>
                  <a:lnTo>
                    <a:pt x="3211" y="1866"/>
                  </a:lnTo>
                  <a:lnTo>
                    <a:pt x="3279" y="1957"/>
                  </a:lnTo>
                  <a:lnTo>
                    <a:pt x="3347" y="2019"/>
                  </a:lnTo>
                  <a:lnTo>
                    <a:pt x="3341" y="2064"/>
                  </a:lnTo>
                  <a:lnTo>
                    <a:pt x="3331" y="2066"/>
                  </a:lnTo>
                  <a:lnTo>
                    <a:pt x="3321" y="2085"/>
                  </a:lnTo>
                  <a:lnTo>
                    <a:pt x="3323" y="2102"/>
                  </a:lnTo>
                  <a:lnTo>
                    <a:pt x="3367" y="2160"/>
                  </a:lnTo>
                  <a:lnTo>
                    <a:pt x="3447" y="2226"/>
                  </a:lnTo>
                  <a:lnTo>
                    <a:pt x="3455" y="2260"/>
                  </a:lnTo>
                  <a:lnTo>
                    <a:pt x="3437" y="2294"/>
                  </a:lnTo>
                  <a:lnTo>
                    <a:pt x="3460" y="2335"/>
                  </a:lnTo>
                  <a:lnTo>
                    <a:pt x="3455" y="2347"/>
                  </a:lnTo>
                  <a:lnTo>
                    <a:pt x="3479" y="2384"/>
                  </a:lnTo>
                  <a:lnTo>
                    <a:pt x="3472" y="2388"/>
                  </a:lnTo>
                  <a:lnTo>
                    <a:pt x="3504" y="2412"/>
                  </a:lnTo>
                  <a:lnTo>
                    <a:pt x="3566" y="2483"/>
                  </a:lnTo>
                  <a:lnTo>
                    <a:pt x="3586" y="2574"/>
                  </a:lnTo>
                  <a:lnTo>
                    <a:pt x="3672" y="2641"/>
                  </a:lnTo>
                  <a:lnTo>
                    <a:pt x="3674" y="2682"/>
                  </a:lnTo>
                  <a:lnTo>
                    <a:pt x="3690" y="2702"/>
                  </a:lnTo>
                  <a:lnTo>
                    <a:pt x="3702" y="2764"/>
                  </a:lnTo>
                  <a:lnTo>
                    <a:pt x="3736" y="2794"/>
                  </a:lnTo>
                  <a:lnTo>
                    <a:pt x="3754" y="2791"/>
                  </a:lnTo>
                  <a:lnTo>
                    <a:pt x="3763" y="2837"/>
                  </a:lnTo>
                  <a:lnTo>
                    <a:pt x="3775" y="2833"/>
                  </a:lnTo>
                  <a:lnTo>
                    <a:pt x="3792" y="2839"/>
                  </a:lnTo>
                  <a:lnTo>
                    <a:pt x="3792" y="2850"/>
                  </a:lnTo>
                  <a:lnTo>
                    <a:pt x="3808" y="2858"/>
                  </a:lnTo>
                  <a:lnTo>
                    <a:pt x="3802" y="2891"/>
                  </a:lnTo>
                  <a:lnTo>
                    <a:pt x="3841" y="2925"/>
                  </a:lnTo>
                  <a:lnTo>
                    <a:pt x="3841" y="2944"/>
                  </a:lnTo>
                  <a:lnTo>
                    <a:pt x="3852" y="2951"/>
                  </a:lnTo>
                  <a:lnTo>
                    <a:pt x="3826" y="2971"/>
                  </a:lnTo>
                  <a:lnTo>
                    <a:pt x="3839" y="3003"/>
                  </a:lnTo>
                  <a:lnTo>
                    <a:pt x="3824" y="3046"/>
                  </a:lnTo>
                  <a:lnTo>
                    <a:pt x="3834" y="3094"/>
                  </a:lnTo>
                  <a:lnTo>
                    <a:pt x="3855" y="3116"/>
                  </a:lnTo>
                  <a:lnTo>
                    <a:pt x="3873" y="3159"/>
                  </a:lnTo>
                  <a:lnTo>
                    <a:pt x="3883" y="3165"/>
                  </a:lnTo>
                  <a:lnTo>
                    <a:pt x="3877" y="3185"/>
                  </a:lnTo>
                  <a:lnTo>
                    <a:pt x="3891" y="3201"/>
                  </a:lnTo>
                  <a:lnTo>
                    <a:pt x="3891" y="3201"/>
                  </a:lnTo>
                  <a:lnTo>
                    <a:pt x="3815" y="3214"/>
                  </a:lnTo>
                  <a:lnTo>
                    <a:pt x="3815" y="3214"/>
                  </a:lnTo>
                  <a:lnTo>
                    <a:pt x="3782" y="3253"/>
                  </a:lnTo>
                  <a:lnTo>
                    <a:pt x="3737" y="3270"/>
                  </a:lnTo>
                  <a:lnTo>
                    <a:pt x="3687" y="3314"/>
                  </a:lnTo>
                  <a:lnTo>
                    <a:pt x="3687" y="3314"/>
                  </a:lnTo>
                  <a:lnTo>
                    <a:pt x="3658" y="3353"/>
                  </a:lnTo>
                  <a:lnTo>
                    <a:pt x="3658" y="3376"/>
                  </a:lnTo>
                  <a:lnTo>
                    <a:pt x="3658" y="3376"/>
                  </a:lnTo>
                  <a:lnTo>
                    <a:pt x="3687" y="3427"/>
                  </a:lnTo>
                  <a:lnTo>
                    <a:pt x="3568" y="3430"/>
                  </a:lnTo>
                  <a:lnTo>
                    <a:pt x="3568" y="3430"/>
                  </a:lnTo>
                  <a:lnTo>
                    <a:pt x="3521" y="3388"/>
                  </a:lnTo>
                  <a:lnTo>
                    <a:pt x="3468" y="3371"/>
                  </a:lnTo>
                  <a:lnTo>
                    <a:pt x="3421" y="3363"/>
                  </a:lnTo>
                  <a:lnTo>
                    <a:pt x="3375" y="3408"/>
                  </a:lnTo>
                  <a:lnTo>
                    <a:pt x="3357" y="3405"/>
                  </a:lnTo>
                  <a:lnTo>
                    <a:pt x="3302" y="3374"/>
                  </a:lnTo>
                  <a:lnTo>
                    <a:pt x="3241" y="3361"/>
                  </a:lnTo>
                  <a:lnTo>
                    <a:pt x="3221" y="3361"/>
                  </a:lnTo>
                  <a:lnTo>
                    <a:pt x="3181" y="3374"/>
                  </a:lnTo>
                  <a:lnTo>
                    <a:pt x="3169" y="3351"/>
                  </a:lnTo>
                  <a:lnTo>
                    <a:pt x="3138" y="3338"/>
                  </a:lnTo>
                  <a:lnTo>
                    <a:pt x="3138" y="3338"/>
                  </a:lnTo>
                  <a:lnTo>
                    <a:pt x="3122" y="3349"/>
                  </a:lnTo>
                  <a:lnTo>
                    <a:pt x="3086" y="3415"/>
                  </a:lnTo>
                  <a:lnTo>
                    <a:pt x="3086" y="3415"/>
                  </a:lnTo>
                  <a:lnTo>
                    <a:pt x="3068" y="3438"/>
                  </a:lnTo>
                  <a:lnTo>
                    <a:pt x="2996" y="3438"/>
                  </a:lnTo>
                  <a:lnTo>
                    <a:pt x="2934" y="3387"/>
                  </a:lnTo>
                  <a:lnTo>
                    <a:pt x="2884" y="3359"/>
                  </a:lnTo>
                  <a:lnTo>
                    <a:pt x="2848" y="3362"/>
                  </a:lnTo>
                  <a:lnTo>
                    <a:pt x="2836" y="3404"/>
                  </a:lnTo>
                  <a:lnTo>
                    <a:pt x="2838" y="3447"/>
                  </a:lnTo>
                  <a:lnTo>
                    <a:pt x="2832" y="3461"/>
                  </a:lnTo>
                  <a:lnTo>
                    <a:pt x="2818" y="3467"/>
                  </a:lnTo>
                  <a:lnTo>
                    <a:pt x="2792" y="3450"/>
                  </a:lnTo>
                  <a:lnTo>
                    <a:pt x="2763" y="3443"/>
                  </a:lnTo>
                  <a:lnTo>
                    <a:pt x="2728" y="3447"/>
                  </a:lnTo>
                  <a:lnTo>
                    <a:pt x="2673" y="3410"/>
                  </a:lnTo>
                  <a:lnTo>
                    <a:pt x="2652" y="3405"/>
                  </a:lnTo>
                  <a:lnTo>
                    <a:pt x="2652" y="3405"/>
                  </a:lnTo>
                  <a:lnTo>
                    <a:pt x="2620" y="3381"/>
                  </a:lnTo>
                  <a:lnTo>
                    <a:pt x="2620" y="3381"/>
                  </a:lnTo>
                  <a:lnTo>
                    <a:pt x="2609" y="3366"/>
                  </a:lnTo>
                  <a:lnTo>
                    <a:pt x="2609" y="3366"/>
                  </a:lnTo>
                  <a:lnTo>
                    <a:pt x="2571" y="3372"/>
                  </a:lnTo>
                  <a:lnTo>
                    <a:pt x="2571" y="3372"/>
                  </a:lnTo>
                  <a:lnTo>
                    <a:pt x="2547" y="3371"/>
                  </a:lnTo>
                  <a:lnTo>
                    <a:pt x="2475" y="3348"/>
                  </a:lnTo>
                  <a:lnTo>
                    <a:pt x="2475" y="3348"/>
                  </a:lnTo>
                  <a:lnTo>
                    <a:pt x="2446" y="3335"/>
                  </a:lnTo>
                  <a:lnTo>
                    <a:pt x="2411" y="3296"/>
                  </a:lnTo>
                  <a:lnTo>
                    <a:pt x="2381" y="3286"/>
                  </a:lnTo>
                  <a:lnTo>
                    <a:pt x="2375" y="3294"/>
                  </a:lnTo>
                  <a:lnTo>
                    <a:pt x="2375" y="3294"/>
                  </a:lnTo>
                  <a:lnTo>
                    <a:pt x="2358" y="3302"/>
                  </a:lnTo>
                  <a:lnTo>
                    <a:pt x="2358" y="3302"/>
                  </a:lnTo>
                  <a:lnTo>
                    <a:pt x="2299" y="3312"/>
                  </a:lnTo>
                  <a:lnTo>
                    <a:pt x="2284" y="3307"/>
                  </a:lnTo>
                  <a:lnTo>
                    <a:pt x="2279" y="3317"/>
                  </a:lnTo>
                  <a:lnTo>
                    <a:pt x="2264" y="3320"/>
                  </a:lnTo>
                  <a:lnTo>
                    <a:pt x="2250" y="3294"/>
                  </a:lnTo>
                  <a:lnTo>
                    <a:pt x="2250" y="3294"/>
                  </a:lnTo>
                  <a:lnTo>
                    <a:pt x="2247" y="3280"/>
                  </a:lnTo>
                  <a:lnTo>
                    <a:pt x="2247" y="3280"/>
                  </a:lnTo>
                  <a:lnTo>
                    <a:pt x="2225" y="3271"/>
                  </a:lnTo>
                  <a:lnTo>
                    <a:pt x="2225" y="3271"/>
                  </a:lnTo>
                  <a:lnTo>
                    <a:pt x="2218" y="3265"/>
                  </a:lnTo>
                  <a:lnTo>
                    <a:pt x="2218" y="3265"/>
                  </a:lnTo>
                  <a:lnTo>
                    <a:pt x="2218" y="3231"/>
                  </a:lnTo>
                  <a:lnTo>
                    <a:pt x="2218" y="3231"/>
                  </a:lnTo>
                  <a:lnTo>
                    <a:pt x="2220" y="3218"/>
                  </a:lnTo>
                  <a:lnTo>
                    <a:pt x="2220" y="3218"/>
                  </a:lnTo>
                  <a:lnTo>
                    <a:pt x="2202" y="3204"/>
                  </a:lnTo>
                  <a:lnTo>
                    <a:pt x="2176" y="3209"/>
                  </a:lnTo>
                  <a:lnTo>
                    <a:pt x="2133" y="3206"/>
                  </a:lnTo>
                  <a:lnTo>
                    <a:pt x="2133" y="3206"/>
                  </a:lnTo>
                  <a:lnTo>
                    <a:pt x="2117" y="3206"/>
                  </a:lnTo>
                  <a:lnTo>
                    <a:pt x="2096" y="3229"/>
                  </a:lnTo>
                  <a:lnTo>
                    <a:pt x="2096" y="3229"/>
                  </a:lnTo>
                  <a:lnTo>
                    <a:pt x="2070" y="3232"/>
                  </a:lnTo>
                  <a:lnTo>
                    <a:pt x="2060" y="3241"/>
                  </a:lnTo>
                  <a:lnTo>
                    <a:pt x="2060" y="3241"/>
                  </a:lnTo>
                  <a:lnTo>
                    <a:pt x="2048" y="3250"/>
                  </a:lnTo>
                  <a:lnTo>
                    <a:pt x="2006" y="3218"/>
                  </a:lnTo>
                  <a:lnTo>
                    <a:pt x="2006" y="3218"/>
                  </a:lnTo>
                  <a:lnTo>
                    <a:pt x="1995" y="3188"/>
                  </a:lnTo>
                  <a:lnTo>
                    <a:pt x="2022" y="3165"/>
                  </a:lnTo>
                  <a:lnTo>
                    <a:pt x="2022" y="3165"/>
                  </a:lnTo>
                  <a:lnTo>
                    <a:pt x="2052" y="3152"/>
                  </a:lnTo>
                  <a:lnTo>
                    <a:pt x="2052" y="3152"/>
                  </a:lnTo>
                  <a:lnTo>
                    <a:pt x="2096" y="3103"/>
                  </a:lnTo>
                  <a:lnTo>
                    <a:pt x="2097" y="3078"/>
                  </a:lnTo>
                  <a:lnTo>
                    <a:pt x="2087" y="3068"/>
                  </a:lnTo>
                  <a:lnTo>
                    <a:pt x="2070" y="3068"/>
                  </a:lnTo>
                  <a:lnTo>
                    <a:pt x="2045" y="3082"/>
                  </a:lnTo>
                  <a:lnTo>
                    <a:pt x="2045" y="3082"/>
                  </a:lnTo>
                  <a:lnTo>
                    <a:pt x="2025" y="3088"/>
                  </a:lnTo>
                  <a:lnTo>
                    <a:pt x="2025" y="3088"/>
                  </a:lnTo>
                  <a:lnTo>
                    <a:pt x="1995" y="3084"/>
                  </a:lnTo>
                  <a:lnTo>
                    <a:pt x="1969" y="3052"/>
                  </a:lnTo>
                  <a:lnTo>
                    <a:pt x="1930" y="3045"/>
                  </a:lnTo>
                  <a:lnTo>
                    <a:pt x="1894" y="3018"/>
                  </a:lnTo>
                  <a:lnTo>
                    <a:pt x="1851" y="3028"/>
                  </a:lnTo>
                  <a:lnTo>
                    <a:pt x="1830" y="3045"/>
                  </a:lnTo>
                  <a:lnTo>
                    <a:pt x="1819" y="3072"/>
                  </a:lnTo>
                  <a:lnTo>
                    <a:pt x="1806" y="3074"/>
                  </a:lnTo>
                  <a:lnTo>
                    <a:pt x="1753" y="3057"/>
                  </a:lnTo>
                  <a:lnTo>
                    <a:pt x="1724" y="3088"/>
                  </a:lnTo>
                  <a:lnTo>
                    <a:pt x="1686" y="3111"/>
                  </a:lnTo>
                  <a:lnTo>
                    <a:pt x="1686" y="3111"/>
                  </a:lnTo>
                  <a:lnTo>
                    <a:pt x="1647" y="3118"/>
                  </a:lnTo>
                  <a:lnTo>
                    <a:pt x="1647" y="3118"/>
                  </a:lnTo>
                  <a:lnTo>
                    <a:pt x="1611" y="3133"/>
                  </a:lnTo>
                  <a:lnTo>
                    <a:pt x="1611" y="3133"/>
                  </a:lnTo>
                  <a:lnTo>
                    <a:pt x="1596" y="3127"/>
                  </a:lnTo>
                  <a:lnTo>
                    <a:pt x="1596" y="3127"/>
                  </a:lnTo>
                  <a:lnTo>
                    <a:pt x="1590" y="3118"/>
                  </a:lnTo>
                  <a:lnTo>
                    <a:pt x="1590" y="3058"/>
                  </a:lnTo>
                  <a:lnTo>
                    <a:pt x="1590" y="3058"/>
                  </a:lnTo>
                  <a:lnTo>
                    <a:pt x="1558" y="2997"/>
                  </a:lnTo>
                  <a:lnTo>
                    <a:pt x="1558" y="2997"/>
                  </a:lnTo>
                  <a:lnTo>
                    <a:pt x="1522" y="2989"/>
                  </a:lnTo>
                  <a:lnTo>
                    <a:pt x="1522" y="2989"/>
                  </a:lnTo>
                  <a:lnTo>
                    <a:pt x="1482" y="2990"/>
                  </a:lnTo>
                  <a:lnTo>
                    <a:pt x="1454" y="3008"/>
                  </a:lnTo>
                  <a:lnTo>
                    <a:pt x="1454" y="3008"/>
                  </a:lnTo>
                  <a:lnTo>
                    <a:pt x="1412" y="3038"/>
                  </a:lnTo>
                  <a:lnTo>
                    <a:pt x="1404" y="3055"/>
                  </a:lnTo>
                  <a:lnTo>
                    <a:pt x="1408" y="3104"/>
                  </a:lnTo>
                  <a:lnTo>
                    <a:pt x="1421" y="3140"/>
                  </a:lnTo>
                  <a:lnTo>
                    <a:pt x="1414" y="3172"/>
                  </a:lnTo>
                  <a:lnTo>
                    <a:pt x="1378" y="3186"/>
                  </a:lnTo>
                  <a:lnTo>
                    <a:pt x="1369" y="3204"/>
                  </a:lnTo>
                  <a:lnTo>
                    <a:pt x="1358" y="3209"/>
                  </a:lnTo>
                  <a:lnTo>
                    <a:pt x="1316" y="3189"/>
                  </a:lnTo>
                  <a:lnTo>
                    <a:pt x="1261" y="3191"/>
                  </a:lnTo>
                  <a:lnTo>
                    <a:pt x="1235" y="3225"/>
                  </a:lnTo>
                  <a:lnTo>
                    <a:pt x="1195" y="3241"/>
                  </a:lnTo>
                  <a:lnTo>
                    <a:pt x="1123" y="3185"/>
                  </a:lnTo>
                  <a:lnTo>
                    <a:pt x="1111" y="3123"/>
                  </a:lnTo>
                  <a:lnTo>
                    <a:pt x="1111" y="3123"/>
                  </a:lnTo>
                  <a:lnTo>
                    <a:pt x="1123" y="2989"/>
                  </a:lnTo>
                  <a:lnTo>
                    <a:pt x="1111" y="2927"/>
                  </a:lnTo>
                  <a:lnTo>
                    <a:pt x="1140" y="2905"/>
                  </a:lnTo>
                  <a:lnTo>
                    <a:pt x="1134" y="2770"/>
                  </a:lnTo>
                  <a:lnTo>
                    <a:pt x="1195" y="2624"/>
                  </a:lnTo>
                  <a:lnTo>
                    <a:pt x="1201" y="2552"/>
                  </a:lnTo>
                  <a:lnTo>
                    <a:pt x="1166" y="2539"/>
                  </a:lnTo>
                  <a:lnTo>
                    <a:pt x="1152" y="2496"/>
                  </a:lnTo>
                  <a:lnTo>
                    <a:pt x="1202" y="2440"/>
                  </a:lnTo>
                  <a:lnTo>
                    <a:pt x="1208" y="2424"/>
                  </a:lnTo>
                  <a:lnTo>
                    <a:pt x="1245" y="2411"/>
                  </a:lnTo>
                  <a:lnTo>
                    <a:pt x="1260" y="2372"/>
                  </a:lnTo>
                  <a:lnTo>
                    <a:pt x="1237" y="2343"/>
                  </a:lnTo>
                  <a:lnTo>
                    <a:pt x="1229" y="2320"/>
                  </a:lnTo>
                  <a:lnTo>
                    <a:pt x="1189" y="2323"/>
                  </a:lnTo>
                  <a:lnTo>
                    <a:pt x="1175" y="2309"/>
                  </a:lnTo>
                  <a:lnTo>
                    <a:pt x="1133" y="2297"/>
                  </a:lnTo>
                  <a:lnTo>
                    <a:pt x="1068" y="2294"/>
                  </a:lnTo>
                  <a:lnTo>
                    <a:pt x="992" y="2228"/>
                  </a:lnTo>
                  <a:lnTo>
                    <a:pt x="943" y="2222"/>
                  </a:lnTo>
                  <a:lnTo>
                    <a:pt x="911" y="2196"/>
                  </a:lnTo>
                  <a:lnTo>
                    <a:pt x="869" y="2177"/>
                  </a:lnTo>
                  <a:lnTo>
                    <a:pt x="804" y="2203"/>
                  </a:lnTo>
                  <a:lnTo>
                    <a:pt x="781" y="2188"/>
                  </a:lnTo>
                  <a:lnTo>
                    <a:pt x="757" y="2151"/>
                  </a:lnTo>
                  <a:lnTo>
                    <a:pt x="787" y="2090"/>
                  </a:lnTo>
                  <a:lnTo>
                    <a:pt x="793" y="2010"/>
                  </a:lnTo>
                  <a:lnTo>
                    <a:pt x="765" y="2020"/>
                  </a:lnTo>
                  <a:lnTo>
                    <a:pt x="752" y="2017"/>
                  </a:lnTo>
                  <a:lnTo>
                    <a:pt x="739" y="2029"/>
                  </a:lnTo>
                  <a:lnTo>
                    <a:pt x="728" y="2026"/>
                  </a:lnTo>
                  <a:lnTo>
                    <a:pt x="731" y="1990"/>
                  </a:lnTo>
                  <a:lnTo>
                    <a:pt x="770" y="1957"/>
                  </a:lnTo>
                  <a:lnTo>
                    <a:pt x="780" y="1934"/>
                  </a:lnTo>
                  <a:lnTo>
                    <a:pt x="755" y="1872"/>
                  </a:lnTo>
                  <a:lnTo>
                    <a:pt x="755" y="1855"/>
                  </a:lnTo>
                  <a:lnTo>
                    <a:pt x="770" y="1836"/>
                  </a:lnTo>
                  <a:lnTo>
                    <a:pt x="767" y="1804"/>
                  </a:lnTo>
                  <a:lnTo>
                    <a:pt x="755" y="1784"/>
                  </a:lnTo>
                  <a:lnTo>
                    <a:pt x="765" y="1757"/>
                  </a:lnTo>
                  <a:lnTo>
                    <a:pt x="806" y="1742"/>
                  </a:lnTo>
                  <a:lnTo>
                    <a:pt x="839" y="1705"/>
                  </a:lnTo>
                  <a:lnTo>
                    <a:pt x="886" y="1695"/>
                  </a:lnTo>
                  <a:lnTo>
                    <a:pt x="898" y="1686"/>
                  </a:lnTo>
                  <a:lnTo>
                    <a:pt x="917" y="1615"/>
                  </a:lnTo>
                  <a:lnTo>
                    <a:pt x="901" y="1542"/>
                  </a:lnTo>
                  <a:lnTo>
                    <a:pt x="875" y="1513"/>
                  </a:lnTo>
                  <a:lnTo>
                    <a:pt x="839" y="1507"/>
                  </a:lnTo>
                  <a:lnTo>
                    <a:pt x="800" y="1489"/>
                  </a:lnTo>
                  <a:lnTo>
                    <a:pt x="799" y="1440"/>
                  </a:lnTo>
                  <a:lnTo>
                    <a:pt x="783" y="1428"/>
                  </a:lnTo>
                  <a:lnTo>
                    <a:pt x="725" y="1435"/>
                  </a:lnTo>
                  <a:lnTo>
                    <a:pt x="669" y="1408"/>
                  </a:lnTo>
                  <a:lnTo>
                    <a:pt x="647" y="1379"/>
                  </a:lnTo>
                  <a:lnTo>
                    <a:pt x="641" y="1353"/>
                  </a:lnTo>
                  <a:lnTo>
                    <a:pt x="634" y="1218"/>
                  </a:lnTo>
                  <a:lnTo>
                    <a:pt x="608" y="1183"/>
                  </a:lnTo>
                  <a:lnTo>
                    <a:pt x="595" y="1180"/>
                  </a:lnTo>
                  <a:lnTo>
                    <a:pt x="574" y="1202"/>
                  </a:lnTo>
                  <a:lnTo>
                    <a:pt x="561" y="1184"/>
                  </a:lnTo>
                  <a:lnTo>
                    <a:pt x="535" y="1173"/>
                  </a:lnTo>
                  <a:lnTo>
                    <a:pt x="509" y="1177"/>
                  </a:lnTo>
                  <a:lnTo>
                    <a:pt x="466" y="1192"/>
                  </a:lnTo>
                  <a:lnTo>
                    <a:pt x="444" y="1216"/>
                  </a:lnTo>
                  <a:lnTo>
                    <a:pt x="435" y="1212"/>
                  </a:lnTo>
                  <a:lnTo>
                    <a:pt x="401" y="1173"/>
                  </a:lnTo>
                  <a:lnTo>
                    <a:pt x="376" y="1169"/>
                  </a:lnTo>
                  <a:lnTo>
                    <a:pt x="355" y="1147"/>
                  </a:lnTo>
                  <a:lnTo>
                    <a:pt x="349" y="1112"/>
                  </a:lnTo>
                  <a:lnTo>
                    <a:pt x="359" y="1092"/>
                  </a:lnTo>
                  <a:lnTo>
                    <a:pt x="363" y="1052"/>
                  </a:lnTo>
                  <a:lnTo>
                    <a:pt x="384" y="1035"/>
                  </a:lnTo>
                  <a:lnTo>
                    <a:pt x="347" y="1019"/>
                  </a:lnTo>
                  <a:lnTo>
                    <a:pt x="337" y="1020"/>
                  </a:lnTo>
                  <a:lnTo>
                    <a:pt x="311" y="1043"/>
                  </a:lnTo>
                  <a:lnTo>
                    <a:pt x="281" y="1086"/>
                  </a:lnTo>
                  <a:lnTo>
                    <a:pt x="238" y="1089"/>
                  </a:lnTo>
                  <a:lnTo>
                    <a:pt x="209" y="1075"/>
                  </a:lnTo>
                  <a:lnTo>
                    <a:pt x="199" y="1058"/>
                  </a:lnTo>
                  <a:lnTo>
                    <a:pt x="202" y="1017"/>
                  </a:lnTo>
                  <a:lnTo>
                    <a:pt x="183" y="1023"/>
                  </a:lnTo>
                  <a:lnTo>
                    <a:pt x="180" y="1003"/>
                  </a:lnTo>
                  <a:lnTo>
                    <a:pt x="192" y="970"/>
                  </a:lnTo>
                  <a:lnTo>
                    <a:pt x="163" y="947"/>
                  </a:lnTo>
                  <a:lnTo>
                    <a:pt x="147" y="852"/>
                  </a:lnTo>
                  <a:lnTo>
                    <a:pt x="62" y="852"/>
                  </a:lnTo>
                  <a:lnTo>
                    <a:pt x="62" y="818"/>
                  </a:lnTo>
                  <a:lnTo>
                    <a:pt x="85" y="801"/>
                  </a:lnTo>
                  <a:lnTo>
                    <a:pt x="0" y="722"/>
                  </a:lnTo>
                  <a:lnTo>
                    <a:pt x="0" y="722"/>
                  </a:lnTo>
                  <a:lnTo>
                    <a:pt x="17" y="700"/>
                  </a:lnTo>
                  <a:lnTo>
                    <a:pt x="72" y="664"/>
                  </a:lnTo>
                  <a:lnTo>
                    <a:pt x="92" y="660"/>
                  </a:lnTo>
                  <a:lnTo>
                    <a:pt x="133" y="670"/>
                  </a:lnTo>
                  <a:lnTo>
                    <a:pt x="199" y="647"/>
                  </a:lnTo>
                  <a:lnTo>
                    <a:pt x="254" y="615"/>
                  </a:lnTo>
                  <a:lnTo>
                    <a:pt x="314" y="625"/>
                  </a:lnTo>
                  <a:lnTo>
                    <a:pt x="343" y="647"/>
                  </a:lnTo>
                  <a:lnTo>
                    <a:pt x="371" y="638"/>
                  </a:lnTo>
                  <a:lnTo>
                    <a:pt x="401" y="644"/>
                  </a:lnTo>
                  <a:lnTo>
                    <a:pt x="421" y="627"/>
                  </a:lnTo>
                  <a:lnTo>
                    <a:pt x="458" y="627"/>
                  </a:lnTo>
                  <a:lnTo>
                    <a:pt x="493" y="609"/>
                  </a:lnTo>
                  <a:lnTo>
                    <a:pt x="529" y="607"/>
                  </a:lnTo>
                  <a:lnTo>
                    <a:pt x="565" y="622"/>
                  </a:lnTo>
                  <a:lnTo>
                    <a:pt x="587" y="641"/>
                  </a:lnTo>
                  <a:lnTo>
                    <a:pt x="616" y="638"/>
                  </a:lnTo>
                  <a:lnTo>
                    <a:pt x="656" y="653"/>
                  </a:lnTo>
                  <a:lnTo>
                    <a:pt x="695" y="679"/>
                  </a:lnTo>
                  <a:lnTo>
                    <a:pt x="791" y="621"/>
                  </a:lnTo>
                  <a:lnTo>
                    <a:pt x="843" y="602"/>
                  </a:lnTo>
                  <a:lnTo>
                    <a:pt x="869" y="608"/>
                  </a:lnTo>
                  <a:lnTo>
                    <a:pt x="891" y="628"/>
                  </a:lnTo>
                  <a:lnTo>
                    <a:pt x="917" y="630"/>
                  </a:lnTo>
                  <a:lnTo>
                    <a:pt x="959" y="621"/>
                  </a:lnTo>
                  <a:lnTo>
                    <a:pt x="1006" y="634"/>
                  </a:lnTo>
                  <a:lnTo>
                    <a:pt x="1041" y="609"/>
                  </a:lnTo>
                  <a:lnTo>
                    <a:pt x="1146" y="615"/>
                  </a:lnTo>
                  <a:lnTo>
                    <a:pt x="1191" y="589"/>
                  </a:lnTo>
                  <a:lnTo>
                    <a:pt x="1202" y="596"/>
                  </a:lnTo>
                  <a:lnTo>
                    <a:pt x="1215" y="628"/>
                  </a:lnTo>
                  <a:lnTo>
                    <a:pt x="1257" y="673"/>
                  </a:lnTo>
                  <a:lnTo>
                    <a:pt x="1296" y="656"/>
                  </a:lnTo>
                  <a:lnTo>
                    <a:pt x="1327" y="653"/>
                  </a:lnTo>
                  <a:lnTo>
                    <a:pt x="1342" y="644"/>
                  </a:lnTo>
                  <a:lnTo>
                    <a:pt x="1365" y="612"/>
                  </a:lnTo>
                  <a:lnTo>
                    <a:pt x="1479" y="645"/>
                  </a:lnTo>
                  <a:lnTo>
                    <a:pt x="1510" y="637"/>
                  </a:lnTo>
                  <a:lnTo>
                    <a:pt x="1627" y="663"/>
                  </a:lnTo>
                  <a:lnTo>
                    <a:pt x="1679" y="656"/>
                  </a:lnTo>
                  <a:lnTo>
                    <a:pt x="1734" y="611"/>
                  </a:lnTo>
                  <a:lnTo>
                    <a:pt x="1781" y="614"/>
                  </a:lnTo>
                  <a:lnTo>
                    <a:pt x="1793" y="607"/>
                  </a:lnTo>
                  <a:lnTo>
                    <a:pt x="1846" y="553"/>
                  </a:lnTo>
                  <a:lnTo>
                    <a:pt x="1915" y="509"/>
                  </a:lnTo>
                  <a:lnTo>
                    <a:pt x="1939" y="471"/>
                  </a:lnTo>
                  <a:lnTo>
                    <a:pt x="1970" y="451"/>
                  </a:lnTo>
                  <a:lnTo>
                    <a:pt x="2038" y="385"/>
                  </a:lnTo>
                  <a:lnTo>
                    <a:pt x="2077" y="301"/>
                  </a:lnTo>
                  <a:lnTo>
                    <a:pt x="2073" y="275"/>
                  </a:lnTo>
                  <a:lnTo>
                    <a:pt x="2091" y="219"/>
                  </a:lnTo>
                  <a:lnTo>
                    <a:pt x="2083" y="56"/>
                  </a:lnTo>
                  <a:lnTo>
                    <a:pt x="2093" y="42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181313" y="2960335"/>
              <a:ext cx="1220644" cy="1354030"/>
            </a:xfrm>
            <a:custGeom>
              <a:avLst/>
              <a:gdLst>
                <a:gd name="T0" fmla="*/ 596 w 2362"/>
                <a:gd name="T1" fmla="*/ 2280 h 2617"/>
                <a:gd name="T2" fmla="*/ 418 w 2362"/>
                <a:gd name="T3" fmla="*/ 2072 h 2617"/>
                <a:gd name="T4" fmla="*/ 485 w 2362"/>
                <a:gd name="T5" fmla="*/ 1787 h 2617"/>
                <a:gd name="T6" fmla="*/ 383 w 2362"/>
                <a:gd name="T7" fmla="*/ 1641 h 2617"/>
                <a:gd name="T8" fmla="*/ 340 w 2362"/>
                <a:gd name="T9" fmla="*/ 1648 h 2617"/>
                <a:gd name="T10" fmla="*/ 277 w 2362"/>
                <a:gd name="T11" fmla="*/ 1700 h 2617"/>
                <a:gd name="T12" fmla="*/ 151 w 2362"/>
                <a:gd name="T13" fmla="*/ 1602 h 2617"/>
                <a:gd name="T14" fmla="*/ 171 w 2362"/>
                <a:gd name="T15" fmla="*/ 1428 h 2617"/>
                <a:gd name="T16" fmla="*/ 98 w 2362"/>
                <a:gd name="T17" fmla="*/ 1226 h 2617"/>
                <a:gd name="T18" fmla="*/ 176 w 2362"/>
                <a:gd name="T19" fmla="*/ 912 h 2617"/>
                <a:gd name="T20" fmla="*/ 98 w 2362"/>
                <a:gd name="T21" fmla="*/ 859 h 2617"/>
                <a:gd name="T22" fmla="*/ 49 w 2362"/>
                <a:gd name="T23" fmla="*/ 716 h 2617"/>
                <a:gd name="T24" fmla="*/ 117 w 2362"/>
                <a:gd name="T25" fmla="*/ 684 h 2617"/>
                <a:gd name="T26" fmla="*/ 217 w 2362"/>
                <a:gd name="T27" fmla="*/ 576 h 2617"/>
                <a:gd name="T28" fmla="*/ 364 w 2362"/>
                <a:gd name="T29" fmla="*/ 429 h 2617"/>
                <a:gd name="T30" fmla="*/ 625 w 2362"/>
                <a:gd name="T31" fmla="*/ 370 h 2617"/>
                <a:gd name="T32" fmla="*/ 833 w 2362"/>
                <a:gd name="T33" fmla="*/ 196 h 2617"/>
                <a:gd name="T34" fmla="*/ 1088 w 2362"/>
                <a:gd name="T35" fmla="*/ 197 h 2617"/>
                <a:gd name="T36" fmla="*/ 1164 w 2362"/>
                <a:gd name="T37" fmla="*/ 19 h 2617"/>
                <a:gd name="T38" fmla="*/ 1300 w 2362"/>
                <a:gd name="T39" fmla="*/ 69 h 2617"/>
                <a:gd name="T40" fmla="*/ 1357 w 2362"/>
                <a:gd name="T41" fmla="*/ 129 h 2617"/>
                <a:gd name="T42" fmla="*/ 1540 w 2362"/>
                <a:gd name="T43" fmla="*/ 56 h 2617"/>
                <a:gd name="T44" fmla="*/ 1735 w 2362"/>
                <a:gd name="T45" fmla="*/ 99 h 2617"/>
                <a:gd name="T46" fmla="*/ 1762 w 2362"/>
                <a:gd name="T47" fmla="*/ 163 h 2617"/>
                <a:gd name="T48" fmla="*/ 1758 w 2362"/>
                <a:gd name="T49" fmla="*/ 261 h 2617"/>
                <a:gd name="T50" fmla="*/ 1843 w 2362"/>
                <a:gd name="T51" fmla="*/ 217 h 2617"/>
                <a:gd name="T52" fmla="*/ 1928 w 2362"/>
                <a:gd name="T53" fmla="*/ 242 h 2617"/>
                <a:gd name="T54" fmla="*/ 1960 w 2362"/>
                <a:gd name="T55" fmla="*/ 305 h 2617"/>
                <a:gd name="T56" fmla="*/ 2068 w 2362"/>
                <a:gd name="T57" fmla="*/ 313 h 2617"/>
                <a:gd name="T58" fmla="*/ 2185 w 2362"/>
                <a:gd name="T59" fmla="*/ 359 h 2617"/>
                <a:gd name="T60" fmla="*/ 2330 w 2362"/>
                <a:gd name="T61" fmla="*/ 392 h 2617"/>
                <a:gd name="T62" fmla="*/ 2297 w 2362"/>
                <a:gd name="T63" fmla="*/ 445 h 2617"/>
                <a:gd name="T64" fmla="*/ 2232 w 2362"/>
                <a:gd name="T65" fmla="*/ 503 h 2617"/>
                <a:gd name="T66" fmla="*/ 2100 w 2362"/>
                <a:gd name="T67" fmla="*/ 617 h 2617"/>
                <a:gd name="T68" fmla="*/ 1973 w 2362"/>
                <a:gd name="T69" fmla="*/ 778 h 2617"/>
                <a:gd name="T70" fmla="*/ 1958 w 2362"/>
                <a:gd name="T71" fmla="*/ 935 h 2617"/>
                <a:gd name="T72" fmla="*/ 1886 w 2362"/>
                <a:gd name="T73" fmla="*/ 950 h 2617"/>
                <a:gd name="T74" fmla="*/ 1768 w 2362"/>
                <a:gd name="T75" fmla="*/ 919 h 2617"/>
                <a:gd name="T76" fmla="*/ 1638 w 2362"/>
                <a:gd name="T77" fmla="*/ 854 h 2617"/>
                <a:gd name="T78" fmla="*/ 1598 w 2362"/>
                <a:gd name="T79" fmla="*/ 942 h 2617"/>
                <a:gd name="T80" fmla="*/ 1457 w 2362"/>
                <a:gd name="T81" fmla="*/ 903 h 2617"/>
                <a:gd name="T82" fmla="*/ 1386 w 2362"/>
                <a:gd name="T83" fmla="*/ 962 h 2617"/>
                <a:gd name="T84" fmla="*/ 1355 w 2362"/>
                <a:gd name="T85" fmla="*/ 1137 h 2617"/>
                <a:gd name="T86" fmla="*/ 1232 w 2362"/>
                <a:gd name="T87" fmla="*/ 1134 h 2617"/>
                <a:gd name="T88" fmla="*/ 1092 w 2362"/>
                <a:gd name="T89" fmla="*/ 1190 h 2617"/>
                <a:gd name="T90" fmla="*/ 1023 w 2362"/>
                <a:gd name="T91" fmla="*/ 1280 h 2617"/>
                <a:gd name="T92" fmla="*/ 948 w 2362"/>
                <a:gd name="T93" fmla="*/ 1366 h 2617"/>
                <a:gd name="T94" fmla="*/ 901 w 2362"/>
                <a:gd name="T95" fmla="*/ 1428 h 2617"/>
                <a:gd name="T96" fmla="*/ 1033 w 2362"/>
                <a:gd name="T97" fmla="*/ 1522 h 2617"/>
                <a:gd name="T98" fmla="*/ 1026 w 2362"/>
                <a:gd name="T99" fmla="*/ 1594 h 2617"/>
                <a:gd name="T100" fmla="*/ 1022 w 2362"/>
                <a:gd name="T101" fmla="*/ 1775 h 2617"/>
                <a:gd name="T102" fmla="*/ 965 w 2362"/>
                <a:gd name="T103" fmla="*/ 1963 h 2617"/>
                <a:gd name="T104" fmla="*/ 1058 w 2362"/>
                <a:gd name="T105" fmla="*/ 2026 h 2617"/>
                <a:gd name="T106" fmla="*/ 1120 w 2362"/>
                <a:gd name="T107" fmla="*/ 2087 h 2617"/>
                <a:gd name="T108" fmla="*/ 1171 w 2362"/>
                <a:gd name="T109" fmla="*/ 2114 h 2617"/>
                <a:gd name="T110" fmla="*/ 1295 w 2362"/>
                <a:gd name="T111" fmla="*/ 2117 h 2617"/>
                <a:gd name="T112" fmla="*/ 1318 w 2362"/>
                <a:gd name="T113" fmla="*/ 2221 h 2617"/>
                <a:gd name="T114" fmla="*/ 1210 w 2362"/>
                <a:gd name="T115" fmla="*/ 2314 h 2617"/>
                <a:gd name="T116" fmla="*/ 1120 w 2362"/>
                <a:gd name="T117" fmla="*/ 2535 h 2617"/>
                <a:gd name="T118" fmla="*/ 948 w 2362"/>
                <a:gd name="T119" fmla="*/ 2558 h 2617"/>
                <a:gd name="T120" fmla="*/ 852 w 2362"/>
                <a:gd name="T121" fmla="*/ 2617 h 2617"/>
                <a:gd name="T122" fmla="*/ 751 w 2362"/>
                <a:gd name="T123" fmla="*/ 2577 h 2617"/>
                <a:gd name="T124" fmla="*/ 664 w 2362"/>
                <a:gd name="T125" fmla="*/ 2522 h 2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62" h="2617">
                  <a:moveTo>
                    <a:pt x="664" y="2522"/>
                  </a:moveTo>
                  <a:lnTo>
                    <a:pt x="647" y="2471"/>
                  </a:lnTo>
                  <a:lnTo>
                    <a:pt x="620" y="2415"/>
                  </a:lnTo>
                  <a:lnTo>
                    <a:pt x="581" y="2381"/>
                  </a:lnTo>
                  <a:lnTo>
                    <a:pt x="575" y="2330"/>
                  </a:lnTo>
                  <a:lnTo>
                    <a:pt x="575" y="2330"/>
                  </a:lnTo>
                  <a:lnTo>
                    <a:pt x="596" y="2280"/>
                  </a:lnTo>
                  <a:lnTo>
                    <a:pt x="591" y="2223"/>
                  </a:lnTo>
                  <a:lnTo>
                    <a:pt x="558" y="2167"/>
                  </a:lnTo>
                  <a:lnTo>
                    <a:pt x="558" y="2167"/>
                  </a:lnTo>
                  <a:lnTo>
                    <a:pt x="507" y="2173"/>
                  </a:lnTo>
                  <a:lnTo>
                    <a:pt x="488" y="2157"/>
                  </a:lnTo>
                  <a:lnTo>
                    <a:pt x="436" y="2138"/>
                  </a:lnTo>
                  <a:lnTo>
                    <a:pt x="418" y="2072"/>
                  </a:lnTo>
                  <a:lnTo>
                    <a:pt x="439" y="1960"/>
                  </a:lnTo>
                  <a:lnTo>
                    <a:pt x="439" y="1960"/>
                  </a:lnTo>
                  <a:lnTo>
                    <a:pt x="457" y="1859"/>
                  </a:lnTo>
                  <a:lnTo>
                    <a:pt x="457" y="1859"/>
                  </a:lnTo>
                  <a:lnTo>
                    <a:pt x="485" y="1831"/>
                  </a:lnTo>
                  <a:lnTo>
                    <a:pt x="507" y="1826"/>
                  </a:lnTo>
                  <a:lnTo>
                    <a:pt x="485" y="1787"/>
                  </a:lnTo>
                  <a:lnTo>
                    <a:pt x="471" y="1782"/>
                  </a:lnTo>
                  <a:lnTo>
                    <a:pt x="477" y="1754"/>
                  </a:lnTo>
                  <a:lnTo>
                    <a:pt x="445" y="1746"/>
                  </a:lnTo>
                  <a:lnTo>
                    <a:pt x="434" y="1732"/>
                  </a:lnTo>
                  <a:lnTo>
                    <a:pt x="429" y="1686"/>
                  </a:lnTo>
                  <a:lnTo>
                    <a:pt x="429" y="1686"/>
                  </a:lnTo>
                  <a:lnTo>
                    <a:pt x="383" y="1641"/>
                  </a:lnTo>
                  <a:lnTo>
                    <a:pt x="383" y="1641"/>
                  </a:lnTo>
                  <a:lnTo>
                    <a:pt x="333" y="1689"/>
                  </a:lnTo>
                  <a:lnTo>
                    <a:pt x="333" y="1684"/>
                  </a:lnTo>
                  <a:lnTo>
                    <a:pt x="333" y="1684"/>
                  </a:lnTo>
                  <a:lnTo>
                    <a:pt x="334" y="1673"/>
                  </a:lnTo>
                  <a:lnTo>
                    <a:pt x="334" y="1673"/>
                  </a:lnTo>
                  <a:lnTo>
                    <a:pt x="340" y="1648"/>
                  </a:lnTo>
                  <a:lnTo>
                    <a:pt x="314" y="1646"/>
                  </a:lnTo>
                  <a:lnTo>
                    <a:pt x="314" y="1646"/>
                  </a:lnTo>
                  <a:lnTo>
                    <a:pt x="304" y="1657"/>
                  </a:lnTo>
                  <a:lnTo>
                    <a:pt x="304" y="1657"/>
                  </a:lnTo>
                  <a:lnTo>
                    <a:pt x="287" y="1697"/>
                  </a:lnTo>
                  <a:lnTo>
                    <a:pt x="277" y="1700"/>
                  </a:lnTo>
                  <a:lnTo>
                    <a:pt x="277" y="1700"/>
                  </a:lnTo>
                  <a:lnTo>
                    <a:pt x="272" y="1696"/>
                  </a:lnTo>
                  <a:lnTo>
                    <a:pt x="272" y="1696"/>
                  </a:lnTo>
                  <a:lnTo>
                    <a:pt x="249" y="1601"/>
                  </a:lnTo>
                  <a:lnTo>
                    <a:pt x="179" y="1610"/>
                  </a:lnTo>
                  <a:lnTo>
                    <a:pt x="171" y="1599"/>
                  </a:lnTo>
                  <a:lnTo>
                    <a:pt x="158" y="1597"/>
                  </a:lnTo>
                  <a:lnTo>
                    <a:pt x="151" y="1602"/>
                  </a:lnTo>
                  <a:lnTo>
                    <a:pt x="151" y="1602"/>
                  </a:lnTo>
                  <a:lnTo>
                    <a:pt x="141" y="1617"/>
                  </a:lnTo>
                  <a:lnTo>
                    <a:pt x="141" y="1617"/>
                  </a:lnTo>
                  <a:lnTo>
                    <a:pt x="174" y="1507"/>
                  </a:lnTo>
                  <a:lnTo>
                    <a:pt x="155" y="1486"/>
                  </a:lnTo>
                  <a:lnTo>
                    <a:pt x="170" y="1454"/>
                  </a:lnTo>
                  <a:lnTo>
                    <a:pt x="171" y="1428"/>
                  </a:lnTo>
                  <a:lnTo>
                    <a:pt x="111" y="1424"/>
                  </a:lnTo>
                  <a:lnTo>
                    <a:pt x="104" y="1399"/>
                  </a:lnTo>
                  <a:lnTo>
                    <a:pt x="104" y="1399"/>
                  </a:lnTo>
                  <a:lnTo>
                    <a:pt x="104" y="1349"/>
                  </a:lnTo>
                  <a:lnTo>
                    <a:pt x="53" y="1287"/>
                  </a:lnTo>
                  <a:lnTo>
                    <a:pt x="92" y="1277"/>
                  </a:lnTo>
                  <a:lnTo>
                    <a:pt x="98" y="1226"/>
                  </a:lnTo>
                  <a:lnTo>
                    <a:pt x="98" y="1226"/>
                  </a:lnTo>
                  <a:lnTo>
                    <a:pt x="70" y="1186"/>
                  </a:lnTo>
                  <a:lnTo>
                    <a:pt x="160" y="1046"/>
                  </a:lnTo>
                  <a:lnTo>
                    <a:pt x="226" y="1052"/>
                  </a:lnTo>
                  <a:lnTo>
                    <a:pt x="255" y="1019"/>
                  </a:lnTo>
                  <a:lnTo>
                    <a:pt x="232" y="951"/>
                  </a:lnTo>
                  <a:lnTo>
                    <a:pt x="176" y="912"/>
                  </a:lnTo>
                  <a:lnTo>
                    <a:pt x="125" y="912"/>
                  </a:lnTo>
                  <a:lnTo>
                    <a:pt x="125" y="912"/>
                  </a:lnTo>
                  <a:lnTo>
                    <a:pt x="105" y="903"/>
                  </a:lnTo>
                  <a:lnTo>
                    <a:pt x="108" y="867"/>
                  </a:lnTo>
                  <a:lnTo>
                    <a:pt x="108" y="867"/>
                  </a:lnTo>
                  <a:lnTo>
                    <a:pt x="106" y="860"/>
                  </a:lnTo>
                  <a:lnTo>
                    <a:pt x="98" y="859"/>
                  </a:lnTo>
                  <a:lnTo>
                    <a:pt x="98" y="859"/>
                  </a:lnTo>
                  <a:lnTo>
                    <a:pt x="70" y="846"/>
                  </a:lnTo>
                  <a:lnTo>
                    <a:pt x="70" y="846"/>
                  </a:lnTo>
                  <a:lnTo>
                    <a:pt x="66" y="798"/>
                  </a:lnTo>
                  <a:lnTo>
                    <a:pt x="16" y="764"/>
                  </a:lnTo>
                  <a:lnTo>
                    <a:pt x="0" y="720"/>
                  </a:lnTo>
                  <a:lnTo>
                    <a:pt x="49" y="716"/>
                  </a:lnTo>
                  <a:lnTo>
                    <a:pt x="49" y="716"/>
                  </a:lnTo>
                  <a:lnTo>
                    <a:pt x="76" y="699"/>
                  </a:lnTo>
                  <a:lnTo>
                    <a:pt x="76" y="699"/>
                  </a:lnTo>
                  <a:lnTo>
                    <a:pt x="105" y="693"/>
                  </a:lnTo>
                  <a:lnTo>
                    <a:pt x="105" y="693"/>
                  </a:lnTo>
                  <a:lnTo>
                    <a:pt x="117" y="684"/>
                  </a:lnTo>
                  <a:lnTo>
                    <a:pt x="117" y="684"/>
                  </a:lnTo>
                  <a:lnTo>
                    <a:pt x="148" y="663"/>
                  </a:lnTo>
                  <a:lnTo>
                    <a:pt x="187" y="666"/>
                  </a:lnTo>
                  <a:lnTo>
                    <a:pt x="203" y="641"/>
                  </a:lnTo>
                  <a:lnTo>
                    <a:pt x="219" y="634"/>
                  </a:lnTo>
                  <a:lnTo>
                    <a:pt x="223" y="596"/>
                  </a:lnTo>
                  <a:lnTo>
                    <a:pt x="217" y="576"/>
                  </a:lnTo>
                  <a:lnTo>
                    <a:pt x="217" y="576"/>
                  </a:lnTo>
                  <a:lnTo>
                    <a:pt x="253" y="547"/>
                  </a:lnTo>
                  <a:lnTo>
                    <a:pt x="253" y="547"/>
                  </a:lnTo>
                  <a:lnTo>
                    <a:pt x="308" y="523"/>
                  </a:lnTo>
                  <a:lnTo>
                    <a:pt x="305" y="514"/>
                  </a:lnTo>
                  <a:lnTo>
                    <a:pt x="323" y="494"/>
                  </a:lnTo>
                  <a:lnTo>
                    <a:pt x="323" y="475"/>
                  </a:lnTo>
                  <a:lnTo>
                    <a:pt x="364" y="429"/>
                  </a:lnTo>
                  <a:lnTo>
                    <a:pt x="379" y="451"/>
                  </a:lnTo>
                  <a:lnTo>
                    <a:pt x="406" y="449"/>
                  </a:lnTo>
                  <a:lnTo>
                    <a:pt x="400" y="487"/>
                  </a:lnTo>
                  <a:lnTo>
                    <a:pt x="429" y="429"/>
                  </a:lnTo>
                  <a:lnTo>
                    <a:pt x="507" y="444"/>
                  </a:lnTo>
                  <a:lnTo>
                    <a:pt x="581" y="376"/>
                  </a:lnTo>
                  <a:lnTo>
                    <a:pt x="625" y="370"/>
                  </a:lnTo>
                  <a:lnTo>
                    <a:pt x="637" y="230"/>
                  </a:lnTo>
                  <a:lnTo>
                    <a:pt x="664" y="230"/>
                  </a:lnTo>
                  <a:lnTo>
                    <a:pt x="693" y="264"/>
                  </a:lnTo>
                  <a:lnTo>
                    <a:pt x="726" y="264"/>
                  </a:lnTo>
                  <a:lnTo>
                    <a:pt x="774" y="144"/>
                  </a:lnTo>
                  <a:lnTo>
                    <a:pt x="821" y="134"/>
                  </a:lnTo>
                  <a:lnTo>
                    <a:pt x="833" y="196"/>
                  </a:lnTo>
                  <a:lnTo>
                    <a:pt x="905" y="252"/>
                  </a:lnTo>
                  <a:lnTo>
                    <a:pt x="945" y="236"/>
                  </a:lnTo>
                  <a:lnTo>
                    <a:pt x="971" y="202"/>
                  </a:lnTo>
                  <a:lnTo>
                    <a:pt x="1026" y="200"/>
                  </a:lnTo>
                  <a:lnTo>
                    <a:pt x="1061" y="220"/>
                  </a:lnTo>
                  <a:lnTo>
                    <a:pt x="1079" y="215"/>
                  </a:lnTo>
                  <a:lnTo>
                    <a:pt x="1088" y="197"/>
                  </a:lnTo>
                  <a:lnTo>
                    <a:pt x="1124" y="183"/>
                  </a:lnTo>
                  <a:lnTo>
                    <a:pt x="1131" y="151"/>
                  </a:lnTo>
                  <a:lnTo>
                    <a:pt x="1118" y="115"/>
                  </a:lnTo>
                  <a:lnTo>
                    <a:pt x="1114" y="66"/>
                  </a:lnTo>
                  <a:lnTo>
                    <a:pt x="1122" y="49"/>
                  </a:lnTo>
                  <a:lnTo>
                    <a:pt x="1164" y="19"/>
                  </a:lnTo>
                  <a:lnTo>
                    <a:pt x="1164" y="19"/>
                  </a:lnTo>
                  <a:lnTo>
                    <a:pt x="1192" y="1"/>
                  </a:lnTo>
                  <a:lnTo>
                    <a:pt x="1232" y="0"/>
                  </a:lnTo>
                  <a:lnTo>
                    <a:pt x="1232" y="0"/>
                  </a:lnTo>
                  <a:lnTo>
                    <a:pt x="1268" y="8"/>
                  </a:lnTo>
                  <a:lnTo>
                    <a:pt x="1268" y="8"/>
                  </a:lnTo>
                  <a:lnTo>
                    <a:pt x="1300" y="69"/>
                  </a:lnTo>
                  <a:lnTo>
                    <a:pt x="1300" y="69"/>
                  </a:lnTo>
                  <a:lnTo>
                    <a:pt x="1300" y="129"/>
                  </a:lnTo>
                  <a:lnTo>
                    <a:pt x="1306" y="138"/>
                  </a:lnTo>
                  <a:lnTo>
                    <a:pt x="1306" y="138"/>
                  </a:lnTo>
                  <a:lnTo>
                    <a:pt x="1321" y="144"/>
                  </a:lnTo>
                  <a:lnTo>
                    <a:pt x="1321" y="144"/>
                  </a:lnTo>
                  <a:lnTo>
                    <a:pt x="1357" y="129"/>
                  </a:lnTo>
                  <a:lnTo>
                    <a:pt x="1357" y="129"/>
                  </a:lnTo>
                  <a:lnTo>
                    <a:pt x="1396" y="122"/>
                  </a:lnTo>
                  <a:lnTo>
                    <a:pt x="1396" y="122"/>
                  </a:lnTo>
                  <a:lnTo>
                    <a:pt x="1434" y="99"/>
                  </a:lnTo>
                  <a:lnTo>
                    <a:pt x="1463" y="68"/>
                  </a:lnTo>
                  <a:lnTo>
                    <a:pt x="1516" y="85"/>
                  </a:lnTo>
                  <a:lnTo>
                    <a:pt x="1529" y="83"/>
                  </a:lnTo>
                  <a:lnTo>
                    <a:pt x="1540" y="56"/>
                  </a:lnTo>
                  <a:lnTo>
                    <a:pt x="1561" y="39"/>
                  </a:lnTo>
                  <a:lnTo>
                    <a:pt x="1604" y="29"/>
                  </a:lnTo>
                  <a:lnTo>
                    <a:pt x="1640" y="56"/>
                  </a:lnTo>
                  <a:lnTo>
                    <a:pt x="1679" y="63"/>
                  </a:lnTo>
                  <a:lnTo>
                    <a:pt x="1705" y="95"/>
                  </a:lnTo>
                  <a:lnTo>
                    <a:pt x="1735" y="99"/>
                  </a:lnTo>
                  <a:lnTo>
                    <a:pt x="1735" y="99"/>
                  </a:lnTo>
                  <a:lnTo>
                    <a:pt x="1755" y="93"/>
                  </a:lnTo>
                  <a:lnTo>
                    <a:pt x="1755" y="93"/>
                  </a:lnTo>
                  <a:lnTo>
                    <a:pt x="1780" y="79"/>
                  </a:lnTo>
                  <a:lnTo>
                    <a:pt x="1797" y="79"/>
                  </a:lnTo>
                  <a:lnTo>
                    <a:pt x="1807" y="89"/>
                  </a:lnTo>
                  <a:lnTo>
                    <a:pt x="1806" y="114"/>
                  </a:lnTo>
                  <a:lnTo>
                    <a:pt x="1762" y="163"/>
                  </a:lnTo>
                  <a:lnTo>
                    <a:pt x="1762" y="163"/>
                  </a:lnTo>
                  <a:lnTo>
                    <a:pt x="1732" y="176"/>
                  </a:lnTo>
                  <a:lnTo>
                    <a:pt x="1732" y="176"/>
                  </a:lnTo>
                  <a:lnTo>
                    <a:pt x="1705" y="199"/>
                  </a:lnTo>
                  <a:lnTo>
                    <a:pt x="1716" y="229"/>
                  </a:lnTo>
                  <a:lnTo>
                    <a:pt x="1716" y="229"/>
                  </a:lnTo>
                  <a:lnTo>
                    <a:pt x="1758" y="261"/>
                  </a:lnTo>
                  <a:lnTo>
                    <a:pt x="1770" y="252"/>
                  </a:lnTo>
                  <a:lnTo>
                    <a:pt x="1770" y="252"/>
                  </a:lnTo>
                  <a:lnTo>
                    <a:pt x="1780" y="243"/>
                  </a:lnTo>
                  <a:lnTo>
                    <a:pt x="1806" y="240"/>
                  </a:lnTo>
                  <a:lnTo>
                    <a:pt x="1806" y="240"/>
                  </a:lnTo>
                  <a:lnTo>
                    <a:pt x="1827" y="217"/>
                  </a:lnTo>
                  <a:lnTo>
                    <a:pt x="1843" y="217"/>
                  </a:lnTo>
                  <a:lnTo>
                    <a:pt x="1843" y="217"/>
                  </a:lnTo>
                  <a:lnTo>
                    <a:pt x="1886" y="220"/>
                  </a:lnTo>
                  <a:lnTo>
                    <a:pt x="1912" y="215"/>
                  </a:lnTo>
                  <a:lnTo>
                    <a:pt x="1930" y="229"/>
                  </a:lnTo>
                  <a:lnTo>
                    <a:pt x="1930" y="229"/>
                  </a:lnTo>
                  <a:lnTo>
                    <a:pt x="1928" y="242"/>
                  </a:lnTo>
                  <a:lnTo>
                    <a:pt x="1928" y="242"/>
                  </a:lnTo>
                  <a:lnTo>
                    <a:pt x="1928" y="276"/>
                  </a:lnTo>
                  <a:lnTo>
                    <a:pt x="1928" y="276"/>
                  </a:lnTo>
                  <a:lnTo>
                    <a:pt x="1935" y="282"/>
                  </a:lnTo>
                  <a:lnTo>
                    <a:pt x="1935" y="282"/>
                  </a:lnTo>
                  <a:lnTo>
                    <a:pt x="1957" y="291"/>
                  </a:lnTo>
                  <a:lnTo>
                    <a:pt x="1957" y="291"/>
                  </a:lnTo>
                  <a:lnTo>
                    <a:pt x="1960" y="305"/>
                  </a:lnTo>
                  <a:lnTo>
                    <a:pt x="1960" y="305"/>
                  </a:lnTo>
                  <a:lnTo>
                    <a:pt x="1974" y="331"/>
                  </a:lnTo>
                  <a:lnTo>
                    <a:pt x="1989" y="328"/>
                  </a:lnTo>
                  <a:lnTo>
                    <a:pt x="1994" y="318"/>
                  </a:lnTo>
                  <a:lnTo>
                    <a:pt x="2009" y="323"/>
                  </a:lnTo>
                  <a:lnTo>
                    <a:pt x="2068" y="313"/>
                  </a:lnTo>
                  <a:lnTo>
                    <a:pt x="2068" y="313"/>
                  </a:lnTo>
                  <a:lnTo>
                    <a:pt x="2085" y="305"/>
                  </a:lnTo>
                  <a:lnTo>
                    <a:pt x="2085" y="305"/>
                  </a:lnTo>
                  <a:lnTo>
                    <a:pt x="2091" y="297"/>
                  </a:lnTo>
                  <a:lnTo>
                    <a:pt x="2121" y="307"/>
                  </a:lnTo>
                  <a:lnTo>
                    <a:pt x="2156" y="346"/>
                  </a:lnTo>
                  <a:lnTo>
                    <a:pt x="2185" y="359"/>
                  </a:lnTo>
                  <a:lnTo>
                    <a:pt x="2185" y="359"/>
                  </a:lnTo>
                  <a:lnTo>
                    <a:pt x="2257" y="382"/>
                  </a:lnTo>
                  <a:lnTo>
                    <a:pt x="2281" y="383"/>
                  </a:lnTo>
                  <a:lnTo>
                    <a:pt x="2281" y="383"/>
                  </a:lnTo>
                  <a:lnTo>
                    <a:pt x="2319" y="377"/>
                  </a:lnTo>
                  <a:lnTo>
                    <a:pt x="2319" y="377"/>
                  </a:lnTo>
                  <a:lnTo>
                    <a:pt x="2330" y="392"/>
                  </a:lnTo>
                  <a:lnTo>
                    <a:pt x="2330" y="392"/>
                  </a:lnTo>
                  <a:lnTo>
                    <a:pt x="2362" y="416"/>
                  </a:lnTo>
                  <a:lnTo>
                    <a:pt x="2339" y="439"/>
                  </a:lnTo>
                  <a:lnTo>
                    <a:pt x="2339" y="439"/>
                  </a:lnTo>
                  <a:lnTo>
                    <a:pt x="2322" y="455"/>
                  </a:lnTo>
                  <a:lnTo>
                    <a:pt x="2314" y="451"/>
                  </a:lnTo>
                  <a:lnTo>
                    <a:pt x="2314" y="451"/>
                  </a:lnTo>
                  <a:lnTo>
                    <a:pt x="2297" y="445"/>
                  </a:lnTo>
                  <a:lnTo>
                    <a:pt x="2297" y="445"/>
                  </a:lnTo>
                  <a:lnTo>
                    <a:pt x="2284" y="451"/>
                  </a:lnTo>
                  <a:lnTo>
                    <a:pt x="2284" y="451"/>
                  </a:lnTo>
                  <a:lnTo>
                    <a:pt x="2258" y="490"/>
                  </a:lnTo>
                  <a:lnTo>
                    <a:pt x="2242" y="497"/>
                  </a:lnTo>
                  <a:lnTo>
                    <a:pt x="2242" y="497"/>
                  </a:lnTo>
                  <a:lnTo>
                    <a:pt x="2232" y="503"/>
                  </a:lnTo>
                  <a:lnTo>
                    <a:pt x="2232" y="503"/>
                  </a:lnTo>
                  <a:lnTo>
                    <a:pt x="2173" y="560"/>
                  </a:lnTo>
                  <a:lnTo>
                    <a:pt x="2123" y="576"/>
                  </a:lnTo>
                  <a:lnTo>
                    <a:pt x="2123" y="576"/>
                  </a:lnTo>
                  <a:lnTo>
                    <a:pt x="2108" y="598"/>
                  </a:lnTo>
                  <a:lnTo>
                    <a:pt x="2108" y="598"/>
                  </a:lnTo>
                  <a:lnTo>
                    <a:pt x="2100" y="617"/>
                  </a:lnTo>
                  <a:lnTo>
                    <a:pt x="2045" y="647"/>
                  </a:lnTo>
                  <a:lnTo>
                    <a:pt x="2042" y="663"/>
                  </a:lnTo>
                  <a:lnTo>
                    <a:pt x="2016" y="690"/>
                  </a:lnTo>
                  <a:lnTo>
                    <a:pt x="1987" y="749"/>
                  </a:lnTo>
                  <a:lnTo>
                    <a:pt x="1987" y="749"/>
                  </a:lnTo>
                  <a:lnTo>
                    <a:pt x="1973" y="778"/>
                  </a:lnTo>
                  <a:lnTo>
                    <a:pt x="1973" y="778"/>
                  </a:lnTo>
                  <a:lnTo>
                    <a:pt x="1971" y="801"/>
                  </a:lnTo>
                  <a:lnTo>
                    <a:pt x="1996" y="813"/>
                  </a:lnTo>
                  <a:lnTo>
                    <a:pt x="1996" y="813"/>
                  </a:lnTo>
                  <a:lnTo>
                    <a:pt x="2004" y="827"/>
                  </a:lnTo>
                  <a:lnTo>
                    <a:pt x="2004" y="827"/>
                  </a:lnTo>
                  <a:lnTo>
                    <a:pt x="2009" y="864"/>
                  </a:lnTo>
                  <a:lnTo>
                    <a:pt x="1958" y="935"/>
                  </a:lnTo>
                  <a:lnTo>
                    <a:pt x="1958" y="935"/>
                  </a:lnTo>
                  <a:lnTo>
                    <a:pt x="1932" y="939"/>
                  </a:lnTo>
                  <a:lnTo>
                    <a:pt x="1932" y="939"/>
                  </a:lnTo>
                  <a:lnTo>
                    <a:pt x="1895" y="942"/>
                  </a:lnTo>
                  <a:lnTo>
                    <a:pt x="1895" y="942"/>
                  </a:lnTo>
                  <a:lnTo>
                    <a:pt x="1886" y="950"/>
                  </a:lnTo>
                  <a:lnTo>
                    <a:pt x="1886" y="950"/>
                  </a:lnTo>
                  <a:lnTo>
                    <a:pt x="1870" y="967"/>
                  </a:lnTo>
                  <a:lnTo>
                    <a:pt x="1826" y="967"/>
                  </a:lnTo>
                  <a:lnTo>
                    <a:pt x="1826" y="967"/>
                  </a:lnTo>
                  <a:lnTo>
                    <a:pt x="1797" y="974"/>
                  </a:lnTo>
                  <a:lnTo>
                    <a:pt x="1787" y="970"/>
                  </a:lnTo>
                  <a:lnTo>
                    <a:pt x="1787" y="970"/>
                  </a:lnTo>
                  <a:lnTo>
                    <a:pt x="1768" y="919"/>
                  </a:lnTo>
                  <a:lnTo>
                    <a:pt x="1742" y="882"/>
                  </a:lnTo>
                  <a:lnTo>
                    <a:pt x="1683" y="849"/>
                  </a:lnTo>
                  <a:lnTo>
                    <a:pt x="1663" y="813"/>
                  </a:lnTo>
                  <a:lnTo>
                    <a:pt x="1663" y="813"/>
                  </a:lnTo>
                  <a:lnTo>
                    <a:pt x="1643" y="836"/>
                  </a:lnTo>
                  <a:lnTo>
                    <a:pt x="1638" y="854"/>
                  </a:lnTo>
                  <a:lnTo>
                    <a:pt x="1638" y="854"/>
                  </a:lnTo>
                  <a:lnTo>
                    <a:pt x="1633" y="867"/>
                  </a:lnTo>
                  <a:lnTo>
                    <a:pt x="1612" y="873"/>
                  </a:lnTo>
                  <a:lnTo>
                    <a:pt x="1608" y="921"/>
                  </a:lnTo>
                  <a:lnTo>
                    <a:pt x="1608" y="921"/>
                  </a:lnTo>
                  <a:lnTo>
                    <a:pt x="1604" y="932"/>
                  </a:lnTo>
                  <a:lnTo>
                    <a:pt x="1604" y="932"/>
                  </a:lnTo>
                  <a:lnTo>
                    <a:pt x="1598" y="942"/>
                  </a:lnTo>
                  <a:lnTo>
                    <a:pt x="1504" y="918"/>
                  </a:lnTo>
                  <a:lnTo>
                    <a:pt x="1494" y="911"/>
                  </a:lnTo>
                  <a:lnTo>
                    <a:pt x="1494" y="911"/>
                  </a:lnTo>
                  <a:lnTo>
                    <a:pt x="1487" y="899"/>
                  </a:lnTo>
                  <a:lnTo>
                    <a:pt x="1487" y="899"/>
                  </a:lnTo>
                  <a:lnTo>
                    <a:pt x="1468" y="892"/>
                  </a:lnTo>
                  <a:lnTo>
                    <a:pt x="1457" y="903"/>
                  </a:lnTo>
                  <a:lnTo>
                    <a:pt x="1457" y="903"/>
                  </a:lnTo>
                  <a:lnTo>
                    <a:pt x="1432" y="925"/>
                  </a:lnTo>
                  <a:lnTo>
                    <a:pt x="1432" y="925"/>
                  </a:lnTo>
                  <a:lnTo>
                    <a:pt x="1412" y="960"/>
                  </a:lnTo>
                  <a:lnTo>
                    <a:pt x="1412" y="960"/>
                  </a:lnTo>
                  <a:lnTo>
                    <a:pt x="1386" y="962"/>
                  </a:lnTo>
                  <a:lnTo>
                    <a:pt x="1386" y="962"/>
                  </a:lnTo>
                  <a:lnTo>
                    <a:pt x="1357" y="931"/>
                  </a:lnTo>
                  <a:lnTo>
                    <a:pt x="1349" y="937"/>
                  </a:lnTo>
                  <a:lnTo>
                    <a:pt x="1300" y="1050"/>
                  </a:lnTo>
                  <a:lnTo>
                    <a:pt x="1300" y="1050"/>
                  </a:lnTo>
                  <a:lnTo>
                    <a:pt x="1297" y="1058"/>
                  </a:lnTo>
                  <a:lnTo>
                    <a:pt x="1297" y="1058"/>
                  </a:lnTo>
                  <a:lnTo>
                    <a:pt x="1355" y="1137"/>
                  </a:lnTo>
                  <a:lnTo>
                    <a:pt x="1357" y="1151"/>
                  </a:lnTo>
                  <a:lnTo>
                    <a:pt x="1336" y="1153"/>
                  </a:lnTo>
                  <a:lnTo>
                    <a:pt x="1275" y="1135"/>
                  </a:lnTo>
                  <a:lnTo>
                    <a:pt x="1275" y="1135"/>
                  </a:lnTo>
                  <a:lnTo>
                    <a:pt x="1254" y="1122"/>
                  </a:lnTo>
                  <a:lnTo>
                    <a:pt x="1232" y="1134"/>
                  </a:lnTo>
                  <a:lnTo>
                    <a:pt x="1232" y="1134"/>
                  </a:lnTo>
                  <a:lnTo>
                    <a:pt x="1193" y="1115"/>
                  </a:lnTo>
                  <a:lnTo>
                    <a:pt x="1193" y="1115"/>
                  </a:lnTo>
                  <a:lnTo>
                    <a:pt x="1173" y="1104"/>
                  </a:lnTo>
                  <a:lnTo>
                    <a:pt x="1173" y="1104"/>
                  </a:lnTo>
                  <a:lnTo>
                    <a:pt x="1151" y="1146"/>
                  </a:lnTo>
                  <a:lnTo>
                    <a:pt x="1121" y="1171"/>
                  </a:lnTo>
                  <a:lnTo>
                    <a:pt x="1092" y="1190"/>
                  </a:lnTo>
                  <a:lnTo>
                    <a:pt x="1056" y="1192"/>
                  </a:lnTo>
                  <a:lnTo>
                    <a:pt x="1056" y="1192"/>
                  </a:lnTo>
                  <a:lnTo>
                    <a:pt x="1045" y="1197"/>
                  </a:lnTo>
                  <a:lnTo>
                    <a:pt x="1045" y="1197"/>
                  </a:lnTo>
                  <a:lnTo>
                    <a:pt x="1014" y="1239"/>
                  </a:lnTo>
                  <a:lnTo>
                    <a:pt x="1023" y="1280"/>
                  </a:lnTo>
                  <a:lnTo>
                    <a:pt x="1023" y="1280"/>
                  </a:lnTo>
                  <a:lnTo>
                    <a:pt x="1014" y="1292"/>
                  </a:lnTo>
                  <a:lnTo>
                    <a:pt x="1014" y="1292"/>
                  </a:lnTo>
                  <a:lnTo>
                    <a:pt x="975" y="1326"/>
                  </a:lnTo>
                  <a:lnTo>
                    <a:pt x="975" y="1326"/>
                  </a:lnTo>
                  <a:lnTo>
                    <a:pt x="965" y="1340"/>
                  </a:lnTo>
                  <a:lnTo>
                    <a:pt x="965" y="1340"/>
                  </a:lnTo>
                  <a:lnTo>
                    <a:pt x="948" y="1366"/>
                  </a:lnTo>
                  <a:lnTo>
                    <a:pt x="934" y="1367"/>
                  </a:lnTo>
                  <a:lnTo>
                    <a:pt x="934" y="1367"/>
                  </a:lnTo>
                  <a:lnTo>
                    <a:pt x="905" y="1373"/>
                  </a:lnTo>
                  <a:lnTo>
                    <a:pt x="905" y="1373"/>
                  </a:lnTo>
                  <a:lnTo>
                    <a:pt x="890" y="1392"/>
                  </a:lnTo>
                  <a:lnTo>
                    <a:pt x="888" y="1408"/>
                  </a:lnTo>
                  <a:lnTo>
                    <a:pt x="901" y="1428"/>
                  </a:lnTo>
                  <a:lnTo>
                    <a:pt x="997" y="1448"/>
                  </a:lnTo>
                  <a:lnTo>
                    <a:pt x="1019" y="1470"/>
                  </a:lnTo>
                  <a:lnTo>
                    <a:pt x="1016" y="1487"/>
                  </a:lnTo>
                  <a:lnTo>
                    <a:pt x="1016" y="1487"/>
                  </a:lnTo>
                  <a:lnTo>
                    <a:pt x="1023" y="1514"/>
                  </a:lnTo>
                  <a:lnTo>
                    <a:pt x="1033" y="1522"/>
                  </a:lnTo>
                  <a:lnTo>
                    <a:pt x="1033" y="1522"/>
                  </a:lnTo>
                  <a:lnTo>
                    <a:pt x="1063" y="1535"/>
                  </a:lnTo>
                  <a:lnTo>
                    <a:pt x="1069" y="1546"/>
                  </a:lnTo>
                  <a:lnTo>
                    <a:pt x="1062" y="1578"/>
                  </a:lnTo>
                  <a:lnTo>
                    <a:pt x="1062" y="1578"/>
                  </a:lnTo>
                  <a:lnTo>
                    <a:pt x="1059" y="1588"/>
                  </a:lnTo>
                  <a:lnTo>
                    <a:pt x="1059" y="1588"/>
                  </a:lnTo>
                  <a:lnTo>
                    <a:pt x="1026" y="1594"/>
                  </a:lnTo>
                  <a:lnTo>
                    <a:pt x="1026" y="1594"/>
                  </a:lnTo>
                  <a:lnTo>
                    <a:pt x="1019" y="1617"/>
                  </a:lnTo>
                  <a:lnTo>
                    <a:pt x="1019" y="1617"/>
                  </a:lnTo>
                  <a:lnTo>
                    <a:pt x="1023" y="1682"/>
                  </a:lnTo>
                  <a:lnTo>
                    <a:pt x="1012" y="1731"/>
                  </a:lnTo>
                  <a:lnTo>
                    <a:pt x="1022" y="1752"/>
                  </a:lnTo>
                  <a:lnTo>
                    <a:pt x="1022" y="1775"/>
                  </a:lnTo>
                  <a:lnTo>
                    <a:pt x="999" y="1811"/>
                  </a:lnTo>
                  <a:lnTo>
                    <a:pt x="1023" y="1869"/>
                  </a:lnTo>
                  <a:lnTo>
                    <a:pt x="1023" y="1869"/>
                  </a:lnTo>
                  <a:lnTo>
                    <a:pt x="1032" y="1875"/>
                  </a:lnTo>
                  <a:lnTo>
                    <a:pt x="1032" y="1875"/>
                  </a:lnTo>
                  <a:lnTo>
                    <a:pt x="1013" y="1921"/>
                  </a:lnTo>
                  <a:lnTo>
                    <a:pt x="965" y="1963"/>
                  </a:lnTo>
                  <a:lnTo>
                    <a:pt x="965" y="1963"/>
                  </a:lnTo>
                  <a:lnTo>
                    <a:pt x="964" y="2040"/>
                  </a:lnTo>
                  <a:lnTo>
                    <a:pt x="971" y="2053"/>
                  </a:lnTo>
                  <a:lnTo>
                    <a:pt x="1003" y="2072"/>
                  </a:lnTo>
                  <a:lnTo>
                    <a:pt x="1003" y="2072"/>
                  </a:lnTo>
                  <a:lnTo>
                    <a:pt x="1036" y="2052"/>
                  </a:lnTo>
                  <a:lnTo>
                    <a:pt x="1058" y="2026"/>
                  </a:lnTo>
                  <a:lnTo>
                    <a:pt x="1065" y="2026"/>
                  </a:lnTo>
                  <a:lnTo>
                    <a:pt x="1073" y="2052"/>
                  </a:lnTo>
                  <a:lnTo>
                    <a:pt x="1112" y="2066"/>
                  </a:lnTo>
                  <a:lnTo>
                    <a:pt x="1118" y="2078"/>
                  </a:lnTo>
                  <a:lnTo>
                    <a:pt x="1118" y="2078"/>
                  </a:lnTo>
                  <a:lnTo>
                    <a:pt x="1120" y="2087"/>
                  </a:lnTo>
                  <a:lnTo>
                    <a:pt x="1120" y="2087"/>
                  </a:lnTo>
                  <a:lnTo>
                    <a:pt x="1137" y="2092"/>
                  </a:lnTo>
                  <a:lnTo>
                    <a:pt x="1137" y="2092"/>
                  </a:lnTo>
                  <a:lnTo>
                    <a:pt x="1151" y="2107"/>
                  </a:lnTo>
                  <a:lnTo>
                    <a:pt x="1151" y="2107"/>
                  </a:lnTo>
                  <a:lnTo>
                    <a:pt x="1157" y="2115"/>
                  </a:lnTo>
                  <a:lnTo>
                    <a:pt x="1171" y="2114"/>
                  </a:lnTo>
                  <a:lnTo>
                    <a:pt x="1171" y="2114"/>
                  </a:lnTo>
                  <a:lnTo>
                    <a:pt x="1208" y="2098"/>
                  </a:lnTo>
                  <a:lnTo>
                    <a:pt x="1208" y="2098"/>
                  </a:lnTo>
                  <a:lnTo>
                    <a:pt x="1248" y="2085"/>
                  </a:lnTo>
                  <a:lnTo>
                    <a:pt x="1284" y="2097"/>
                  </a:lnTo>
                  <a:lnTo>
                    <a:pt x="1284" y="2097"/>
                  </a:lnTo>
                  <a:lnTo>
                    <a:pt x="1295" y="2117"/>
                  </a:lnTo>
                  <a:lnTo>
                    <a:pt x="1295" y="2117"/>
                  </a:lnTo>
                  <a:lnTo>
                    <a:pt x="1290" y="2136"/>
                  </a:lnTo>
                  <a:lnTo>
                    <a:pt x="1298" y="2173"/>
                  </a:lnTo>
                  <a:lnTo>
                    <a:pt x="1298" y="2173"/>
                  </a:lnTo>
                  <a:lnTo>
                    <a:pt x="1308" y="2196"/>
                  </a:lnTo>
                  <a:lnTo>
                    <a:pt x="1321" y="2206"/>
                  </a:lnTo>
                  <a:lnTo>
                    <a:pt x="1321" y="2206"/>
                  </a:lnTo>
                  <a:lnTo>
                    <a:pt x="1318" y="2221"/>
                  </a:lnTo>
                  <a:lnTo>
                    <a:pt x="1298" y="2231"/>
                  </a:lnTo>
                  <a:lnTo>
                    <a:pt x="1254" y="2205"/>
                  </a:lnTo>
                  <a:lnTo>
                    <a:pt x="1210" y="2231"/>
                  </a:lnTo>
                  <a:lnTo>
                    <a:pt x="1199" y="2245"/>
                  </a:lnTo>
                  <a:lnTo>
                    <a:pt x="1189" y="2261"/>
                  </a:lnTo>
                  <a:lnTo>
                    <a:pt x="1190" y="2283"/>
                  </a:lnTo>
                  <a:lnTo>
                    <a:pt x="1210" y="2314"/>
                  </a:lnTo>
                  <a:lnTo>
                    <a:pt x="1202" y="2340"/>
                  </a:lnTo>
                  <a:lnTo>
                    <a:pt x="1203" y="2379"/>
                  </a:lnTo>
                  <a:lnTo>
                    <a:pt x="1171" y="2405"/>
                  </a:lnTo>
                  <a:lnTo>
                    <a:pt x="1174" y="2422"/>
                  </a:lnTo>
                  <a:lnTo>
                    <a:pt x="1157" y="2453"/>
                  </a:lnTo>
                  <a:lnTo>
                    <a:pt x="1153" y="2489"/>
                  </a:lnTo>
                  <a:lnTo>
                    <a:pt x="1120" y="2535"/>
                  </a:lnTo>
                  <a:lnTo>
                    <a:pt x="1107" y="2541"/>
                  </a:lnTo>
                  <a:lnTo>
                    <a:pt x="1091" y="2529"/>
                  </a:lnTo>
                  <a:lnTo>
                    <a:pt x="1068" y="2533"/>
                  </a:lnTo>
                  <a:lnTo>
                    <a:pt x="1000" y="2600"/>
                  </a:lnTo>
                  <a:lnTo>
                    <a:pt x="964" y="2559"/>
                  </a:lnTo>
                  <a:lnTo>
                    <a:pt x="948" y="2558"/>
                  </a:lnTo>
                  <a:lnTo>
                    <a:pt x="948" y="2558"/>
                  </a:lnTo>
                  <a:lnTo>
                    <a:pt x="922" y="2566"/>
                  </a:lnTo>
                  <a:lnTo>
                    <a:pt x="922" y="2566"/>
                  </a:lnTo>
                  <a:lnTo>
                    <a:pt x="873" y="2595"/>
                  </a:lnTo>
                  <a:lnTo>
                    <a:pt x="873" y="2595"/>
                  </a:lnTo>
                  <a:lnTo>
                    <a:pt x="857" y="2601"/>
                  </a:lnTo>
                  <a:lnTo>
                    <a:pt x="857" y="2601"/>
                  </a:lnTo>
                  <a:lnTo>
                    <a:pt x="852" y="2617"/>
                  </a:lnTo>
                  <a:lnTo>
                    <a:pt x="852" y="2617"/>
                  </a:lnTo>
                  <a:lnTo>
                    <a:pt x="804" y="2617"/>
                  </a:lnTo>
                  <a:lnTo>
                    <a:pt x="801" y="2601"/>
                  </a:lnTo>
                  <a:lnTo>
                    <a:pt x="801" y="2601"/>
                  </a:lnTo>
                  <a:lnTo>
                    <a:pt x="771" y="2582"/>
                  </a:lnTo>
                  <a:lnTo>
                    <a:pt x="771" y="2582"/>
                  </a:lnTo>
                  <a:lnTo>
                    <a:pt x="751" y="2577"/>
                  </a:lnTo>
                  <a:lnTo>
                    <a:pt x="751" y="2577"/>
                  </a:lnTo>
                  <a:lnTo>
                    <a:pt x="709" y="2566"/>
                  </a:lnTo>
                  <a:lnTo>
                    <a:pt x="709" y="2566"/>
                  </a:lnTo>
                  <a:lnTo>
                    <a:pt x="697" y="2556"/>
                  </a:lnTo>
                  <a:lnTo>
                    <a:pt x="697" y="2556"/>
                  </a:lnTo>
                  <a:lnTo>
                    <a:pt x="679" y="2516"/>
                  </a:lnTo>
                  <a:lnTo>
                    <a:pt x="664" y="2522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8" name="Freeform 15"/>
            <p:cNvSpPr>
              <a:spLocks noEditPoints="1"/>
            </p:cNvSpPr>
            <p:nvPr/>
          </p:nvSpPr>
          <p:spPr bwMode="auto">
            <a:xfrm>
              <a:off x="1171606" y="3129394"/>
              <a:ext cx="1352479" cy="1219092"/>
            </a:xfrm>
            <a:custGeom>
              <a:avLst/>
              <a:gdLst>
                <a:gd name="T0" fmla="*/ 425 w 2617"/>
                <a:gd name="T1" fmla="*/ 1528 h 2360"/>
                <a:gd name="T2" fmla="*/ 533 w 2617"/>
                <a:gd name="T3" fmla="*/ 1481 h 2360"/>
                <a:gd name="T4" fmla="*/ 529 w 2617"/>
                <a:gd name="T5" fmla="*/ 1436 h 2360"/>
                <a:gd name="T6" fmla="*/ 489 w 2617"/>
                <a:gd name="T7" fmla="*/ 1205 h 2360"/>
                <a:gd name="T8" fmla="*/ 551 w 2617"/>
                <a:gd name="T9" fmla="*/ 1364 h 2360"/>
                <a:gd name="T10" fmla="*/ 458 w 2617"/>
                <a:gd name="T11" fmla="*/ 1362 h 2360"/>
                <a:gd name="T12" fmla="*/ 381 w 2617"/>
                <a:gd name="T13" fmla="*/ 1303 h 2360"/>
                <a:gd name="T14" fmla="*/ 366 w 2617"/>
                <a:gd name="T15" fmla="*/ 1172 h 2360"/>
                <a:gd name="T16" fmla="*/ 432 w 2617"/>
                <a:gd name="T17" fmla="*/ 982 h 2360"/>
                <a:gd name="T18" fmla="*/ 470 w 2617"/>
                <a:gd name="T19" fmla="*/ 1142 h 2360"/>
                <a:gd name="T20" fmla="*/ 577 w 2617"/>
                <a:gd name="T21" fmla="*/ 24 h 2360"/>
                <a:gd name="T22" fmla="*/ 1005 w 2617"/>
                <a:gd name="T23" fmla="*/ 152 h 2360"/>
                <a:gd name="T24" fmla="*/ 1198 w 2617"/>
                <a:gd name="T25" fmla="*/ 351 h 2360"/>
                <a:gd name="T26" fmla="*/ 1574 w 2617"/>
                <a:gd name="T27" fmla="*/ 355 h 2360"/>
                <a:gd name="T28" fmla="*/ 2019 w 2617"/>
                <a:gd name="T29" fmla="*/ 473 h 2360"/>
                <a:gd name="T30" fmla="*/ 2181 w 2617"/>
                <a:gd name="T31" fmla="*/ 727 h 2360"/>
                <a:gd name="T32" fmla="*/ 1776 w 2617"/>
                <a:gd name="T33" fmla="*/ 862 h 2360"/>
                <a:gd name="T34" fmla="*/ 1851 w 2617"/>
                <a:gd name="T35" fmla="*/ 1331 h 2360"/>
                <a:gd name="T36" fmla="*/ 2039 w 2617"/>
                <a:gd name="T37" fmla="*/ 1848 h 2360"/>
                <a:gd name="T38" fmla="*/ 2225 w 2617"/>
                <a:gd name="T39" fmla="*/ 1865 h 2360"/>
                <a:gd name="T40" fmla="*/ 2534 w 2617"/>
                <a:gd name="T41" fmla="*/ 2056 h 2360"/>
                <a:gd name="T42" fmla="*/ 2436 w 2617"/>
                <a:gd name="T43" fmla="*/ 2275 h 2360"/>
                <a:gd name="T44" fmla="*/ 2163 w 2617"/>
                <a:gd name="T45" fmla="*/ 2213 h 2360"/>
                <a:gd name="T46" fmla="*/ 1791 w 2617"/>
                <a:gd name="T47" fmla="*/ 2110 h 2360"/>
                <a:gd name="T48" fmla="*/ 1489 w 2617"/>
                <a:gd name="T49" fmla="*/ 1946 h 2360"/>
                <a:gd name="T50" fmla="*/ 1062 w 2617"/>
                <a:gd name="T51" fmla="*/ 2223 h 2360"/>
                <a:gd name="T52" fmla="*/ 886 w 2617"/>
                <a:gd name="T53" fmla="*/ 2131 h 2360"/>
                <a:gd name="T54" fmla="*/ 852 w 2617"/>
                <a:gd name="T55" fmla="*/ 2043 h 2360"/>
                <a:gd name="T56" fmla="*/ 649 w 2617"/>
                <a:gd name="T57" fmla="*/ 1907 h 2360"/>
                <a:gd name="T58" fmla="*/ 742 w 2617"/>
                <a:gd name="T59" fmla="*/ 1695 h 2360"/>
                <a:gd name="T60" fmla="*/ 683 w 2617"/>
                <a:gd name="T61" fmla="*/ 1561 h 2360"/>
                <a:gd name="T62" fmla="*/ 651 w 2617"/>
                <a:gd name="T63" fmla="*/ 1351 h 2360"/>
                <a:gd name="T64" fmla="*/ 833 w 2617"/>
                <a:gd name="T65" fmla="*/ 1254 h 2360"/>
                <a:gd name="T66" fmla="*/ 702 w 2617"/>
                <a:gd name="T67" fmla="*/ 1313 h 2360"/>
                <a:gd name="T68" fmla="*/ 706 w 2617"/>
                <a:gd name="T69" fmla="*/ 1156 h 2360"/>
                <a:gd name="T70" fmla="*/ 598 w 2617"/>
                <a:gd name="T71" fmla="*/ 1015 h 2360"/>
                <a:gd name="T72" fmla="*/ 310 w 2617"/>
                <a:gd name="T73" fmla="*/ 1032 h 2360"/>
                <a:gd name="T74" fmla="*/ 259 w 2617"/>
                <a:gd name="T75" fmla="*/ 831 h 2360"/>
                <a:gd name="T76" fmla="*/ 291 w 2617"/>
                <a:gd name="T77" fmla="*/ 723 h 2360"/>
                <a:gd name="T78" fmla="*/ 164 w 2617"/>
                <a:gd name="T79" fmla="*/ 787 h 2360"/>
                <a:gd name="T80" fmla="*/ 71 w 2617"/>
                <a:gd name="T81" fmla="*/ 780 h 2360"/>
                <a:gd name="T82" fmla="*/ 190 w 2617"/>
                <a:gd name="T83" fmla="*/ 728 h 2360"/>
                <a:gd name="T84" fmla="*/ 92 w 2617"/>
                <a:gd name="T85" fmla="*/ 648 h 2360"/>
                <a:gd name="T86" fmla="*/ 19 w 2617"/>
                <a:gd name="T87" fmla="*/ 717 h 2360"/>
                <a:gd name="T88" fmla="*/ 2 w 2617"/>
                <a:gd name="T89" fmla="*/ 629 h 2360"/>
                <a:gd name="T90" fmla="*/ 65 w 2617"/>
                <a:gd name="T91" fmla="*/ 527 h 2360"/>
                <a:gd name="T92" fmla="*/ 94 w 2617"/>
                <a:gd name="T93" fmla="*/ 499 h 2360"/>
                <a:gd name="T94" fmla="*/ 140 w 2617"/>
                <a:gd name="T95" fmla="*/ 519 h 2360"/>
                <a:gd name="T96" fmla="*/ 111 w 2617"/>
                <a:gd name="T97" fmla="*/ 385 h 2360"/>
                <a:gd name="T98" fmla="*/ 182 w 2617"/>
                <a:gd name="T99" fmla="*/ 339 h 2360"/>
                <a:gd name="T100" fmla="*/ 303 w 2617"/>
                <a:gd name="T101" fmla="*/ 241 h 2360"/>
                <a:gd name="T102" fmla="*/ 336 w 2617"/>
                <a:gd name="T103" fmla="*/ 228 h 2360"/>
                <a:gd name="T104" fmla="*/ 350 w 2617"/>
                <a:gd name="T105" fmla="*/ 380 h 2360"/>
                <a:gd name="T106" fmla="*/ 293 w 2617"/>
                <a:gd name="T107" fmla="*/ 511 h 2360"/>
                <a:gd name="T108" fmla="*/ 324 w 2617"/>
                <a:gd name="T109" fmla="*/ 537 h 2360"/>
                <a:gd name="T110" fmla="*/ 352 w 2617"/>
                <a:gd name="T111" fmla="*/ 475 h 2360"/>
                <a:gd name="T112" fmla="*/ 431 w 2617"/>
                <a:gd name="T113" fmla="*/ 400 h 2360"/>
                <a:gd name="T114" fmla="*/ 536 w 2617"/>
                <a:gd name="T115" fmla="*/ 336 h 2360"/>
                <a:gd name="T116" fmla="*/ 489 w 2617"/>
                <a:gd name="T117" fmla="*/ 276 h 2360"/>
                <a:gd name="T118" fmla="*/ 379 w 2617"/>
                <a:gd name="T119" fmla="*/ 224 h 2360"/>
                <a:gd name="T120" fmla="*/ 444 w 2617"/>
                <a:gd name="T121" fmla="*/ 175 h 2360"/>
                <a:gd name="T122" fmla="*/ 467 w 2617"/>
                <a:gd name="T123" fmla="*/ 104 h 2360"/>
                <a:gd name="T124" fmla="*/ 650 w 2617"/>
                <a:gd name="T125" fmla="*/ 12 h 2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17" h="2360">
                  <a:moveTo>
                    <a:pt x="428" y="1544"/>
                  </a:moveTo>
                  <a:lnTo>
                    <a:pt x="425" y="1560"/>
                  </a:lnTo>
                  <a:lnTo>
                    <a:pt x="402" y="1548"/>
                  </a:lnTo>
                  <a:lnTo>
                    <a:pt x="394" y="1561"/>
                  </a:lnTo>
                  <a:lnTo>
                    <a:pt x="389" y="1535"/>
                  </a:lnTo>
                  <a:lnTo>
                    <a:pt x="408" y="1522"/>
                  </a:lnTo>
                  <a:lnTo>
                    <a:pt x="409" y="1498"/>
                  </a:lnTo>
                  <a:lnTo>
                    <a:pt x="409" y="1498"/>
                  </a:lnTo>
                  <a:lnTo>
                    <a:pt x="421" y="1498"/>
                  </a:lnTo>
                  <a:lnTo>
                    <a:pt x="425" y="1528"/>
                  </a:lnTo>
                  <a:lnTo>
                    <a:pt x="441" y="1541"/>
                  </a:lnTo>
                  <a:lnTo>
                    <a:pt x="428" y="1544"/>
                  </a:lnTo>
                  <a:close/>
                  <a:moveTo>
                    <a:pt x="558" y="1457"/>
                  </a:moveTo>
                  <a:lnTo>
                    <a:pt x="545" y="1472"/>
                  </a:lnTo>
                  <a:lnTo>
                    <a:pt x="566" y="1482"/>
                  </a:lnTo>
                  <a:lnTo>
                    <a:pt x="594" y="1485"/>
                  </a:lnTo>
                  <a:lnTo>
                    <a:pt x="591" y="1502"/>
                  </a:lnTo>
                  <a:lnTo>
                    <a:pt x="566" y="1499"/>
                  </a:lnTo>
                  <a:lnTo>
                    <a:pt x="562" y="1488"/>
                  </a:lnTo>
                  <a:lnTo>
                    <a:pt x="533" y="1481"/>
                  </a:lnTo>
                  <a:lnTo>
                    <a:pt x="503" y="1481"/>
                  </a:lnTo>
                  <a:lnTo>
                    <a:pt x="496" y="1470"/>
                  </a:lnTo>
                  <a:lnTo>
                    <a:pt x="474" y="1478"/>
                  </a:lnTo>
                  <a:lnTo>
                    <a:pt x="463" y="1473"/>
                  </a:lnTo>
                  <a:lnTo>
                    <a:pt x="463" y="1455"/>
                  </a:lnTo>
                  <a:lnTo>
                    <a:pt x="476" y="1445"/>
                  </a:lnTo>
                  <a:lnTo>
                    <a:pt x="502" y="1453"/>
                  </a:lnTo>
                  <a:lnTo>
                    <a:pt x="520" y="1469"/>
                  </a:lnTo>
                  <a:lnTo>
                    <a:pt x="512" y="1443"/>
                  </a:lnTo>
                  <a:lnTo>
                    <a:pt x="529" y="1436"/>
                  </a:lnTo>
                  <a:lnTo>
                    <a:pt x="529" y="1436"/>
                  </a:lnTo>
                  <a:lnTo>
                    <a:pt x="546" y="1437"/>
                  </a:lnTo>
                  <a:lnTo>
                    <a:pt x="549" y="1456"/>
                  </a:lnTo>
                  <a:lnTo>
                    <a:pt x="558" y="1457"/>
                  </a:lnTo>
                  <a:close/>
                  <a:moveTo>
                    <a:pt x="455" y="1158"/>
                  </a:moveTo>
                  <a:lnTo>
                    <a:pt x="460" y="1163"/>
                  </a:lnTo>
                  <a:lnTo>
                    <a:pt x="480" y="1162"/>
                  </a:lnTo>
                  <a:lnTo>
                    <a:pt x="494" y="1179"/>
                  </a:lnTo>
                  <a:lnTo>
                    <a:pt x="499" y="1200"/>
                  </a:lnTo>
                  <a:lnTo>
                    <a:pt x="489" y="1205"/>
                  </a:lnTo>
                  <a:lnTo>
                    <a:pt x="489" y="1215"/>
                  </a:lnTo>
                  <a:lnTo>
                    <a:pt x="509" y="1210"/>
                  </a:lnTo>
                  <a:lnTo>
                    <a:pt x="506" y="1243"/>
                  </a:lnTo>
                  <a:lnTo>
                    <a:pt x="522" y="1269"/>
                  </a:lnTo>
                  <a:lnTo>
                    <a:pt x="503" y="1295"/>
                  </a:lnTo>
                  <a:lnTo>
                    <a:pt x="517" y="1298"/>
                  </a:lnTo>
                  <a:lnTo>
                    <a:pt x="530" y="1323"/>
                  </a:lnTo>
                  <a:lnTo>
                    <a:pt x="546" y="1325"/>
                  </a:lnTo>
                  <a:lnTo>
                    <a:pt x="542" y="1344"/>
                  </a:lnTo>
                  <a:lnTo>
                    <a:pt x="551" y="1364"/>
                  </a:lnTo>
                  <a:lnTo>
                    <a:pt x="528" y="1383"/>
                  </a:lnTo>
                  <a:lnTo>
                    <a:pt x="538" y="1407"/>
                  </a:lnTo>
                  <a:lnTo>
                    <a:pt x="523" y="1408"/>
                  </a:lnTo>
                  <a:lnTo>
                    <a:pt x="526" y="1401"/>
                  </a:lnTo>
                  <a:lnTo>
                    <a:pt x="520" y="1393"/>
                  </a:lnTo>
                  <a:lnTo>
                    <a:pt x="512" y="1398"/>
                  </a:lnTo>
                  <a:lnTo>
                    <a:pt x="509" y="1377"/>
                  </a:lnTo>
                  <a:lnTo>
                    <a:pt x="487" y="1377"/>
                  </a:lnTo>
                  <a:lnTo>
                    <a:pt x="493" y="1364"/>
                  </a:lnTo>
                  <a:lnTo>
                    <a:pt x="458" y="1362"/>
                  </a:lnTo>
                  <a:lnTo>
                    <a:pt x="458" y="1374"/>
                  </a:lnTo>
                  <a:lnTo>
                    <a:pt x="441" y="1383"/>
                  </a:lnTo>
                  <a:lnTo>
                    <a:pt x="432" y="1371"/>
                  </a:lnTo>
                  <a:lnTo>
                    <a:pt x="425" y="1372"/>
                  </a:lnTo>
                  <a:lnTo>
                    <a:pt x="422" y="1355"/>
                  </a:lnTo>
                  <a:lnTo>
                    <a:pt x="411" y="1355"/>
                  </a:lnTo>
                  <a:lnTo>
                    <a:pt x="421" y="1322"/>
                  </a:lnTo>
                  <a:lnTo>
                    <a:pt x="385" y="1325"/>
                  </a:lnTo>
                  <a:lnTo>
                    <a:pt x="376" y="1315"/>
                  </a:lnTo>
                  <a:lnTo>
                    <a:pt x="381" y="1303"/>
                  </a:lnTo>
                  <a:lnTo>
                    <a:pt x="375" y="1285"/>
                  </a:lnTo>
                  <a:lnTo>
                    <a:pt x="388" y="1254"/>
                  </a:lnTo>
                  <a:lnTo>
                    <a:pt x="363" y="1261"/>
                  </a:lnTo>
                  <a:lnTo>
                    <a:pt x="365" y="1253"/>
                  </a:lnTo>
                  <a:lnTo>
                    <a:pt x="378" y="1247"/>
                  </a:lnTo>
                  <a:lnTo>
                    <a:pt x="382" y="1210"/>
                  </a:lnTo>
                  <a:lnTo>
                    <a:pt x="382" y="1198"/>
                  </a:lnTo>
                  <a:lnTo>
                    <a:pt x="370" y="1192"/>
                  </a:lnTo>
                  <a:lnTo>
                    <a:pt x="376" y="1176"/>
                  </a:lnTo>
                  <a:lnTo>
                    <a:pt x="366" y="1172"/>
                  </a:lnTo>
                  <a:lnTo>
                    <a:pt x="372" y="1078"/>
                  </a:lnTo>
                  <a:lnTo>
                    <a:pt x="346" y="1045"/>
                  </a:lnTo>
                  <a:lnTo>
                    <a:pt x="343" y="1018"/>
                  </a:lnTo>
                  <a:lnTo>
                    <a:pt x="359" y="1002"/>
                  </a:lnTo>
                  <a:lnTo>
                    <a:pt x="359" y="988"/>
                  </a:lnTo>
                  <a:lnTo>
                    <a:pt x="409" y="950"/>
                  </a:lnTo>
                  <a:lnTo>
                    <a:pt x="409" y="950"/>
                  </a:lnTo>
                  <a:lnTo>
                    <a:pt x="417" y="947"/>
                  </a:lnTo>
                  <a:lnTo>
                    <a:pt x="434" y="962"/>
                  </a:lnTo>
                  <a:lnTo>
                    <a:pt x="432" y="982"/>
                  </a:lnTo>
                  <a:lnTo>
                    <a:pt x="447" y="993"/>
                  </a:lnTo>
                  <a:lnTo>
                    <a:pt x="444" y="1006"/>
                  </a:lnTo>
                  <a:lnTo>
                    <a:pt x="451" y="1008"/>
                  </a:lnTo>
                  <a:lnTo>
                    <a:pt x="450" y="1028"/>
                  </a:lnTo>
                  <a:lnTo>
                    <a:pt x="425" y="1037"/>
                  </a:lnTo>
                  <a:lnTo>
                    <a:pt x="422" y="1047"/>
                  </a:lnTo>
                  <a:lnTo>
                    <a:pt x="450" y="1058"/>
                  </a:lnTo>
                  <a:lnTo>
                    <a:pt x="455" y="1090"/>
                  </a:lnTo>
                  <a:lnTo>
                    <a:pt x="451" y="1117"/>
                  </a:lnTo>
                  <a:lnTo>
                    <a:pt x="470" y="1142"/>
                  </a:lnTo>
                  <a:lnTo>
                    <a:pt x="467" y="1152"/>
                  </a:lnTo>
                  <a:lnTo>
                    <a:pt x="455" y="1158"/>
                  </a:lnTo>
                  <a:close/>
                  <a:moveTo>
                    <a:pt x="577" y="45"/>
                  </a:moveTo>
                  <a:lnTo>
                    <a:pt x="526" y="51"/>
                  </a:lnTo>
                  <a:lnTo>
                    <a:pt x="532" y="34"/>
                  </a:lnTo>
                  <a:lnTo>
                    <a:pt x="520" y="13"/>
                  </a:lnTo>
                  <a:lnTo>
                    <a:pt x="525" y="0"/>
                  </a:lnTo>
                  <a:lnTo>
                    <a:pt x="525" y="0"/>
                  </a:lnTo>
                  <a:lnTo>
                    <a:pt x="568" y="8"/>
                  </a:lnTo>
                  <a:lnTo>
                    <a:pt x="577" y="24"/>
                  </a:lnTo>
                  <a:lnTo>
                    <a:pt x="577" y="45"/>
                  </a:lnTo>
                  <a:close/>
                  <a:moveTo>
                    <a:pt x="657" y="0"/>
                  </a:moveTo>
                  <a:lnTo>
                    <a:pt x="695" y="13"/>
                  </a:lnTo>
                  <a:lnTo>
                    <a:pt x="695" y="13"/>
                  </a:lnTo>
                  <a:lnTo>
                    <a:pt x="722" y="54"/>
                  </a:lnTo>
                  <a:lnTo>
                    <a:pt x="761" y="60"/>
                  </a:lnTo>
                  <a:lnTo>
                    <a:pt x="883" y="133"/>
                  </a:lnTo>
                  <a:lnTo>
                    <a:pt x="912" y="140"/>
                  </a:lnTo>
                  <a:lnTo>
                    <a:pt x="999" y="137"/>
                  </a:lnTo>
                  <a:lnTo>
                    <a:pt x="1005" y="152"/>
                  </a:lnTo>
                  <a:lnTo>
                    <a:pt x="1140" y="188"/>
                  </a:lnTo>
                  <a:lnTo>
                    <a:pt x="1144" y="195"/>
                  </a:lnTo>
                  <a:lnTo>
                    <a:pt x="1139" y="212"/>
                  </a:lnTo>
                  <a:lnTo>
                    <a:pt x="1166" y="261"/>
                  </a:lnTo>
                  <a:lnTo>
                    <a:pt x="1162" y="269"/>
                  </a:lnTo>
                  <a:lnTo>
                    <a:pt x="1169" y="283"/>
                  </a:lnTo>
                  <a:lnTo>
                    <a:pt x="1175" y="293"/>
                  </a:lnTo>
                  <a:lnTo>
                    <a:pt x="1180" y="286"/>
                  </a:lnTo>
                  <a:lnTo>
                    <a:pt x="1189" y="289"/>
                  </a:lnTo>
                  <a:lnTo>
                    <a:pt x="1198" y="351"/>
                  </a:lnTo>
                  <a:lnTo>
                    <a:pt x="1215" y="369"/>
                  </a:lnTo>
                  <a:lnTo>
                    <a:pt x="1216" y="380"/>
                  </a:lnTo>
                  <a:lnTo>
                    <a:pt x="1280" y="391"/>
                  </a:lnTo>
                  <a:lnTo>
                    <a:pt x="1310" y="377"/>
                  </a:lnTo>
                  <a:lnTo>
                    <a:pt x="1361" y="372"/>
                  </a:lnTo>
                  <a:lnTo>
                    <a:pt x="1378" y="371"/>
                  </a:lnTo>
                  <a:lnTo>
                    <a:pt x="1394" y="349"/>
                  </a:lnTo>
                  <a:lnTo>
                    <a:pt x="1422" y="335"/>
                  </a:lnTo>
                  <a:lnTo>
                    <a:pt x="1558" y="367"/>
                  </a:lnTo>
                  <a:lnTo>
                    <a:pt x="1574" y="355"/>
                  </a:lnTo>
                  <a:lnTo>
                    <a:pt x="1591" y="355"/>
                  </a:lnTo>
                  <a:lnTo>
                    <a:pt x="1647" y="335"/>
                  </a:lnTo>
                  <a:lnTo>
                    <a:pt x="1702" y="297"/>
                  </a:lnTo>
                  <a:lnTo>
                    <a:pt x="1748" y="296"/>
                  </a:lnTo>
                  <a:lnTo>
                    <a:pt x="1802" y="322"/>
                  </a:lnTo>
                  <a:lnTo>
                    <a:pt x="1826" y="354"/>
                  </a:lnTo>
                  <a:lnTo>
                    <a:pt x="1861" y="382"/>
                  </a:lnTo>
                  <a:lnTo>
                    <a:pt x="1953" y="395"/>
                  </a:lnTo>
                  <a:lnTo>
                    <a:pt x="1969" y="439"/>
                  </a:lnTo>
                  <a:lnTo>
                    <a:pt x="2019" y="473"/>
                  </a:lnTo>
                  <a:lnTo>
                    <a:pt x="2023" y="521"/>
                  </a:lnTo>
                  <a:lnTo>
                    <a:pt x="2051" y="534"/>
                  </a:lnTo>
                  <a:lnTo>
                    <a:pt x="2059" y="535"/>
                  </a:lnTo>
                  <a:lnTo>
                    <a:pt x="2061" y="542"/>
                  </a:lnTo>
                  <a:lnTo>
                    <a:pt x="2058" y="578"/>
                  </a:lnTo>
                  <a:lnTo>
                    <a:pt x="2078" y="587"/>
                  </a:lnTo>
                  <a:lnTo>
                    <a:pt x="2129" y="587"/>
                  </a:lnTo>
                  <a:lnTo>
                    <a:pt x="2185" y="626"/>
                  </a:lnTo>
                  <a:lnTo>
                    <a:pt x="2208" y="694"/>
                  </a:lnTo>
                  <a:lnTo>
                    <a:pt x="2181" y="727"/>
                  </a:lnTo>
                  <a:lnTo>
                    <a:pt x="2113" y="721"/>
                  </a:lnTo>
                  <a:lnTo>
                    <a:pt x="2023" y="861"/>
                  </a:lnTo>
                  <a:lnTo>
                    <a:pt x="1979" y="865"/>
                  </a:lnTo>
                  <a:lnTo>
                    <a:pt x="1933" y="848"/>
                  </a:lnTo>
                  <a:lnTo>
                    <a:pt x="1884" y="819"/>
                  </a:lnTo>
                  <a:lnTo>
                    <a:pt x="1858" y="790"/>
                  </a:lnTo>
                  <a:lnTo>
                    <a:pt x="1812" y="776"/>
                  </a:lnTo>
                  <a:lnTo>
                    <a:pt x="1763" y="795"/>
                  </a:lnTo>
                  <a:lnTo>
                    <a:pt x="1755" y="826"/>
                  </a:lnTo>
                  <a:lnTo>
                    <a:pt x="1776" y="862"/>
                  </a:lnTo>
                  <a:lnTo>
                    <a:pt x="1786" y="898"/>
                  </a:lnTo>
                  <a:lnTo>
                    <a:pt x="1790" y="955"/>
                  </a:lnTo>
                  <a:lnTo>
                    <a:pt x="1778" y="998"/>
                  </a:lnTo>
                  <a:lnTo>
                    <a:pt x="1783" y="1058"/>
                  </a:lnTo>
                  <a:lnTo>
                    <a:pt x="1786" y="1122"/>
                  </a:lnTo>
                  <a:lnTo>
                    <a:pt x="1786" y="1178"/>
                  </a:lnTo>
                  <a:lnTo>
                    <a:pt x="1765" y="1221"/>
                  </a:lnTo>
                  <a:lnTo>
                    <a:pt x="1768" y="1257"/>
                  </a:lnTo>
                  <a:lnTo>
                    <a:pt x="1802" y="1303"/>
                  </a:lnTo>
                  <a:lnTo>
                    <a:pt x="1851" y="1331"/>
                  </a:lnTo>
                  <a:lnTo>
                    <a:pt x="1875" y="1401"/>
                  </a:lnTo>
                  <a:lnTo>
                    <a:pt x="1879" y="1452"/>
                  </a:lnTo>
                  <a:lnTo>
                    <a:pt x="1876" y="1524"/>
                  </a:lnTo>
                  <a:lnTo>
                    <a:pt x="1900" y="1580"/>
                  </a:lnTo>
                  <a:lnTo>
                    <a:pt x="1930" y="1604"/>
                  </a:lnTo>
                  <a:lnTo>
                    <a:pt x="1961" y="1641"/>
                  </a:lnTo>
                  <a:lnTo>
                    <a:pt x="1967" y="1714"/>
                  </a:lnTo>
                  <a:lnTo>
                    <a:pt x="2006" y="1747"/>
                  </a:lnTo>
                  <a:lnTo>
                    <a:pt x="2012" y="1809"/>
                  </a:lnTo>
                  <a:lnTo>
                    <a:pt x="2039" y="1848"/>
                  </a:lnTo>
                  <a:lnTo>
                    <a:pt x="2084" y="1865"/>
                  </a:lnTo>
                  <a:lnTo>
                    <a:pt x="2101" y="1922"/>
                  </a:lnTo>
                  <a:lnTo>
                    <a:pt x="2124" y="1922"/>
                  </a:lnTo>
                  <a:lnTo>
                    <a:pt x="2140" y="1883"/>
                  </a:lnTo>
                  <a:lnTo>
                    <a:pt x="2152" y="1792"/>
                  </a:lnTo>
                  <a:lnTo>
                    <a:pt x="2146" y="1737"/>
                  </a:lnTo>
                  <a:lnTo>
                    <a:pt x="2175" y="1737"/>
                  </a:lnTo>
                  <a:lnTo>
                    <a:pt x="2185" y="1764"/>
                  </a:lnTo>
                  <a:lnTo>
                    <a:pt x="2185" y="1798"/>
                  </a:lnTo>
                  <a:lnTo>
                    <a:pt x="2225" y="1865"/>
                  </a:lnTo>
                  <a:lnTo>
                    <a:pt x="2292" y="1904"/>
                  </a:lnTo>
                  <a:lnTo>
                    <a:pt x="2332" y="1854"/>
                  </a:lnTo>
                  <a:lnTo>
                    <a:pt x="2391" y="1815"/>
                  </a:lnTo>
                  <a:lnTo>
                    <a:pt x="2441" y="1832"/>
                  </a:lnTo>
                  <a:lnTo>
                    <a:pt x="2460" y="1848"/>
                  </a:lnTo>
                  <a:lnTo>
                    <a:pt x="2511" y="1844"/>
                  </a:lnTo>
                  <a:lnTo>
                    <a:pt x="2545" y="1898"/>
                  </a:lnTo>
                  <a:lnTo>
                    <a:pt x="2549" y="1955"/>
                  </a:lnTo>
                  <a:lnTo>
                    <a:pt x="2528" y="2005"/>
                  </a:lnTo>
                  <a:lnTo>
                    <a:pt x="2534" y="2056"/>
                  </a:lnTo>
                  <a:lnTo>
                    <a:pt x="2573" y="2090"/>
                  </a:lnTo>
                  <a:lnTo>
                    <a:pt x="2600" y="2146"/>
                  </a:lnTo>
                  <a:lnTo>
                    <a:pt x="2617" y="2197"/>
                  </a:lnTo>
                  <a:lnTo>
                    <a:pt x="2611" y="2203"/>
                  </a:lnTo>
                  <a:lnTo>
                    <a:pt x="2611" y="2247"/>
                  </a:lnTo>
                  <a:lnTo>
                    <a:pt x="2561" y="2298"/>
                  </a:lnTo>
                  <a:lnTo>
                    <a:pt x="2534" y="2275"/>
                  </a:lnTo>
                  <a:lnTo>
                    <a:pt x="2487" y="2253"/>
                  </a:lnTo>
                  <a:lnTo>
                    <a:pt x="2453" y="2272"/>
                  </a:lnTo>
                  <a:lnTo>
                    <a:pt x="2436" y="2275"/>
                  </a:lnTo>
                  <a:lnTo>
                    <a:pt x="2433" y="2314"/>
                  </a:lnTo>
                  <a:lnTo>
                    <a:pt x="2415" y="2348"/>
                  </a:lnTo>
                  <a:lnTo>
                    <a:pt x="2359" y="2360"/>
                  </a:lnTo>
                  <a:lnTo>
                    <a:pt x="2297" y="2354"/>
                  </a:lnTo>
                  <a:lnTo>
                    <a:pt x="2286" y="2303"/>
                  </a:lnTo>
                  <a:lnTo>
                    <a:pt x="2286" y="2263"/>
                  </a:lnTo>
                  <a:lnTo>
                    <a:pt x="2274" y="2260"/>
                  </a:lnTo>
                  <a:lnTo>
                    <a:pt x="2219" y="2292"/>
                  </a:lnTo>
                  <a:lnTo>
                    <a:pt x="2196" y="2292"/>
                  </a:lnTo>
                  <a:lnTo>
                    <a:pt x="2163" y="2213"/>
                  </a:lnTo>
                  <a:lnTo>
                    <a:pt x="2157" y="2164"/>
                  </a:lnTo>
                  <a:lnTo>
                    <a:pt x="2104" y="2071"/>
                  </a:lnTo>
                  <a:lnTo>
                    <a:pt x="2083" y="2043"/>
                  </a:lnTo>
                  <a:lnTo>
                    <a:pt x="2039" y="2079"/>
                  </a:lnTo>
                  <a:lnTo>
                    <a:pt x="1961" y="2073"/>
                  </a:lnTo>
                  <a:lnTo>
                    <a:pt x="1973" y="2118"/>
                  </a:lnTo>
                  <a:lnTo>
                    <a:pt x="1876" y="2123"/>
                  </a:lnTo>
                  <a:lnTo>
                    <a:pt x="1846" y="2093"/>
                  </a:lnTo>
                  <a:lnTo>
                    <a:pt x="1826" y="2089"/>
                  </a:lnTo>
                  <a:lnTo>
                    <a:pt x="1791" y="2110"/>
                  </a:lnTo>
                  <a:lnTo>
                    <a:pt x="1750" y="2115"/>
                  </a:lnTo>
                  <a:lnTo>
                    <a:pt x="1724" y="2128"/>
                  </a:lnTo>
                  <a:lnTo>
                    <a:pt x="1678" y="2123"/>
                  </a:lnTo>
                  <a:lnTo>
                    <a:pt x="1669" y="2109"/>
                  </a:lnTo>
                  <a:lnTo>
                    <a:pt x="1669" y="2087"/>
                  </a:lnTo>
                  <a:lnTo>
                    <a:pt x="1624" y="2084"/>
                  </a:lnTo>
                  <a:lnTo>
                    <a:pt x="1618" y="2017"/>
                  </a:lnTo>
                  <a:lnTo>
                    <a:pt x="1580" y="1981"/>
                  </a:lnTo>
                  <a:lnTo>
                    <a:pt x="1557" y="1988"/>
                  </a:lnTo>
                  <a:lnTo>
                    <a:pt x="1489" y="1946"/>
                  </a:lnTo>
                  <a:lnTo>
                    <a:pt x="1422" y="1935"/>
                  </a:lnTo>
                  <a:lnTo>
                    <a:pt x="1375" y="1971"/>
                  </a:lnTo>
                  <a:lnTo>
                    <a:pt x="1339" y="1984"/>
                  </a:lnTo>
                  <a:lnTo>
                    <a:pt x="1339" y="2135"/>
                  </a:lnTo>
                  <a:lnTo>
                    <a:pt x="1209" y="2197"/>
                  </a:lnTo>
                  <a:lnTo>
                    <a:pt x="1131" y="2224"/>
                  </a:lnTo>
                  <a:lnTo>
                    <a:pt x="1104" y="2200"/>
                  </a:lnTo>
                  <a:lnTo>
                    <a:pt x="1081" y="2210"/>
                  </a:lnTo>
                  <a:lnTo>
                    <a:pt x="1068" y="2204"/>
                  </a:lnTo>
                  <a:lnTo>
                    <a:pt x="1062" y="2223"/>
                  </a:lnTo>
                  <a:lnTo>
                    <a:pt x="1043" y="2243"/>
                  </a:lnTo>
                  <a:lnTo>
                    <a:pt x="967" y="2224"/>
                  </a:lnTo>
                  <a:lnTo>
                    <a:pt x="947" y="2234"/>
                  </a:lnTo>
                  <a:lnTo>
                    <a:pt x="932" y="2221"/>
                  </a:lnTo>
                  <a:lnTo>
                    <a:pt x="941" y="2203"/>
                  </a:lnTo>
                  <a:lnTo>
                    <a:pt x="932" y="2184"/>
                  </a:lnTo>
                  <a:lnTo>
                    <a:pt x="944" y="2182"/>
                  </a:lnTo>
                  <a:lnTo>
                    <a:pt x="945" y="2175"/>
                  </a:lnTo>
                  <a:lnTo>
                    <a:pt x="905" y="2128"/>
                  </a:lnTo>
                  <a:lnTo>
                    <a:pt x="886" y="2131"/>
                  </a:lnTo>
                  <a:lnTo>
                    <a:pt x="881" y="2079"/>
                  </a:lnTo>
                  <a:lnTo>
                    <a:pt x="862" y="2083"/>
                  </a:lnTo>
                  <a:lnTo>
                    <a:pt x="875" y="2064"/>
                  </a:lnTo>
                  <a:lnTo>
                    <a:pt x="888" y="2071"/>
                  </a:lnTo>
                  <a:lnTo>
                    <a:pt x="908" y="2057"/>
                  </a:lnTo>
                  <a:lnTo>
                    <a:pt x="907" y="2048"/>
                  </a:lnTo>
                  <a:lnTo>
                    <a:pt x="885" y="2054"/>
                  </a:lnTo>
                  <a:lnTo>
                    <a:pt x="885" y="2038"/>
                  </a:lnTo>
                  <a:lnTo>
                    <a:pt x="866" y="2030"/>
                  </a:lnTo>
                  <a:lnTo>
                    <a:pt x="852" y="2043"/>
                  </a:lnTo>
                  <a:lnTo>
                    <a:pt x="827" y="1989"/>
                  </a:lnTo>
                  <a:lnTo>
                    <a:pt x="783" y="1950"/>
                  </a:lnTo>
                  <a:lnTo>
                    <a:pt x="757" y="1975"/>
                  </a:lnTo>
                  <a:lnTo>
                    <a:pt x="755" y="1959"/>
                  </a:lnTo>
                  <a:lnTo>
                    <a:pt x="741" y="1942"/>
                  </a:lnTo>
                  <a:lnTo>
                    <a:pt x="693" y="1924"/>
                  </a:lnTo>
                  <a:lnTo>
                    <a:pt x="672" y="1930"/>
                  </a:lnTo>
                  <a:lnTo>
                    <a:pt x="667" y="1973"/>
                  </a:lnTo>
                  <a:lnTo>
                    <a:pt x="647" y="1956"/>
                  </a:lnTo>
                  <a:lnTo>
                    <a:pt x="649" y="1907"/>
                  </a:lnTo>
                  <a:lnTo>
                    <a:pt x="663" y="1916"/>
                  </a:lnTo>
                  <a:lnTo>
                    <a:pt x="690" y="1911"/>
                  </a:lnTo>
                  <a:lnTo>
                    <a:pt x="705" y="1894"/>
                  </a:lnTo>
                  <a:lnTo>
                    <a:pt x="700" y="1854"/>
                  </a:lnTo>
                  <a:lnTo>
                    <a:pt x="721" y="1825"/>
                  </a:lnTo>
                  <a:lnTo>
                    <a:pt x="728" y="1825"/>
                  </a:lnTo>
                  <a:lnTo>
                    <a:pt x="712" y="1743"/>
                  </a:lnTo>
                  <a:lnTo>
                    <a:pt x="724" y="1730"/>
                  </a:lnTo>
                  <a:lnTo>
                    <a:pt x="729" y="1698"/>
                  </a:lnTo>
                  <a:lnTo>
                    <a:pt x="742" y="1695"/>
                  </a:lnTo>
                  <a:lnTo>
                    <a:pt x="742" y="1687"/>
                  </a:lnTo>
                  <a:lnTo>
                    <a:pt x="732" y="1669"/>
                  </a:lnTo>
                  <a:lnTo>
                    <a:pt x="719" y="1664"/>
                  </a:lnTo>
                  <a:lnTo>
                    <a:pt x="728" y="1658"/>
                  </a:lnTo>
                  <a:lnTo>
                    <a:pt x="706" y="1617"/>
                  </a:lnTo>
                  <a:lnTo>
                    <a:pt x="690" y="1620"/>
                  </a:lnTo>
                  <a:lnTo>
                    <a:pt x="683" y="1592"/>
                  </a:lnTo>
                  <a:lnTo>
                    <a:pt x="660" y="1563"/>
                  </a:lnTo>
                  <a:lnTo>
                    <a:pt x="669" y="1553"/>
                  </a:lnTo>
                  <a:lnTo>
                    <a:pt x="683" y="1561"/>
                  </a:lnTo>
                  <a:lnTo>
                    <a:pt x="695" y="1547"/>
                  </a:lnTo>
                  <a:lnTo>
                    <a:pt x="735" y="1532"/>
                  </a:lnTo>
                  <a:lnTo>
                    <a:pt x="741" y="1519"/>
                  </a:lnTo>
                  <a:lnTo>
                    <a:pt x="757" y="1511"/>
                  </a:lnTo>
                  <a:lnTo>
                    <a:pt x="804" y="1514"/>
                  </a:lnTo>
                  <a:lnTo>
                    <a:pt x="745" y="1502"/>
                  </a:lnTo>
                  <a:lnTo>
                    <a:pt x="660" y="1443"/>
                  </a:lnTo>
                  <a:lnTo>
                    <a:pt x="628" y="1443"/>
                  </a:lnTo>
                  <a:lnTo>
                    <a:pt x="636" y="1384"/>
                  </a:lnTo>
                  <a:lnTo>
                    <a:pt x="651" y="1351"/>
                  </a:lnTo>
                  <a:lnTo>
                    <a:pt x="670" y="1347"/>
                  </a:lnTo>
                  <a:lnTo>
                    <a:pt x="695" y="1321"/>
                  </a:lnTo>
                  <a:lnTo>
                    <a:pt x="718" y="1321"/>
                  </a:lnTo>
                  <a:lnTo>
                    <a:pt x="729" y="1299"/>
                  </a:lnTo>
                  <a:lnTo>
                    <a:pt x="742" y="1300"/>
                  </a:lnTo>
                  <a:lnTo>
                    <a:pt x="745" y="1293"/>
                  </a:lnTo>
                  <a:lnTo>
                    <a:pt x="773" y="1295"/>
                  </a:lnTo>
                  <a:lnTo>
                    <a:pt x="784" y="1246"/>
                  </a:lnTo>
                  <a:lnTo>
                    <a:pt x="807" y="1259"/>
                  </a:lnTo>
                  <a:lnTo>
                    <a:pt x="833" y="1254"/>
                  </a:lnTo>
                  <a:lnTo>
                    <a:pt x="850" y="1231"/>
                  </a:lnTo>
                  <a:lnTo>
                    <a:pt x="811" y="1246"/>
                  </a:lnTo>
                  <a:lnTo>
                    <a:pt x="785" y="1230"/>
                  </a:lnTo>
                  <a:lnTo>
                    <a:pt x="775" y="1238"/>
                  </a:lnTo>
                  <a:lnTo>
                    <a:pt x="767" y="1227"/>
                  </a:lnTo>
                  <a:lnTo>
                    <a:pt x="765" y="1241"/>
                  </a:lnTo>
                  <a:lnTo>
                    <a:pt x="728" y="1266"/>
                  </a:lnTo>
                  <a:lnTo>
                    <a:pt x="722" y="1286"/>
                  </a:lnTo>
                  <a:lnTo>
                    <a:pt x="708" y="1287"/>
                  </a:lnTo>
                  <a:lnTo>
                    <a:pt x="702" y="1313"/>
                  </a:lnTo>
                  <a:lnTo>
                    <a:pt x="654" y="1336"/>
                  </a:lnTo>
                  <a:lnTo>
                    <a:pt x="659" y="1315"/>
                  </a:lnTo>
                  <a:lnTo>
                    <a:pt x="637" y="1292"/>
                  </a:lnTo>
                  <a:lnTo>
                    <a:pt x="638" y="1260"/>
                  </a:lnTo>
                  <a:lnTo>
                    <a:pt x="627" y="1241"/>
                  </a:lnTo>
                  <a:lnTo>
                    <a:pt x="631" y="1181"/>
                  </a:lnTo>
                  <a:lnTo>
                    <a:pt x="644" y="1175"/>
                  </a:lnTo>
                  <a:lnTo>
                    <a:pt x="649" y="1158"/>
                  </a:lnTo>
                  <a:lnTo>
                    <a:pt x="667" y="1142"/>
                  </a:lnTo>
                  <a:lnTo>
                    <a:pt x="706" y="1156"/>
                  </a:lnTo>
                  <a:lnTo>
                    <a:pt x="729" y="1184"/>
                  </a:lnTo>
                  <a:lnTo>
                    <a:pt x="744" y="1182"/>
                  </a:lnTo>
                  <a:lnTo>
                    <a:pt x="713" y="1155"/>
                  </a:lnTo>
                  <a:lnTo>
                    <a:pt x="682" y="1142"/>
                  </a:lnTo>
                  <a:lnTo>
                    <a:pt x="669" y="1129"/>
                  </a:lnTo>
                  <a:lnTo>
                    <a:pt x="641" y="1152"/>
                  </a:lnTo>
                  <a:lnTo>
                    <a:pt x="637" y="1133"/>
                  </a:lnTo>
                  <a:lnTo>
                    <a:pt x="600" y="1100"/>
                  </a:lnTo>
                  <a:lnTo>
                    <a:pt x="611" y="1068"/>
                  </a:lnTo>
                  <a:lnTo>
                    <a:pt x="598" y="1015"/>
                  </a:lnTo>
                  <a:lnTo>
                    <a:pt x="579" y="993"/>
                  </a:lnTo>
                  <a:lnTo>
                    <a:pt x="517" y="967"/>
                  </a:lnTo>
                  <a:lnTo>
                    <a:pt x="507" y="950"/>
                  </a:lnTo>
                  <a:lnTo>
                    <a:pt x="443" y="940"/>
                  </a:lnTo>
                  <a:lnTo>
                    <a:pt x="431" y="929"/>
                  </a:lnTo>
                  <a:lnTo>
                    <a:pt x="388" y="953"/>
                  </a:lnTo>
                  <a:lnTo>
                    <a:pt x="360" y="982"/>
                  </a:lnTo>
                  <a:lnTo>
                    <a:pt x="350" y="1009"/>
                  </a:lnTo>
                  <a:lnTo>
                    <a:pt x="339" y="999"/>
                  </a:lnTo>
                  <a:lnTo>
                    <a:pt x="310" y="1032"/>
                  </a:lnTo>
                  <a:lnTo>
                    <a:pt x="307" y="1015"/>
                  </a:lnTo>
                  <a:lnTo>
                    <a:pt x="293" y="1001"/>
                  </a:lnTo>
                  <a:lnTo>
                    <a:pt x="304" y="982"/>
                  </a:lnTo>
                  <a:lnTo>
                    <a:pt x="301" y="949"/>
                  </a:lnTo>
                  <a:lnTo>
                    <a:pt x="321" y="934"/>
                  </a:lnTo>
                  <a:lnTo>
                    <a:pt x="319" y="878"/>
                  </a:lnTo>
                  <a:lnTo>
                    <a:pt x="300" y="836"/>
                  </a:lnTo>
                  <a:lnTo>
                    <a:pt x="290" y="829"/>
                  </a:lnTo>
                  <a:lnTo>
                    <a:pt x="277" y="835"/>
                  </a:lnTo>
                  <a:lnTo>
                    <a:pt x="259" y="831"/>
                  </a:lnTo>
                  <a:lnTo>
                    <a:pt x="258" y="818"/>
                  </a:lnTo>
                  <a:lnTo>
                    <a:pt x="265" y="812"/>
                  </a:lnTo>
                  <a:lnTo>
                    <a:pt x="257" y="806"/>
                  </a:lnTo>
                  <a:lnTo>
                    <a:pt x="254" y="793"/>
                  </a:lnTo>
                  <a:lnTo>
                    <a:pt x="257" y="780"/>
                  </a:lnTo>
                  <a:lnTo>
                    <a:pt x="274" y="767"/>
                  </a:lnTo>
                  <a:lnTo>
                    <a:pt x="271" y="743"/>
                  </a:lnTo>
                  <a:lnTo>
                    <a:pt x="275" y="728"/>
                  </a:lnTo>
                  <a:lnTo>
                    <a:pt x="284" y="730"/>
                  </a:lnTo>
                  <a:lnTo>
                    <a:pt x="291" y="723"/>
                  </a:lnTo>
                  <a:lnTo>
                    <a:pt x="284" y="710"/>
                  </a:lnTo>
                  <a:lnTo>
                    <a:pt x="268" y="711"/>
                  </a:lnTo>
                  <a:lnTo>
                    <a:pt x="249" y="737"/>
                  </a:lnTo>
                  <a:lnTo>
                    <a:pt x="212" y="735"/>
                  </a:lnTo>
                  <a:lnTo>
                    <a:pt x="209" y="753"/>
                  </a:lnTo>
                  <a:lnTo>
                    <a:pt x="219" y="761"/>
                  </a:lnTo>
                  <a:lnTo>
                    <a:pt x="218" y="767"/>
                  </a:lnTo>
                  <a:lnTo>
                    <a:pt x="205" y="772"/>
                  </a:lnTo>
                  <a:lnTo>
                    <a:pt x="206" y="783"/>
                  </a:lnTo>
                  <a:lnTo>
                    <a:pt x="164" y="787"/>
                  </a:lnTo>
                  <a:lnTo>
                    <a:pt x="167" y="799"/>
                  </a:lnTo>
                  <a:lnTo>
                    <a:pt x="150" y="802"/>
                  </a:lnTo>
                  <a:lnTo>
                    <a:pt x="154" y="810"/>
                  </a:lnTo>
                  <a:lnTo>
                    <a:pt x="146" y="828"/>
                  </a:lnTo>
                  <a:lnTo>
                    <a:pt x="131" y="833"/>
                  </a:lnTo>
                  <a:lnTo>
                    <a:pt x="125" y="819"/>
                  </a:lnTo>
                  <a:lnTo>
                    <a:pt x="110" y="826"/>
                  </a:lnTo>
                  <a:lnTo>
                    <a:pt x="75" y="822"/>
                  </a:lnTo>
                  <a:lnTo>
                    <a:pt x="65" y="784"/>
                  </a:lnTo>
                  <a:lnTo>
                    <a:pt x="71" y="780"/>
                  </a:lnTo>
                  <a:lnTo>
                    <a:pt x="61" y="770"/>
                  </a:lnTo>
                  <a:lnTo>
                    <a:pt x="65" y="761"/>
                  </a:lnTo>
                  <a:lnTo>
                    <a:pt x="87" y="757"/>
                  </a:lnTo>
                  <a:lnTo>
                    <a:pt x="81" y="750"/>
                  </a:lnTo>
                  <a:lnTo>
                    <a:pt x="98" y="735"/>
                  </a:lnTo>
                  <a:lnTo>
                    <a:pt x="121" y="743"/>
                  </a:lnTo>
                  <a:lnTo>
                    <a:pt x="149" y="761"/>
                  </a:lnTo>
                  <a:lnTo>
                    <a:pt x="163" y="763"/>
                  </a:lnTo>
                  <a:lnTo>
                    <a:pt x="180" y="750"/>
                  </a:lnTo>
                  <a:lnTo>
                    <a:pt x="190" y="728"/>
                  </a:lnTo>
                  <a:lnTo>
                    <a:pt x="174" y="717"/>
                  </a:lnTo>
                  <a:lnTo>
                    <a:pt x="156" y="728"/>
                  </a:lnTo>
                  <a:lnTo>
                    <a:pt x="157" y="717"/>
                  </a:lnTo>
                  <a:lnTo>
                    <a:pt x="179" y="686"/>
                  </a:lnTo>
                  <a:lnTo>
                    <a:pt x="156" y="697"/>
                  </a:lnTo>
                  <a:lnTo>
                    <a:pt x="121" y="678"/>
                  </a:lnTo>
                  <a:lnTo>
                    <a:pt x="140" y="653"/>
                  </a:lnTo>
                  <a:lnTo>
                    <a:pt x="124" y="658"/>
                  </a:lnTo>
                  <a:lnTo>
                    <a:pt x="118" y="649"/>
                  </a:lnTo>
                  <a:lnTo>
                    <a:pt x="92" y="648"/>
                  </a:lnTo>
                  <a:lnTo>
                    <a:pt x="76" y="658"/>
                  </a:lnTo>
                  <a:lnTo>
                    <a:pt x="49" y="643"/>
                  </a:lnTo>
                  <a:lnTo>
                    <a:pt x="51" y="659"/>
                  </a:lnTo>
                  <a:lnTo>
                    <a:pt x="66" y="674"/>
                  </a:lnTo>
                  <a:lnTo>
                    <a:pt x="69" y="710"/>
                  </a:lnTo>
                  <a:lnTo>
                    <a:pt x="22" y="757"/>
                  </a:lnTo>
                  <a:lnTo>
                    <a:pt x="13" y="757"/>
                  </a:lnTo>
                  <a:lnTo>
                    <a:pt x="16" y="743"/>
                  </a:lnTo>
                  <a:lnTo>
                    <a:pt x="26" y="738"/>
                  </a:lnTo>
                  <a:lnTo>
                    <a:pt x="19" y="717"/>
                  </a:lnTo>
                  <a:lnTo>
                    <a:pt x="39" y="688"/>
                  </a:lnTo>
                  <a:lnTo>
                    <a:pt x="32" y="676"/>
                  </a:lnTo>
                  <a:lnTo>
                    <a:pt x="38" y="669"/>
                  </a:lnTo>
                  <a:lnTo>
                    <a:pt x="35" y="663"/>
                  </a:lnTo>
                  <a:lnTo>
                    <a:pt x="23" y="669"/>
                  </a:lnTo>
                  <a:lnTo>
                    <a:pt x="16" y="659"/>
                  </a:lnTo>
                  <a:lnTo>
                    <a:pt x="20" y="646"/>
                  </a:lnTo>
                  <a:lnTo>
                    <a:pt x="13" y="645"/>
                  </a:lnTo>
                  <a:lnTo>
                    <a:pt x="17" y="636"/>
                  </a:lnTo>
                  <a:lnTo>
                    <a:pt x="2" y="629"/>
                  </a:lnTo>
                  <a:lnTo>
                    <a:pt x="0" y="619"/>
                  </a:lnTo>
                  <a:lnTo>
                    <a:pt x="33" y="612"/>
                  </a:lnTo>
                  <a:lnTo>
                    <a:pt x="33" y="588"/>
                  </a:lnTo>
                  <a:lnTo>
                    <a:pt x="40" y="599"/>
                  </a:lnTo>
                  <a:lnTo>
                    <a:pt x="59" y="583"/>
                  </a:lnTo>
                  <a:lnTo>
                    <a:pt x="66" y="555"/>
                  </a:lnTo>
                  <a:lnTo>
                    <a:pt x="58" y="555"/>
                  </a:lnTo>
                  <a:lnTo>
                    <a:pt x="53" y="544"/>
                  </a:lnTo>
                  <a:lnTo>
                    <a:pt x="66" y="537"/>
                  </a:lnTo>
                  <a:lnTo>
                    <a:pt x="65" y="527"/>
                  </a:lnTo>
                  <a:lnTo>
                    <a:pt x="78" y="525"/>
                  </a:lnTo>
                  <a:lnTo>
                    <a:pt x="81" y="503"/>
                  </a:lnTo>
                  <a:lnTo>
                    <a:pt x="58" y="482"/>
                  </a:lnTo>
                  <a:lnTo>
                    <a:pt x="74" y="482"/>
                  </a:lnTo>
                  <a:lnTo>
                    <a:pt x="63" y="463"/>
                  </a:lnTo>
                  <a:lnTo>
                    <a:pt x="75" y="467"/>
                  </a:lnTo>
                  <a:lnTo>
                    <a:pt x="84" y="454"/>
                  </a:lnTo>
                  <a:lnTo>
                    <a:pt x="85" y="475"/>
                  </a:lnTo>
                  <a:lnTo>
                    <a:pt x="104" y="475"/>
                  </a:lnTo>
                  <a:lnTo>
                    <a:pt x="94" y="499"/>
                  </a:lnTo>
                  <a:lnTo>
                    <a:pt x="105" y="509"/>
                  </a:lnTo>
                  <a:lnTo>
                    <a:pt x="102" y="542"/>
                  </a:lnTo>
                  <a:lnTo>
                    <a:pt x="107" y="545"/>
                  </a:lnTo>
                  <a:lnTo>
                    <a:pt x="114" y="532"/>
                  </a:lnTo>
                  <a:lnTo>
                    <a:pt x="137" y="593"/>
                  </a:lnTo>
                  <a:lnTo>
                    <a:pt x="149" y="599"/>
                  </a:lnTo>
                  <a:lnTo>
                    <a:pt x="140" y="551"/>
                  </a:lnTo>
                  <a:lnTo>
                    <a:pt x="124" y="542"/>
                  </a:lnTo>
                  <a:lnTo>
                    <a:pt x="120" y="521"/>
                  </a:lnTo>
                  <a:lnTo>
                    <a:pt x="140" y="519"/>
                  </a:lnTo>
                  <a:lnTo>
                    <a:pt x="114" y="490"/>
                  </a:lnTo>
                  <a:lnTo>
                    <a:pt x="134" y="478"/>
                  </a:lnTo>
                  <a:lnTo>
                    <a:pt x="151" y="441"/>
                  </a:lnTo>
                  <a:lnTo>
                    <a:pt x="133" y="443"/>
                  </a:lnTo>
                  <a:lnTo>
                    <a:pt x="134" y="421"/>
                  </a:lnTo>
                  <a:lnTo>
                    <a:pt x="123" y="421"/>
                  </a:lnTo>
                  <a:lnTo>
                    <a:pt x="121" y="413"/>
                  </a:lnTo>
                  <a:lnTo>
                    <a:pt x="137" y="400"/>
                  </a:lnTo>
                  <a:lnTo>
                    <a:pt x="128" y="388"/>
                  </a:lnTo>
                  <a:lnTo>
                    <a:pt x="111" y="385"/>
                  </a:lnTo>
                  <a:lnTo>
                    <a:pt x="112" y="378"/>
                  </a:lnTo>
                  <a:lnTo>
                    <a:pt x="131" y="372"/>
                  </a:lnTo>
                  <a:lnTo>
                    <a:pt x="138" y="382"/>
                  </a:lnTo>
                  <a:lnTo>
                    <a:pt x="147" y="381"/>
                  </a:lnTo>
                  <a:lnTo>
                    <a:pt x="151" y="371"/>
                  </a:lnTo>
                  <a:lnTo>
                    <a:pt x="147" y="365"/>
                  </a:lnTo>
                  <a:lnTo>
                    <a:pt x="159" y="358"/>
                  </a:lnTo>
                  <a:lnTo>
                    <a:pt x="156" y="341"/>
                  </a:lnTo>
                  <a:lnTo>
                    <a:pt x="172" y="354"/>
                  </a:lnTo>
                  <a:lnTo>
                    <a:pt x="182" y="339"/>
                  </a:lnTo>
                  <a:lnTo>
                    <a:pt x="210" y="332"/>
                  </a:lnTo>
                  <a:lnTo>
                    <a:pt x="215" y="320"/>
                  </a:lnTo>
                  <a:lnTo>
                    <a:pt x="223" y="325"/>
                  </a:lnTo>
                  <a:lnTo>
                    <a:pt x="241" y="318"/>
                  </a:lnTo>
                  <a:lnTo>
                    <a:pt x="234" y="331"/>
                  </a:lnTo>
                  <a:lnTo>
                    <a:pt x="281" y="354"/>
                  </a:lnTo>
                  <a:lnTo>
                    <a:pt x="300" y="351"/>
                  </a:lnTo>
                  <a:lnTo>
                    <a:pt x="293" y="331"/>
                  </a:lnTo>
                  <a:lnTo>
                    <a:pt x="308" y="307"/>
                  </a:lnTo>
                  <a:lnTo>
                    <a:pt x="303" y="241"/>
                  </a:lnTo>
                  <a:lnTo>
                    <a:pt x="290" y="215"/>
                  </a:lnTo>
                  <a:lnTo>
                    <a:pt x="297" y="202"/>
                  </a:lnTo>
                  <a:lnTo>
                    <a:pt x="313" y="202"/>
                  </a:lnTo>
                  <a:lnTo>
                    <a:pt x="321" y="184"/>
                  </a:lnTo>
                  <a:lnTo>
                    <a:pt x="332" y="182"/>
                  </a:lnTo>
                  <a:lnTo>
                    <a:pt x="336" y="196"/>
                  </a:lnTo>
                  <a:lnTo>
                    <a:pt x="327" y="211"/>
                  </a:lnTo>
                  <a:lnTo>
                    <a:pt x="310" y="215"/>
                  </a:lnTo>
                  <a:lnTo>
                    <a:pt x="324" y="234"/>
                  </a:lnTo>
                  <a:lnTo>
                    <a:pt x="336" y="228"/>
                  </a:lnTo>
                  <a:lnTo>
                    <a:pt x="342" y="233"/>
                  </a:lnTo>
                  <a:lnTo>
                    <a:pt x="324" y="256"/>
                  </a:lnTo>
                  <a:lnTo>
                    <a:pt x="324" y="315"/>
                  </a:lnTo>
                  <a:lnTo>
                    <a:pt x="337" y="322"/>
                  </a:lnTo>
                  <a:lnTo>
                    <a:pt x="339" y="336"/>
                  </a:lnTo>
                  <a:lnTo>
                    <a:pt x="355" y="341"/>
                  </a:lnTo>
                  <a:lnTo>
                    <a:pt x="357" y="369"/>
                  </a:lnTo>
                  <a:lnTo>
                    <a:pt x="376" y="369"/>
                  </a:lnTo>
                  <a:lnTo>
                    <a:pt x="373" y="380"/>
                  </a:lnTo>
                  <a:lnTo>
                    <a:pt x="350" y="380"/>
                  </a:lnTo>
                  <a:lnTo>
                    <a:pt x="345" y="387"/>
                  </a:lnTo>
                  <a:lnTo>
                    <a:pt x="343" y="401"/>
                  </a:lnTo>
                  <a:lnTo>
                    <a:pt x="326" y="423"/>
                  </a:lnTo>
                  <a:lnTo>
                    <a:pt x="326" y="441"/>
                  </a:lnTo>
                  <a:lnTo>
                    <a:pt x="314" y="452"/>
                  </a:lnTo>
                  <a:lnTo>
                    <a:pt x="313" y="473"/>
                  </a:lnTo>
                  <a:lnTo>
                    <a:pt x="350" y="482"/>
                  </a:lnTo>
                  <a:lnTo>
                    <a:pt x="347" y="493"/>
                  </a:lnTo>
                  <a:lnTo>
                    <a:pt x="313" y="511"/>
                  </a:lnTo>
                  <a:lnTo>
                    <a:pt x="293" y="511"/>
                  </a:lnTo>
                  <a:lnTo>
                    <a:pt x="288" y="524"/>
                  </a:lnTo>
                  <a:lnTo>
                    <a:pt x="301" y="531"/>
                  </a:lnTo>
                  <a:lnTo>
                    <a:pt x="297" y="555"/>
                  </a:lnTo>
                  <a:lnTo>
                    <a:pt x="306" y="565"/>
                  </a:lnTo>
                  <a:lnTo>
                    <a:pt x="316" y="557"/>
                  </a:lnTo>
                  <a:lnTo>
                    <a:pt x="313" y="547"/>
                  </a:lnTo>
                  <a:lnTo>
                    <a:pt x="320" y="541"/>
                  </a:lnTo>
                  <a:lnTo>
                    <a:pt x="324" y="551"/>
                  </a:lnTo>
                  <a:lnTo>
                    <a:pt x="330" y="547"/>
                  </a:lnTo>
                  <a:lnTo>
                    <a:pt x="324" y="537"/>
                  </a:lnTo>
                  <a:lnTo>
                    <a:pt x="330" y="528"/>
                  </a:lnTo>
                  <a:lnTo>
                    <a:pt x="345" y="537"/>
                  </a:lnTo>
                  <a:lnTo>
                    <a:pt x="360" y="521"/>
                  </a:lnTo>
                  <a:lnTo>
                    <a:pt x="369" y="531"/>
                  </a:lnTo>
                  <a:lnTo>
                    <a:pt x="381" y="531"/>
                  </a:lnTo>
                  <a:lnTo>
                    <a:pt x="382" y="524"/>
                  </a:lnTo>
                  <a:lnTo>
                    <a:pt x="365" y="509"/>
                  </a:lnTo>
                  <a:lnTo>
                    <a:pt x="363" y="496"/>
                  </a:lnTo>
                  <a:lnTo>
                    <a:pt x="370" y="489"/>
                  </a:lnTo>
                  <a:lnTo>
                    <a:pt x="352" y="475"/>
                  </a:lnTo>
                  <a:lnTo>
                    <a:pt x="373" y="427"/>
                  </a:lnTo>
                  <a:lnTo>
                    <a:pt x="386" y="436"/>
                  </a:lnTo>
                  <a:lnTo>
                    <a:pt x="402" y="433"/>
                  </a:lnTo>
                  <a:lnTo>
                    <a:pt x="394" y="463"/>
                  </a:lnTo>
                  <a:lnTo>
                    <a:pt x="417" y="493"/>
                  </a:lnTo>
                  <a:lnTo>
                    <a:pt x="431" y="496"/>
                  </a:lnTo>
                  <a:lnTo>
                    <a:pt x="415" y="462"/>
                  </a:lnTo>
                  <a:lnTo>
                    <a:pt x="441" y="440"/>
                  </a:lnTo>
                  <a:lnTo>
                    <a:pt x="441" y="416"/>
                  </a:lnTo>
                  <a:lnTo>
                    <a:pt x="431" y="400"/>
                  </a:lnTo>
                  <a:lnTo>
                    <a:pt x="453" y="387"/>
                  </a:lnTo>
                  <a:lnTo>
                    <a:pt x="487" y="391"/>
                  </a:lnTo>
                  <a:lnTo>
                    <a:pt x="484" y="364"/>
                  </a:lnTo>
                  <a:lnTo>
                    <a:pt x="497" y="369"/>
                  </a:lnTo>
                  <a:lnTo>
                    <a:pt x="499" y="356"/>
                  </a:lnTo>
                  <a:lnTo>
                    <a:pt x="516" y="362"/>
                  </a:lnTo>
                  <a:lnTo>
                    <a:pt x="522" y="354"/>
                  </a:lnTo>
                  <a:lnTo>
                    <a:pt x="542" y="354"/>
                  </a:lnTo>
                  <a:lnTo>
                    <a:pt x="543" y="346"/>
                  </a:lnTo>
                  <a:lnTo>
                    <a:pt x="536" y="336"/>
                  </a:lnTo>
                  <a:lnTo>
                    <a:pt x="506" y="332"/>
                  </a:lnTo>
                  <a:lnTo>
                    <a:pt x="509" y="318"/>
                  </a:lnTo>
                  <a:lnTo>
                    <a:pt x="499" y="312"/>
                  </a:lnTo>
                  <a:lnTo>
                    <a:pt x="497" y="306"/>
                  </a:lnTo>
                  <a:lnTo>
                    <a:pt x="513" y="309"/>
                  </a:lnTo>
                  <a:lnTo>
                    <a:pt x="523" y="300"/>
                  </a:lnTo>
                  <a:lnTo>
                    <a:pt x="522" y="273"/>
                  </a:lnTo>
                  <a:lnTo>
                    <a:pt x="506" y="266"/>
                  </a:lnTo>
                  <a:lnTo>
                    <a:pt x="507" y="273"/>
                  </a:lnTo>
                  <a:lnTo>
                    <a:pt x="489" y="276"/>
                  </a:lnTo>
                  <a:lnTo>
                    <a:pt x="476" y="290"/>
                  </a:lnTo>
                  <a:lnTo>
                    <a:pt x="464" y="280"/>
                  </a:lnTo>
                  <a:lnTo>
                    <a:pt x="460" y="257"/>
                  </a:lnTo>
                  <a:lnTo>
                    <a:pt x="438" y="251"/>
                  </a:lnTo>
                  <a:lnTo>
                    <a:pt x="422" y="269"/>
                  </a:lnTo>
                  <a:lnTo>
                    <a:pt x="417" y="264"/>
                  </a:lnTo>
                  <a:lnTo>
                    <a:pt x="425" y="244"/>
                  </a:lnTo>
                  <a:lnTo>
                    <a:pt x="408" y="241"/>
                  </a:lnTo>
                  <a:lnTo>
                    <a:pt x="405" y="221"/>
                  </a:lnTo>
                  <a:lnTo>
                    <a:pt x="379" y="224"/>
                  </a:lnTo>
                  <a:lnTo>
                    <a:pt x="383" y="204"/>
                  </a:lnTo>
                  <a:lnTo>
                    <a:pt x="428" y="204"/>
                  </a:lnTo>
                  <a:lnTo>
                    <a:pt x="440" y="224"/>
                  </a:lnTo>
                  <a:lnTo>
                    <a:pt x="448" y="207"/>
                  </a:lnTo>
                  <a:lnTo>
                    <a:pt x="468" y="207"/>
                  </a:lnTo>
                  <a:lnTo>
                    <a:pt x="470" y="199"/>
                  </a:lnTo>
                  <a:lnTo>
                    <a:pt x="467" y="194"/>
                  </a:lnTo>
                  <a:lnTo>
                    <a:pt x="453" y="196"/>
                  </a:lnTo>
                  <a:lnTo>
                    <a:pt x="454" y="184"/>
                  </a:lnTo>
                  <a:lnTo>
                    <a:pt x="444" y="175"/>
                  </a:lnTo>
                  <a:lnTo>
                    <a:pt x="430" y="184"/>
                  </a:lnTo>
                  <a:lnTo>
                    <a:pt x="427" y="175"/>
                  </a:lnTo>
                  <a:lnTo>
                    <a:pt x="373" y="171"/>
                  </a:lnTo>
                  <a:lnTo>
                    <a:pt x="368" y="137"/>
                  </a:lnTo>
                  <a:lnTo>
                    <a:pt x="379" y="145"/>
                  </a:lnTo>
                  <a:lnTo>
                    <a:pt x="409" y="129"/>
                  </a:lnTo>
                  <a:lnTo>
                    <a:pt x="415" y="114"/>
                  </a:lnTo>
                  <a:lnTo>
                    <a:pt x="430" y="123"/>
                  </a:lnTo>
                  <a:lnTo>
                    <a:pt x="461" y="117"/>
                  </a:lnTo>
                  <a:lnTo>
                    <a:pt x="467" y="104"/>
                  </a:lnTo>
                  <a:lnTo>
                    <a:pt x="474" y="113"/>
                  </a:lnTo>
                  <a:lnTo>
                    <a:pt x="539" y="111"/>
                  </a:lnTo>
                  <a:lnTo>
                    <a:pt x="587" y="136"/>
                  </a:lnTo>
                  <a:lnTo>
                    <a:pt x="610" y="124"/>
                  </a:lnTo>
                  <a:lnTo>
                    <a:pt x="591" y="90"/>
                  </a:lnTo>
                  <a:lnTo>
                    <a:pt x="600" y="91"/>
                  </a:lnTo>
                  <a:lnTo>
                    <a:pt x="638" y="47"/>
                  </a:lnTo>
                  <a:lnTo>
                    <a:pt x="628" y="37"/>
                  </a:lnTo>
                  <a:lnTo>
                    <a:pt x="641" y="12"/>
                  </a:lnTo>
                  <a:lnTo>
                    <a:pt x="650" y="12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1450788" y="4129794"/>
              <a:ext cx="1316806" cy="936809"/>
            </a:xfrm>
            <a:custGeom>
              <a:avLst/>
              <a:gdLst>
                <a:gd name="T0" fmla="*/ 834 w 2546"/>
                <a:gd name="T1" fmla="*/ 36 h 1814"/>
                <a:gd name="T2" fmla="*/ 1128 w 2546"/>
                <a:gd name="T3" fmla="*/ 152 h 1814"/>
                <a:gd name="T4" fmla="*/ 1305 w 2546"/>
                <a:gd name="T5" fmla="*/ 158 h 1814"/>
                <a:gd name="T6" fmla="*/ 1563 w 2546"/>
                <a:gd name="T7" fmla="*/ 136 h 1814"/>
                <a:gd name="T8" fmla="*/ 1733 w 2546"/>
                <a:gd name="T9" fmla="*/ 325 h 1814"/>
                <a:gd name="T10" fmla="*/ 1818 w 2546"/>
                <a:gd name="T11" fmla="*/ 425 h 1814"/>
                <a:gd name="T12" fmla="*/ 1946 w 2546"/>
                <a:gd name="T13" fmla="*/ 318 h 1814"/>
                <a:gd name="T14" fmla="*/ 2091 w 2546"/>
                <a:gd name="T15" fmla="*/ 256 h 1814"/>
                <a:gd name="T16" fmla="*/ 2183 w 2546"/>
                <a:gd name="T17" fmla="*/ 322 h 1814"/>
                <a:gd name="T18" fmla="*/ 2269 w 2546"/>
                <a:gd name="T19" fmla="*/ 341 h 1814"/>
                <a:gd name="T20" fmla="*/ 2360 w 2546"/>
                <a:gd name="T21" fmla="*/ 298 h 1814"/>
                <a:gd name="T22" fmla="*/ 2540 w 2546"/>
                <a:gd name="T23" fmla="*/ 504 h 1814"/>
                <a:gd name="T24" fmla="*/ 2387 w 2546"/>
                <a:gd name="T25" fmla="*/ 688 h 1814"/>
                <a:gd name="T26" fmla="*/ 2292 w 2546"/>
                <a:gd name="T27" fmla="*/ 701 h 1814"/>
                <a:gd name="T28" fmla="*/ 2265 w 2546"/>
                <a:gd name="T29" fmla="*/ 742 h 1814"/>
                <a:gd name="T30" fmla="*/ 2145 w 2546"/>
                <a:gd name="T31" fmla="*/ 990 h 1814"/>
                <a:gd name="T32" fmla="*/ 2065 w 2546"/>
                <a:gd name="T33" fmla="*/ 1204 h 1814"/>
                <a:gd name="T34" fmla="*/ 2089 w 2546"/>
                <a:gd name="T35" fmla="*/ 1330 h 1814"/>
                <a:gd name="T36" fmla="*/ 2106 w 2546"/>
                <a:gd name="T37" fmla="*/ 1482 h 1814"/>
                <a:gd name="T38" fmla="*/ 2140 w 2546"/>
                <a:gd name="T39" fmla="*/ 1596 h 1814"/>
                <a:gd name="T40" fmla="*/ 2019 w 2546"/>
                <a:gd name="T41" fmla="*/ 1814 h 1814"/>
                <a:gd name="T42" fmla="*/ 1823 w 2546"/>
                <a:gd name="T43" fmla="*/ 1696 h 1814"/>
                <a:gd name="T44" fmla="*/ 1670 w 2546"/>
                <a:gd name="T45" fmla="*/ 1792 h 1814"/>
                <a:gd name="T46" fmla="*/ 1413 w 2546"/>
                <a:gd name="T47" fmla="*/ 1762 h 1814"/>
                <a:gd name="T48" fmla="*/ 1281 w 2546"/>
                <a:gd name="T49" fmla="*/ 1789 h 1814"/>
                <a:gd name="T50" fmla="*/ 1150 w 2546"/>
                <a:gd name="T51" fmla="*/ 1699 h 1814"/>
                <a:gd name="T52" fmla="*/ 1114 w 2546"/>
                <a:gd name="T53" fmla="*/ 1593 h 1814"/>
                <a:gd name="T54" fmla="*/ 1000 w 2546"/>
                <a:gd name="T55" fmla="*/ 1537 h 1814"/>
                <a:gd name="T56" fmla="*/ 935 w 2546"/>
                <a:gd name="T57" fmla="*/ 1596 h 1814"/>
                <a:gd name="T58" fmla="*/ 716 w 2546"/>
                <a:gd name="T59" fmla="*/ 1462 h 1814"/>
                <a:gd name="T60" fmla="*/ 613 w 2546"/>
                <a:gd name="T61" fmla="*/ 1506 h 1814"/>
                <a:gd name="T62" fmla="*/ 576 w 2546"/>
                <a:gd name="T63" fmla="*/ 1604 h 1814"/>
                <a:gd name="T64" fmla="*/ 471 w 2546"/>
                <a:gd name="T65" fmla="*/ 1710 h 1814"/>
                <a:gd name="T66" fmla="*/ 350 w 2546"/>
                <a:gd name="T67" fmla="*/ 1743 h 1814"/>
                <a:gd name="T68" fmla="*/ 152 w 2546"/>
                <a:gd name="T69" fmla="*/ 1632 h 1814"/>
                <a:gd name="T70" fmla="*/ 33 w 2546"/>
                <a:gd name="T71" fmla="*/ 1490 h 1814"/>
                <a:gd name="T72" fmla="*/ 86 w 2546"/>
                <a:gd name="T73" fmla="*/ 1331 h 1814"/>
                <a:gd name="T74" fmla="*/ 121 w 2546"/>
                <a:gd name="T75" fmla="*/ 1302 h 1814"/>
                <a:gd name="T76" fmla="*/ 282 w 2546"/>
                <a:gd name="T77" fmla="*/ 1288 h 1814"/>
                <a:gd name="T78" fmla="*/ 344 w 2546"/>
                <a:gd name="T79" fmla="*/ 1197 h 1814"/>
                <a:gd name="T80" fmla="*/ 394 w 2546"/>
                <a:gd name="T81" fmla="*/ 1191 h 1814"/>
                <a:gd name="T82" fmla="*/ 366 w 2546"/>
                <a:gd name="T83" fmla="*/ 1155 h 1814"/>
                <a:gd name="T84" fmla="*/ 296 w 2546"/>
                <a:gd name="T85" fmla="*/ 1163 h 1814"/>
                <a:gd name="T86" fmla="*/ 152 w 2546"/>
                <a:gd name="T87" fmla="*/ 1186 h 1814"/>
                <a:gd name="T88" fmla="*/ 57 w 2546"/>
                <a:gd name="T89" fmla="*/ 1093 h 1814"/>
                <a:gd name="T90" fmla="*/ 82 w 2546"/>
                <a:gd name="T91" fmla="*/ 1052 h 1814"/>
                <a:gd name="T92" fmla="*/ 282 w 2546"/>
                <a:gd name="T93" fmla="*/ 909 h 1814"/>
                <a:gd name="T94" fmla="*/ 461 w 2546"/>
                <a:gd name="T95" fmla="*/ 730 h 1814"/>
                <a:gd name="T96" fmla="*/ 593 w 2546"/>
                <a:gd name="T97" fmla="*/ 791 h 1814"/>
                <a:gd name="T98" fmla="*/ 517 w 2546"/>
                <a:gd name="T99" fmla="*/ 588 h 1814"/>
                <a:gd name="T100" fmla="*/ 662 w 2546"/>
                <a:gd name="T101" fmla="*/ 524 h 1814"/>
                <a:gd name="T102" fmla="*/ 527 w 2546"/>
                <a:gd name="T103" fmla="*/ 534 h 1814"/>
                <a:gd name="T104" fmla="*/ 279 w 2546"/>
                <a:gd name="T105" fmla="*/ 417 h 1814"/>
                <a:gd name="T106" fmla="*/ 301 w 2546"/>
                <a:gd name="T107" fmla="*/ 351 h 1814"/>
                <a:gd name="T108" fmla="*/ 520 w 2546"/>
                <a:gd name="T109" fmla="*/ 338 h 1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46" h="1814">
                  <a:moveTo>
                    <a:pt x="540" y="275"/>
                  </a:moveTo>
                  <a:lnTo>
                    <a:pt x="563" y="265"/>
                  </a:lnTo>
                  <a:lnTo>
                    <a:pt x="590" y="289"/>
                  </a:lnTo>
                  <a:lnTo>
                    <a:pt x="668" y="262"/>
                  </a:lnTo>
                  <a:lnTo>
                    <a:pt x="798" y="200"/>
                  </a:lnTo>
                  <a:lnTo>
                    <a:pt x="798" y="49"/>
                  </a:lnTo>
                  <a:lnTo>
                    <a:pt x="834" y="36"/>
                  </a:lnTo>
                  <a:lnTo>
                    <a:pt x="881" y="0"/>
                  </a:lnTo>
                  <a:lnTo>
                    <a:pt x="948" y="11"/>
                  </a:lnTo>
                  <a:lnTo>
                    <a:pt x="1016" y="53"/>
                  </a:lnTo>
                  <a:lnTo>
                    <a:pt x="1039" y="46"/>
                  </a:lnTo>
                  <a:lnTo>
                    <a:pt x="1077" y="82"/>
                  </a:lnTo>
                  <a:lnTo>
                    <a:pt x="1083" y="149"/>
                  </a:lnTo>
                  <a:lnTo>
                    <a:pt x="1128" y="152"/>
                  </a:lnTo>
                  <a:lnTo>
                    <a:pt x="1128" y="174"/>
                  </a:lnTo>
                  <a:lnTo>
                    <a:pt x="1137" y="188"/>
                  </a:lnTo>
                  <a:lnTo>
                    <a:pt x="1183" y="193"/>
                  </a:lnTo>
                  <a:lnTo>
                    <a:pt x="1209" y="180"/>
                  </a:lnTo>
                  <a:lnTo>
                    <a:pt x="1250" y="175"/>
                  </a:lnTo>
                  <a:lnTo>
                    <a:pt x="1285" y="154"/>
                  </a:lnTo>
                  <a:lnTo>
                    <a:pt x="1305" y="158"/>
                  </a:lnTo>
                  <a:lnTo>
                    <a:pt x="1335" y="188"/>
                  </a:lnTo>
                  <a:lnTo>
                    <a:pt x="1431" y="183"/>
                  </a:lnTo>
                  <a:lnTo>
                    <a:pt x="1420" y="138"/>
                  </a:lnTo>
                  <a:lnTo>
                    <a:pt x="1498" y="144"/>
                  </a:lnTo>
                  <a:lnTo>
                    <a:pt x="1498" y="144"/>
                  </a:lnTo>
                  <a:lnTo>
                    <a:pt x="1542" y="108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615" y="229"/>
                  </a:lnTo>
                  <a:lnTo>
                    <a:pt x="1622" y="278"/>
                  </a:lnTo>
                  <a:lnTo>
                    <a:pt x="1655" y="357"/>
                  </a:lnTo>
                  <a:lnTo>
                    <a:pt x="1678" y="357"/>
                  </a:lnTo>
                  <a:lnTo>
                    <a:pt x="1678" y="357"/>
                  </a:lnTo>
                  <a:lnTo>
                    <a:pt x="1733" y="325"/>
                  </a:lnTo>
                  <a:lnTo>
                    <a:pt x="1733" y="325"/>
                  </a:lnTo>
                  <a:lnTo>
                    <a:pt x="1745" y="328"/>
                  </a:lnTo>
                  <a:lnTo>
                    <a:pt x="1745" y="328"/>
                  </a:lnTo>
                  <a:lnTo>
                    <a:pt x="1745" y="368"/>
                  </a:lnTo>
                  <a:lnTo>
                    <a:pt x="1745" y="368"/>
                  </a:lnTo>
                  <a:lnTo>
                    <a:pt x="1756" y="419"/>
                  </a:lnTo>
                  <a:lnTo>
                    <a:pt x="1818" y="425"/>
                  </a:lnTo>
                  <a:lnTo>
                    <a:pt x="1874" y="413"/>
                  </a:lnTo>
                  <a:lnTo>
                    <a:pt x="1892" y="379"/>
                  </a:lnTo>
                  <a:lnTo>
                    <a:pt x="1892" y="379"/>
                  </a:lnTo>
                  <a:lnTo>
                    <a:pt x="1895" y="340"/>
                  </a:lnTo>
                  <a:lnTo>
                    <a:pt x="1912" y="337"/>
                  </a:lnTo>
                  <a:lnTo>
                    <a:pt x="1912" y="337"/>
                  </a:lnTo>
                  <a:lnTo>
                    <a:pt x="1946" y="318"/>
                  </a:lnTo>
                  <a:lnTo>
                    <a:pt x="1993" y="340"/>
                  </a:lnTo>
                  <a:lnTo>
                    <a:pt x="2020" y="363"/>
                  </a:lnTo>
                  <a:lnTo>
                    <a:pt x="2070" y="312"/>
                  </a:lnTo>
                  <a:lnTo>
                    <a:pt x="2070" y="268"/>
                  </a:lnTo>
                  <a:lnTo>
                    <a:pt x="2070" y="268"/>
                  </a:lnTo>
                  <a:lnTo>
                    <a:pt x="2076" y="262"/>
                  </a:lnTo>
                  <a:lnTo>
                    <a:pt x="2091" y="256"/>
                  </a:lnTo>
                  <a:lnTo>
                    <a:pt x="2109" y="296"/>
                  </a:lnTo>
                  <a:lnTo>
                    <a:pt x="2109" y="296"/>
                  </a:lnTo>
                  <a:lnTo>
                    <a:pt x="2121" y="306"/>
                  </a:lnTo>
                  <a:lnTo>
                    <a:pt x="2121" y="306"/>
                  </a:lnTo>
                  <a:lnTo>
                    <a:pt x="2163" y="317"/>
                  </a:lnTo>
                  <a:lnTo>
                    <a:pt x="2163" y="317"/>
                  </a:lnTo>
                  <a:lnTo>
                    <a:pt x="2183" y="322"/>
                  </a:lnTo>
                  <a:lnTo>
                    <a:pt x="2183" y="322"/>
                  </a:lnTo>
                  <a:lnTo>
                    <a:pt x="2213" y="341"/>
                  </a:lnTo>
                  <a:lnTo>
                    <a:pt x="2213" y="341"/>
                  </a:lnTo>
                  <a:lnTo>
                    <a:pt x="2216" y="357"/>
                  </a:lnTo>
                  <a:lnTo>
                    <a:pt x="2264" y="357"/>
                  </a:lnTo>
                  <a:lnTo>
                    <a:pt x="2264" y="357"/>
                  </a:lnTo>
                  <a:lnTo>
                    <a:pt x="2269" y="341"/>
                  </a:lnTo>
                  <a:lnTo>
                    <a:pt x="2269" y="341"/>
                  </a:lnTo>
                  <a:lnTo>
                    <a:pt x="2285" y="335"/>
                  </a:lnTo>
                  <a:lnTo>
                    <a:pt x="2285" y="335"/>
                  </a:lnTo>
                  <a:lnTo>
                    <a:pt x="2334" y="306"/>
                  </a:lnTo>
                  <a:lnTo>
                    <a:pt x="2334" y="306"/>
                  </a:lnTo>
                  <a:lnTo>
                    <a:pt x="2360" y="298"/>
                  </a:lnTo>
                  <a:lnTo>
                    <a:pt x="2360" y="298"/>
                  </a:lnTo>
                  <a:lnTo>
                    <a:pt x="2376" y="299"/>
                  </a:lnTo>
                  <a:lnTo>
                    <a:pt x="2412" y="340"/>
                  </a:lnTo>
                  <a:lnTo>
                    <a:pt x="2461" y="294"/>
                  </a:lnTo>
                  <a:lnTo>
                    <a:pt x="2461" y="294"/>
                  </a:lnTo>
                  <a:lnTo>
                    <a:pt x="2523" y="394"/>
                  </a:lnTo>
                  <a:lnTo>
                    <a:pt x="2546" y="453"/>
                  </a:lnTo>
                  <a:lnTo>
                    <a:pt x="2540" y="504"/>
                  </a:lnTo>
                  <a:lnTo>
                    <a:pt x="2523" y="544"/>
                  </a:lnTo>
                  <a:lnTo>
                    <a:pt x="2523" y="544"/>
                  </a:lnTo>
                  <a:lnTo>
                    <a:pt x="2481" y="572"/>
                  </a:lnTo>
                  <a:lnTo>
                    <a:pt x="2454" y="619"/>
                  </a:lnTo>
                  <a:lnTo>
                    <a:pt x="2444" y="655"/>
                  </a:lnTo>
                  <a:lnTo>
                    <a:pt x="2421" y="658"/>
                  </a:lnTo>
                  <a:lnTo>
                    <a:pt x="2387" y="688"/>
                  </a:lnTo>
                  <a:lnTo>
                    <a:pt x="2362" y="688"/>
                  </a:lnTo>
                  <a:lnTo>
                    <a:pt x="2362" y="688"/>
                  </a:lnTo>
                  <a:lnTo>
                    <a:pt x="2328" y="709"/>
                  </a:lnTo>
                  <a:lnTo>
                    <a:pt x="2328" y="709"/>
                  </a:lnTo>
                  <a:lnTo>
                    <a:pt x="2305" y="710"/>
                  </a:lnTo>
                  <a:lnTo>
                    <a:pt x="2305" y="710"/>
                  </a:lnTo>
                  <a:lnTo>
                    <a:pt x="2292" y="701"/>
                  </a:lnTo>
                  <a:lnTo>
                    <a:pt x="2292" y="701"/>
                  </a:lnTo>
                  <a:lnTo>
                    <a:pt x="2285" y="698"/>
                  </a:lnTo>
                  <a:lnTo>
                    <a:pt x="2281" y="710"/>
                  </a:lnTo>
                  <a:lnTo>
                    <a:pt x="2281" y="710"/>
                  </a:lnTo>
                  <a:lnTo>
                    <a:pt x="2278" y="720"/>
                  </a:lnTo>
                  <a:lnTo>
                    <a:pt x="2278" y="720"/>
                  </a:lnTo>
                  <a:lnTo>
                    <a:pt x="2265" y="742"/>
                  </a:lnTo>
                  <a:lnTo>
                    <a:pt x="2265" y="742"/>
                  </a:lnTo>
                  <a:lnTo>
                    <a:pt x="2251" y="784"/>
                  </a:lnTo>
                  <a:lnTo>
                    <a:pt x="2193" y="848"/>
                  </a:lnTo>
                  <a:lnTo>
                    <a:pt x="2163" y="869"/>
                  </a:lnTo>
                  <a:lnTo>
                    <a:pt x="2148" y="955"/>
                  </a:lnTo>
                  <a:lnTo>
                    <a:pt x="2148" y="955"/>
                  </a:lnTo>
                  <a:lnTo>
                    <a:pt x="2145" y="990"/>
                  </a:lnTo>
                  <a:lnTo>
                    <a:pt x="2130" y="1004"/>
                  </a:lnTo>
                  <a:lnTo>
                    <a:pt x="2130" y="1004"/>
                  </a:lnTo>
                  <a:lnTo>
                    <a:pt x="2112" y="1030"/>
                  </a:lnTo>
                  <a:lnTo>
                    <a:pt x="2078" y="1119"/>
                  </a:lnTo>
                  <a:lnTo>
                    <a:pt x="2078" y="1119"/>
                  </a:lnTo>
                  <a:lnTo>
                    <a:pt x="2065" y="1204"/>
                  </a:lnTo>
                  <a:lnTo>
                    <a:pt x="2065" y="1204"/>
                  </a:lnTo>
                  <a:lnTo>
                    <a:pt x="2036" y="1263"/>
                  </a:lnTo>
                  <a:lnTo>
                    <a:pt x="2036" y="1263"/>
                  </a:lnTo>
                  <a:lnTo>
                    <a:pt x="2039" y="1304"/>
                  </a:lnTo>
                  <a:lnTo>
                    <a:pt x="2039" y="1304"/>
                  </a:lnTo>
                  <a:lnTo>
                    <a:pt x="2076" y="1317"/>
                  </a:lnTo>
                  <a:lnTo>
                    <a:pt x="2089" y="1330"/>
                  </a:lnTo>
                  <a:lnTo>
                    <a:pt x="2089" y="1330"/>
                  </a:lnTo>
                  <a:lnTo>
                    <a:pt x="2088" y="1363"/>
                  </a:lnTo>
                  <a:lnTo>
                    <a:pt x="2096" y="1382"/>
                  </a:lnTo>
                  <a:lnTo>
                    <a:pt x="2096" y="1382"/>
                  </a:lnTo>
                  <a:lnTo>
                    <a:pt x="2119" y="1422"/>
                  </a:lnTo>
                  <a:lnTo>
                    <a:pt x="2119" y="1422"/>
                  </a:lnTo>
                  <a:lnTo>
                    <a:pt x="2106" y="1482"/>
                  </a:lnTo>
                  <a:lnTo>
                    <a:pt x="2106" y="1482"/>
                  </a:lnTo>
                  <a:lnTo>
                    <a:pt x="2119" y="1517"/>
                  </a:lnTo>
                  <a:lnTo>
                    <a:pt x="2119" y="1517"/>
                  </a:lnTo>
                  <a:lnTo>
                    <a:pt x="2148" y="1524"/>
                  </a:lnTo>
                  <a:lnTo>
                    <a:pt x="2148" y="1524"/>
                  </a:lnTo>
                  <a:lnTo>
                    <a:pt x="2150" y="1534"/>
                  </a:lnTo>
                  <a:lnTo>
                    <a:pt x="2150" y="1534"/>
                  </a:lnTo>
                  <a:lnTo>
                    <a:pt x="2140" y="1596"/>
                  </a:lnTo>
                  <a:lnTo>
                    <a:pt x="2073" y="1661"/>
                  </a:lnTo>
                  <a:lnTo>
                    <a:pt x="2059" y="1696"/>
                  </a:lnTo>
                  <a:lnTo>
                    <a:pt x="2053" y="1717"/>
                  </a:lnTo>
                  <a:lnTo>
                    <a:pt x="2063" y="1769"/>
                  </a:lnTo>
                  <a:lnTo>
                    <a:pt x="2023" y="1810"/>
                  </a:lnTo>
                  <a:lnTo>
                    <a:pt x="2023" y="1810"/>
                  </a:lnTo>
                  <a:lnTo>
                    <a:pt x="2019" y="1814"/>
                  </a:lnTo>
                  <a:lnTo>
                    <a:pt x="2019" y="1814"/>
                  </a:lnTo>
                  <a:lnTo>
                    <a:pt x="1964" y="1766"/>
                  </a:lnTo>
                  <a:lnTo>
                    <a:pt x="1905" y="1733"/>
                  </a:lnTo>
                  <a:lnTo>
                    <a:pt x="1905" y="1733"/>
                  </a:lnTo>
                  <a:lnTo>
                    <a:pt x="1886" y="1717"/>
                  </a:lnTo>
                  <a:lnTo>
                    <a:pt x="1823" y="1696"/>
                  </a:lnTo>
                  <a:lnTo>
                    <a:pt x="1823" y="1696"/>
                  </a:lnTo>
                  <a:lnTo>
                    <a:pt x="1787" y="1699"/>
                  </a:lnTo>
                  <a:lnTo>
                    <a:pt x="1787" y="1699"/>
                  </a:lnTo>
                  <a:lnTo>
                    <a:pt x="1755" y="1716"/>
                  </a:lnTo>
                  <a:lnTo>
                    <a:pt x="1702" y="1784"/>
                  </a:lnTo>
                  <a:lnTo>
                    <a:pt x="1691" y="1792"/>
                  </a:lnTo>
                  <a:lnTo>
                    <a:pt x="1670" y="1792"/>
                  </a:lnTo>
                  <a:lnTo>
                    <a:pt x="1670" y="1792"/>
                  </a:lnTo>
                  <a:lnTo>
                    <a:pt x="1614" y="1787"/>
                  </a:lnTo>
                  <a:lnTo>
                    <a:pt x="1570" y="1798"/>
                  </a:lnTo>
                  <a:lnTo>
                    <a:pt x="1570" y="1798"/>
                  </a:lnTo>
                  <a:lnTo>
                    <a:pt x="1459" y="1800"/>
                  </a:lnTo>
                  <a:lnTo>
                    <a:pt x="1439" y="1787"/>
                  </a:lnTo>
                  <a:lnTo>
                    <a:pt x="1439" y="1787"/>
                  </a:lnTo>
                  <a:lnTo>
                    <a:pt x="1413" y="1762"/>
                  </a:lnTo>
                  <a:lnTo>
                    <a:pt x="1379" y="1782"/>
                  </a:lnTo>
                  <a:lnTo>
                    <a:pt x="1379" y="1782"/>
                  </a:lnTo>
                  <a:lnTo>
                    <a:pt x="1322" y="1758"/>
                  </a:lnTo>
                  <a:lnTo>
                    <a:pt x="1298" y="1774"/>
                  </a:lnTo>
                  <a:lnTo>
                    <a:pt x="1298" y="1774"/>
                  </a:lnTo>
                  <a:lnTo>
                    <a:pt x="1281" y="1789"/>
                  </a:lnTo>
                  <a:lnTo>
                    <a:pt x="1281" y="1789"/>
                  </a:lnTo>
                  <a:lnTo>
                    <a:pt x="1256" y="1807"/>
                  </a:lnTo>
                  <a:lnTo>
                    <a:pt x="1227" y="1810"/>
                  </a:lnTo>
                  <a:lnTo>
                    <a:pt x="1227" y="1810"/>
                  </a:lnTo>
                  <a:lnTo>
                    <a:pt x="1188" y="1800"/>
                  </a:lnTo>
                  <a:lnTo>
                    <a:pt x="1188" y="1800"/>
                  </a:lnTo>
                  <a:lnTo>
                    <a:pt x="1142" y="1763"/>
                  </a:lnTo>
                  <a:lnTo>
                    <a:pt x="1150" y="1699"/>
                  </a:lnTo>
                  <a:lnTo>
                    <a:pt x="1132" y="1647"/>
                  </a:lnTo>
                  <a:lnTo>
                    <a:pt x="1132" y="1647"/>
                  </a:lnTo>
                  <a:lnTo>
                    <a:pt x="1103" y="1647"/>
                  </a:lnTo>
                  <a:lnTo>
                    <a:pt x="1095" y="1635"/>
                  </a:lnTo>
                  <a:lnTo>
                    <a:pt x="1093" y="1618"/>
                  </a:lnTo>
                  <a:lnTo>
                    <a:pt x="1114" y="1593"/>
                  </a:lnTo>
                  <a:lnTo>
                    <a:pt x="1114" y="1593"/>
                  </a:lnTo>
                  <a:lnTo>
                    <a:pt x="1116" y="1549"/>
                  </a:lnTo>
                  <a:lnTo>
                    <a:pt x="1105" y="1514"/>
                  </a:lnTo>
                  <a:lnTo>
                    <a:pt x="1080" y="1495"/>
                  </a:lnTo>
                  <a:lnTo>
                    <a:pt x="1049" y="1488"/>
                  </a:lnTo>
                  <a:lnTo>
                    <a:pt x="1036" y="1494"/>
                  </a:lnTo>
                  <a:lnTo>
                    <a:pt x="1018" y="1526"/>
                  </a:lnTo>
                  <a:lnTo>
                    <a:pt x="1000" y="1537"/>
                  </a:lnTo>
                  <a:lnTo>
                    <a:pt x="991" y="1575"/>
                  </a:lnTo>
                  <a:lnTo>
                    <a:pt x="991" y="1575"/>
                  </a:lnTo>
                  <a:lnTo>
                    <a:pt x="988" y="1593"/>
                  </a:lnTo>
                  <a:lnTo>
                    <a:pt x="988" y="1593"/>
                  </a:lnTo>
                  <a:lnTo>
                    <a:pt x="969" y="1606"/>
                  </a:lnTo>
                  <a:lnTo>
                    <a:pt x="935" y="1596"/>
                  </a:lnTo>
                  <a:lnTo>
                    <a:pt x="935" y="1596"/>
                  </a:lnTo>
                  <a:lnTo>
                    <a:pt x="916" y="1580"/>
                  </a:lnTo>
                  <a:lnTo>
                    <a:pt x="916" y="1580"/>
                  </a:lnTo>
                  <a:lnTo>
                    <a:pt x="870" y="1494"/>
                  </a:lnTo>
                  <a:lnTo>
                    <a:pt x="851" y="1474"/>
                  </a:lnTo>
                  <a:lnTo>
                    <a:pt x="798" y="1441"/>
                  </a:lnTo>
                  <a:lnTo>
                    <a:pt x="743" y="1429"/>
                  </a:lnTo>
                  <a:lnTo>
                    <a:pt x="716" y="1462"/>
                  </a:lnTo>
                  <a:lnTo>
                    <a:pt x="696" y="1459"/>
                  </a:lnTo>
                  <a:lnTo>
                    <a:pt x="696" y="1459"/>
                  </a:lnTo>
                  <a:lnTo>
                    <a:pt x="668" y="1452"/>
                  </a:lnTo>
                  <a:lnTo>
                    <a:pt x="668" y="1452"/>
                  </a:lnTo>
                  <a:lnTo>
                    <a:pt x="628" y="1471"/>
                  </a:lnTo>
                  <a:lnTo>
                    <a:pt x="616" y="1485"/>
                  </a:lnTo>
                  <a:lnTo>
                    <a:pt x="613" y="1506"/>
                  </a:lnTo>
                  <a:lnTo>
                    <a:pt x="613" y="1506"/>
                  </a:lnTo>
                  <a:lnTo>
                    <a:pt x="616" y="1562"/>
                  </a:lnTo>
                  <a:lnTo>
                    <a:pt x="605" y="1573"/>
                  </a:lnTo>
                  <a:lnTo>
                    <a:pt x="605" y="1573"/>
                  </a:lnTo>
                  <a:lnTo>
                    <a:pt x="579" y="1591"/>
                  </a:lnTo>
                  <a:lnTo>
                    <a:pt x="576" y="1604"/>
                  </a:lnTo>
                  <a:lnTo>
                    <a:pt x="576" y="1604"/>
                  </a:lnTo>
                  <a:lnTo>
                    <a:pt x="582" y="1616"/>
                  </a:lnTo>
                  <a:lnTo>
                    <a:pt x="582" y="1616"/>
                  </a:lnTo>
                  <a:lnTo>
                    <a:pt x="583" y="1634"/>
                  </a:lnTo>
                  <a:lnTo>
                    <a:pt x="570" y="1670"/>
                  </a:lnTo>
                  <a:lnTo>
                    <a:pt x="527" y="1693"/>
                  </a:lnTo>
                  <a:lnTo>
                    <a:pt x="527" y="1693"/>
                  </a:lnTo>
                  <a:lnTo>
                    <a:pt x="471" y="1710"/>
                  </a:lnTo>
                  <a:lnTo>
                    <a:pt x="442" y="1736"/>
                  </a:lnTo>
                  <a:lnTo>
                    <a:pt x="442" y="1736"/>
                  </a:lnTo>
                  <a:lnTo>
                    <a:pt x="406" y="1749"/>
                  </a:lnTo>
                  <a:lnTo>
                    <a:pt x="389" y="1742"/>
                  </a:lnTo>
                  <a:lnTo>
                    <a:pt x="389" y="1742"/>
                  </a:lnTo>
                  <a:lnTo>
                    <a:pt x="368" y="1738"/>
                  </a:lnTo>
                  <a:lnTo>
                    <a:pt x="350" y="1743"/>
                  </a:lnTo>
                  <a:lnTo>
                    <a:pt x="324" y="1771"/>
                  </a:lnTo>
                  <a:lnTo>
                    <a:pt x="246" y="1775"/>
                  </a:lnTo>
                  <a:lnTo>
                    <a:pt x="246" y="1775"/>
                  </a:lnTo>
                  <a:lnTo>
                    <a:pt x="239" y="1745"/>
                  </a:lnTo>
                  <a:lnTo>
                    <a:pt x="208" y="1745"/>
                  </a:lnTo>
                  <a:lnTo>
                    <a:pt x="185" y="1673"/>
                  </a:lnTo>
                  <a:lnTo>
                    <a:pt x="152" y="1632"/>
                  </a:lnTo>
                  <a:lnTo>
                    <a:pt x="149" y="1579"/>
                  </a:lnTo>
                  <a:lnTo>
                    <a:pt x="135" y="1531"/>
                  </a:lnTo>
                  <a:lnTo>
                    <a:pt x="102" y="1504"/>
                  </a:lnTo>
                  <a:lnTo>
                    <a:pt x="102" y="1504"/>
                  </a:lnTo>
                  <a:lnTo>
                    <a:pt x="69" y="1493"/>
                  </a:lnTo>
                  <a:lnTo>
                    <a:pt x="69" y="1493"/>
                  </a:lnTo>
                  <a:lnTo>
                    <a:pt x="33" y="1490"/>
                  </a:lnTo>
                  <a:lnTo>
                    <a:pt x="34" y="1482"/>
                  </a:lnTo>
                  <a:lnTo>
                    <a:pt x="25" y="1480"/>
                  </a:lnTo>
                  <a:lnTo>
                    <a:pt x="12" y="1487"/>
                  </a:lnTo>
                  <a:lnTo>
                    <a:pt x="0" y="1484"/>
                  </a:lnTo>
                  <a:lnTo>
                    <a:pt x="59" y="1383"/>
                  </a:lnTo>
                  <a:lnTo>
                    <a:pt x="74" y="1337"/>
                  </a:lnTo>
                  <a:lnTo>
                    <a:pt x="86" y="1331"/>
                  </a:lnTo>
                  <a:lnTo>
                    <a:pt x="92" y="1307"/>
                  </a:lnTo>
                  <a:lnTo>
                    <a:pt x="97" y="1305"/>
                  </a:lnTo>
                  <a:lnTo>
                    <a:pt x="103" y="1325"/>
                  </a:lnTo>
                  <a:lnTo>
                    <a:pt x="116" y="1330"/>
                  </a:lnTo>
                  <a:lnTo>
                    <a:pt x="125" y="1322"/>
                  </a:lnTo>
                  <a:lnTo>
                    <a:pt x="115" y="1320"/>
                  </a:lnTo>
                  <a:lnTo>
                    <a:pt x="121" y="1302"/>
                  </a:lnTo>
                  <a:lnTo>
                    <a:pt x="152" y="1281"/>
                  </a:lnTo>
                  <a:lnTo>
                    <a:pt x="170" y="1279"/>
                  </a:lnTo>
                  <a:lnTo>
                    <a:pt x="191" y="1298"/>
                  </a:lnTo>
                  <a:lnTo>
                    <a:pt x="206" y="1276"/>
                  </a:lnTo>
                  <a:lnTo>
                    <a:pt x="232" y="1261"/>
                  </a:lnTo>
                  <a:lnTo>
                    <a:pt x="278" y="1266"/>
                  </a:lnTo>
                  <a:lnTo>
                    <a:pt x="282" y="1288"/>
                  </a:lnTo>
                  <a:lnTo>
                    <a:pt x="286" y="1271"/>
                  </a:lnTo>
                  <a:lnTo>
                    <a:pt x="301" y="1255"/>
                  </a:lnTo>
                  <a:lnTo>
                    <a:pt x="309" y="1224"/>
                  </a:lnTo>
                  <a:lnTo>
                    <a:pt x="319" y="1227"/>
                  </a:lnTo>
                  <a:lnTo>
                    <a:pt x="318" y="1206"/>
                  </a:lnTo>
                  <a:lnTo>
                    <a:pt x="327" y="1212"/>
                  </a:lnTo>
                  <a:lnTo>
                    <a:pt x="344" y="1197"/>
                  </a:lnTo>
                  <a:lnTo>
                    <a:pt x="373" y="1207"/>
                  </a:lnTo>
                  <a:lnTo>
                    <a:pt x="409" y="1242"/>
                  </a:lnTo>
                  <a:lnTo>
                    <a:pt x="417" y="1262"/>
                  </a:lnTo>
                  <a:lnTo>
                    <a:pt x="419" y="1249"/>
                  </a:lnTo>
                  <a:lnTo>
                    <a:pt x="406" y="1219"/>
                  </a:lnTo>
                  <a:lnTo>
                    <a:pt x="412" y="1203"/>
                  </a:lnTo>
                  <a:lnTo>
                    <a:pt x="394" y="1191"/>
                  </a:lnTo>
                  <a:lnTo>
                    <a:pt x="397" y="1180"/>
                  </a:lnTo>
                  <a:lnTo>
                    <a:pt x="406" y="1187"/>
                  </a:lnTo>
                  <a:lnTo>
                    <a:pt x="415" y="1173"/>
                  </a:lnTo>
                  <a:lnTo>
                    <a:pt x="390" y="1174"/>
                  </a:lnTo>
                  <a:lnTo>
                    <a:pt x="390" y="1164"/>
                  </a:lnTo>
                  <a:lnTo>
                    <a:pt x="379" y="1154"/>
                  </a:lnTo>
                  <a:lnTo>
                    <a:pt x="366" y="1155"/>
                  </a:lnTo>
                  <a:lnTo>
                    <a:pt x="353" y="1142"/>
                  </a:lnTo>
                  <a:lnTo>
                    <a:pt x="348" y="1158"/>
                  </a:lnTo>
                  <a:lnTo>
                    <a:pt x="335" y="1163"/>
                  </a:lnTo>
                  <a:lnTo>
                    <a:pt x="322" y="1154"/>
                  </a:lnTo>
                  <a:lnTo>
                    <a:pt x="308" y="1171"/>
                  </a:lnTo>
                  <a:lnTo>
                    <a:pt x="295" y="1171"/>
                  </a:lnTo>
                  <a:lnTo>
                    <a:pt x="296" y="1163"/>
                  </a:lnTo>
                  <a:lnTo>
                    <a:pt x="285" y="1154"/>
                  </a:lnTo>
                  <a:lnTo>
                    <a:pt x="278" y="1168"/>
                  </a:lnTo>
                  <a:lnTo>
                    <a:pt x="246" y="1163"/>
                  </a:lnTo>
                  <a:lnTo>
                    <a:pt x="204" y="1173"/>
                  </a:lnTo>
                  <a:lnTo>
                    <a:pt x="190" y="1167"/>
                  </a:lnTo>
                  <a:lnTo>
                    <a:pt x="168" y="1187"/>
                  </a:lnTo>
                  <a:lnTo>
                    <a:pt x="152" y="1186"/>
                  </a:lnTo>
                  <a:lnTo>
                    <a:pt x="146" y="1168"/>
                  </a:lnTo>
                  <a:lnTo>
                    <a:pt x="136" y="1187"/>
                  </a:lnTo>
                  <a:lnTo>
                    <a:pt x="105" y="1174"/>
                  </a:lnTo>
                  <a:lnTo>
                    <a:pt x="85" y="1137"/>
                  </a:lnTo>
                  <a:lnTo>
                    <a:pt x="63" y="1148"/>
                  </a:lnTo>
                  <a:lnTo>
                    <a:pt x="50" y="1118"/>
                  </a:lnTo>
                  <a:lnTo>
                    <a:pt x="57" y="1093"/>
                  </a:lnTo>
                  <a:lnTo>
                    <a:pt x="69" y="1083"/>
                  </a:lnTo>
                  <a:lnTo>
                    <a:pt x="67" y="1075"/>
                  </a:lnTo>
                  <a:lnTo>
                    <a:pt x="54" y="1075"/>
                  </a:lnTo>
                  <a:lnTo>
                    <a:pt x="46" y="1066"/>
                  </a:lnTo>
                  <a:lnTo>
                    <a:pt x="61" y="1060"/>
                  </a:lnTo>
                  <a:lnTo>
                    <a:pt x="61" y="1050"/>
                  </a:lnTo>
                  <a:lnTo>
                    <a:pt x="82" y="1052"/>
                  </a:lnTo>
                  <a:lnTo>
                    <a:pt x="97" y="1031"/>
                  </a:lnTo>
                  <a:lnTo>
                    <a:pt x="123" y="1021"/>
                  </a:lnTo>
                  <a:lnTo>
                    <a:pt x="184" y="958"/>
                  </a:lnTo>
                  <a:lnTo>
                    <a:pt x="217" y="936"/>
                  </a:lnTo>
                  <a:lnTo>
                    <a:pt x="237" y="946"/>
                  </a:lnTo>
                  <a:lnTo>
                    <a:pt x="265" y="918"/>
                  </a:lnTo>
                  <a:lnTo>
                    <a:pt x="282" y="909"/>
                  </a:lnTo>
                  <a:lnTo>
                    <a:pt x="314" y="857"/>
                  </a:lnTo>
                  <a:lnTo>
                    <a:pt x="337" y="832"/>
                  </a:lnTo>
                  <a:lnTo>
                    <a:pt x="335" y="768"/>
                  </a:lnTo>
                  <a:lnTo>
                    <a:pt x="324" y="755"/>
                  </a:lnTo>
                  <a:lnTo>
                    <a:pt x="344" y="726"/>
                  </a:lnTo>
                  <a:lnTo>
                    <a:pt x="377" y="743"/>
                  </a:lnTo>
                  <a:lnTo>
                    <a:pt x="461" y="730"/>
                  </a:lnTo>
                  <a:lnTo>
                    <a:pt x="541" y="752"/>
                  </a:lnTo>
                  <a:lnTo>
                    <a:pt x="579" y="782"/>
                  </a:lnTo>
                  <a:lnTo>
                    <a:pt x="587" y="822"/>
                  </a:lnTo>
                  <a:lnTo>
                    <a:pt x="602" y="837"/>
                  </a:lnTo>
                  <a:lnTo>
                    <a:pt x="615" y="825"/>
                  </a:lnTo>
                  <a:lnTo>
                    <a:pt x="593" y="820"/>
                  </a:lnTo>
                  <a:lnTo>
                    <a:pt x="593" y="791"/>
                  </a:lnTo>
                  <a:lnTo>
                    <a:pt x="603" y="778"/>
                  </a:lnTo>
                  <a:lnTo>
                    <a:pt x="592" y="726"/>
                  </a:lnTo>
                  <a:lnTo>
                    <a:pt x="518" y="687"/>
                  </a:lnTo>
                  <a:lnTo>
                    <a:pt x="461" y="641"/>
                  </a:lnTo>
                  <a:lnTo>
                    <a:pt x="433" y="637"/>
                  </a:lnTo>
                  <a:lnTo>
                    <a:pt x="459" y="609"/>
                  </a:lnTo>
                  <a:lnTo>
                    <a:pt x="517" y="588"/>
                  </a:lnTo>
                  <a:lnTo>
                    <a:pt x="582" y="599"/>
                  </a:lnTo>
                  <a:lnTo>
                    <a:pt x="592" y="592"/>
                  </a:lnTo>
                  <a:lnTo>
                    <a:pt x="612" y="592"/>
                  </a:lnTo>
                  <a:lnTo>
                    <a:pt x="629" y="572"/>
                  </a:lnTo>
                  <a:lnTo>
                    <a:pt x="624" y="553"/>
                  </a:lnTo>
                  <a:lnTo>
                    <a:pt x="631" y="533"/>
                  </a:lnTo>
                  <a:lnTo>
                    <a:pt x="662" y="524"/>
                  </a:lnTo>
                  <a:lnTo>
                    <a:pt x="683" y="508"/>
                  </a:lnTo>
                  <a:lnTo>
                    <a:pt x="678" y="500"/>
                  </a:lnTo>
                  <a:lnTo>
                    <a:pt x="654" y="508"/>
                  </a:lnTo>
                  <a:lnTo>
                    <a:pt x="635" y="504"/>
                  </a:lnTo>
                  <a:lnTo>
                    <a:pt x="608" y="510"/>
                  </a:lnTo>
                  <a:lnTo>
                    <a:pt x="577" y="540"/>
                  </a:lnTo>
                  <a:lnTo>
                    <a:pt x="527" y="534"/>
                  </a:lnTo>
                  <a:lnTo>
                    <a:pt x="488" y="549"/>
                  </a:lnTo>
                  <a:lnTo>
                    <a:pt x="430" y="530"/>
                  </a:lnTo>
                  <a:lnTo>
                    <a:pt x="406" y="553"/>
                  </a:lnTo>
                  <a:lnTo>
                    <a:pt x="312" y="547"/>
                  </a:lnTo>
                  <a:lnTo>
                    <a:pt x="306" y="479"/>
                  </a:lnTo>
                  <a:lnTo>
                    <a:pt x="317" y="429"/>
                  </a:lnTo>
                  <a:lnTo>
                    <a:pt x="279" y="417"/>
                  </a:lnTo>
                  <a:lnTo>
                    <a:pt x="234" y="420"/>
                  </a:lnTo>
                  <a:lnTo>
                    <a:pt x="234" y="402"/>
                  </a:lnTo>
                  <a:lnTo>
                    <a:pt x="200" y="374"/>
                  </a:lnTo>
                  <a:lnTo>
                    <a:pt x="213" y="358"/>
                  </a:lnTo>
                  <a:lnTo>
                    <a:pt x="263" y="355"/>
                  </a:lnTo>
                  <a:lnTo>
                    <a:pt x="275" y="363"/>
                  </a:lnTo>
                  <a:lnTo>
                    <a:pt x="301" y="351"/>
                  </a:lnTo>
                  <a:lnTo>
                    <a:pt x="318" y="354"/>
                  </a:lnTo>
                  <a:lnTo>
                    <a:pt x="322" y="370"/>
                  </a:lnTo>
                  <a:lnTo>
                    <a:pt x="335" y="354"/>
                  </a:lnTo>
                  <a:lnTo>
                    <a:pt x="345" y="360"/>
                  </a:lnTo>
                  <a:lnTo>
                    <a:pt x="438" y="340"/>
                  </a:lnTo>
                  <a:lnTo>
                    <a:pt x="468" y="318"/>
                  </a:lnTo>
                  <a:lnTo>
                    <a:pt x="520" y="338"/>
                  </a:lnTo>
                  <a:lnTo>
                    <a:pt x="540" y="327"/>
                  </a:lnTo>
                  <a:lnTo>
                    <a:pt x="550" y="305"/>
                  </a:lnTo>
                  <a:lnTo>
                    <a:pt x="556" y="281"/>
                  </a:lnTo>
                  <a:lnTo>
                    <a:pt x="540" y="275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532591" y="4868074"/>
              <a:ext cx="2135738" cy="1439335"/>
            </a:xfrm>
            <a:custGeom>
              <a:avLst/>
              <a:gdLst>
                <a:gd name="T0" fmla="*/ 1695 w 4131"/>
                <a:gd name="T1" fmla="*/ 1982 h 2784"/>
                <a:gd name="T2" fmla="*/ 1368 w 4131"/>
                <a:gd name="T3" fmla="*/ 1957 h 2784"/>
                <a:gd name="T4" fmla="*/ 1495 w 4131"/>
                <a:gd name="T5" fmla="*/ 2198 h 2784"/>
                <a:gd name="T6" fmla="*/ 946 w 4131"/>
                <a:gd name="T7" fmla="*/ 1448 h 2784"/>
                <a:gd name="T8" fmla="*/ 862 w 4131"/>
                <a:gd name="T9" fmla="*/ 1519 h 2784"/>
                <a:gd name="T10" fmla="*/ 2295 w 4131"/>
                <a:gd name="T11" fmla="*/ 2387 h 2784"/>
                <a:gd name="T12" fmla="*/ 1011 w 4131"/>
                <a:gd name="T13" fmla="*/ 1653 h 2784"/>
                <a:gd name="T14" fmla="*/ 2182 w 4131"/>
                <a:gd name="T15" fmla="*/ 2679 h 2784"/>
                <a:gd name="T16" fmla="*/ 2103 w 4131"/>
                <a:gd name="T17" fmla="*/ 2601 h 2784"/>
                <a:gd name="T18" fmla="*/ 1077 w 4131"/>
                <a:gd name="T19" fmla="*/ 1802 h 2784"/>
                <a:gd name="T20" fmla="*/ 1077 w 4131"/>
                <a:gd name="T21" fmla="*/ 1802 h 2784"/>
                <a:gd name="T22" fmla="*/ 1579 w 4131"/>
                <a:gd name="T23" fmla="*/ 1229 h 2784"/>
                <a:gd name="T24" fmla="*/ 1345 w 4131"/>
                <a:gd name="T25" fmla="*/ 1541 h 2784"/>
                <a:gd name="T26" fmla="*/ 1310 w 4131"/>
                <a:gd name="T27" fmla="*/ 1634 h 2784"/>
                <a:gd name="T28" fmla="*/ 1470 w 4131"/>
                <a:gd name="T29" fmla="*/ 911 h 2784"/>
                <a:gd name="T30" fmla="*/ 1269 w 4131"/>
                <a:gd name="T31" fmla="*/ 1247 h 2784"/>
                <a:gd name="T32" fmla="*/ 1006 w 4131"/>
                <a:gd name="T33" fmla="*/ 1238 h 2784"/>
                <a:gd name="T34" fmla="*/ 1068 w 4131"/>
                <a:gd name="T35" fmla="*/ 1139 h 2784"/>
                <a:gd name="T36" fmla="*/ 1244 w 4131"/>
                <a:gd name="T37" fmla="*/ 716 h 2784"/>
                <a:gd name="T38" fmla="*/ 45 w 4131"/>
                <a:gd name="T39" fmla="*/ 1731 h 2784"/>
                <a:gd name="T40" fmla="*/ 2488 w 4131"/>
                <a:gd name="T41" fmla="*/ 2678 h 2784"/>
                <a:gd name="T42" fmla="*/ 4115 w 4131"/>
                <a:gd name="T43" fmla="*/ 1803 h 2784"/>
                <a:gd name="T44" fmla="*/ 4024 w 4131"/>
                <a:gd name="T45" fmla="*/ 1614 h 2784"/>
                <a:gd name="T46" fmla="*/ 3802 w 4131"/>
                <a:gd name="T47" fmla="*/ 1620 h 2784"/>
                <a:gd name="T48" fmla="*/ 3677 w 4131"/>
                <a:gd name="T49" fmla="*/ 1554 h 2784"/>
                <a:gd name="T50" fmla="*/ 3538 w 4131"/>
                <a:gd name="T51" fmla="*/ 1278 h 2784"/>
                <a:gd name="T52" fmla="*/ 3487 w 4131"/>
                <a:gd name="T53" fmla="*/ 1620 h 2784"/>
                <a:gd name="T54" fmla="*/ 3451 w 4131"/>
                <a:gd name="T55" fmla="*/ 1804 h 2784"/>
                <a:gd name="T56" fmla="*/ 3379 w 4131"/>
                <a:gd name="T57" fmla="*/ 2028 h 2784"/>
                <a:gd name="T58" fmla="*/ 3121 w 4131"/>
                <a:gd name="T59" fmla="*/ 1918 h 2784"/>
                <a:gd name="T60" fmla="*/ 3220 w 4131"/>
                <a:gd name="T61" fmla="*/ 1577 h 2784"/>
                <a:gd name="T62" fmla="*/ 2809 w 4131"/>
                <a:gd name="T63" fmla="*/ 1706 h 2784"/>
                <a:gd name="T64" fmla="*/ 2620 w 4131"/>
                <a:gd name="T65" fmla="*/ 2094 h 2784"/>
                <a:gd name="T66" fmla="*/ 2335 w 4131"/>
                <a:gd name="T67" fmla="*/ 1941 h 2784"/>
                <a:gd name="T68" fmla="*/ 1945 w 4131"/>
                <a:gd name="T69" fmla="*/ 2395 h 2784"/>
                <a:gd name="T70" fmla="*/ 1854 w 4131"/>
                <a:gd name="T71" fmla="*/ 2136 h 2784"/>
                <a:gd name="T72" fmla="*/ 1577 w 4131"/>
                <a:gd name="T73" fmla="*/ 1810 h 2784"/>
                <a:gd name="T74" fmla="*/ 1674 w 4131"/>
                <a:gd name="T75" fmla="*/ 1773 h 2784"/>
                <a:gd name="T76" fmla="*/ 1713 w 4131"/>
                <a:gd name="T77" fmla="*/ 1558 h 2784"/>
                <a:gd name="T78" fmla="*/ 1891 w 4131"/>
                <a:gd name="T79" fmla="*/ 1502 h 2784"/>
                <a:gd name="T80" fmla="*/ 1717 w 4131"/>
                <a:gd name="T81" fmla="*/ 1229 h 2784"/>
                <a:gd name="T82" fmla="*/ 1571 w 4131"/>
                <a:gd name="T83" fmla="*/ 1065 h 2784"/>
                <a:gd name="T84" fmla="*/ 1492 w 4131"/>
                <a:gd name="T85" fmla="*/ 848 h 2784"/>
                <a:gd name="T86" fmla="*/ 1632 w 4131"/>
                <a:gd name="T87" fmla="*/ 796 h 2784"/>
                <a:gd name="T88" fmla="*/ 1681 w 4131"/>
                <a:gd name="T89" fmla="*/ 542 h 2784"/>
                <a:gd name="T90" fmla="*/ 1736 w 4131"/>
                <a:gd name="T91" fmla="*/ 94 h 2784"/>
                <a:gd name="T92" fmla="*/ 2391 w 4131"/>
                <a:gd name="T93" fmla="*/ 56 h 2784"/>
                <a:gd name="T94" fmla="*/ 3002 w 4131"/>
                <a:gd name="T95" fmla="*/ 381 h 2784"/>
                <a:gd name="T96" fmla="*/ 3965 w 4131"/>
                <a:gd name="T97" fmla="*/ 813 h 2784"/>
                <a:gd name="T98" fmla="*/ 3775 w 4131"/>
                <a:gd name="T99" fmla="*/ 1113 h 2784"/>
                <a:gd name="T100" fmla="*/ 3926 w 4131"/>
                <a:gd name="T101" fmla="*/ 1238 h 2784"/>
                <a:gd name="T102" fmla="*/ 2486 w 4131"/>
                <a:gd name="T103" fmla="*/ 520 h 2784"/>
                <a:gd name="T104" fmla="*/ 3515 w 4131"/>
                <a:gd name="T105" fmla="*/ 2038 h 2784"/>
                <a:gd name="T106" fmla="*/ 3928 w 4131"/>
                <a:gd name="T107" fmla="*/ 1907 h 2784"/>
                <a:gd name="T108" fmla="*/ 2374 w 4131"/>
                <a:gd name="T109" fmla="*/ 2270 h 2784"/>
                <a:gd name="T110" fmla="*/ 3585 w 4131"/>
                <a:gd name="T111" fmla="*/ 2021 h 2784"/>
                <a:gd name="T112" fmla="*/ 4113 w 4131"/>
                <a:gd name="T113" fmla="*/ 2173 h 2784"/>
                <a:gd name="T114" fmla="*/ 2486 w 4131"/>
                <a:gd name="T115" fmla="*/ 2306 h 2784"/>
                <a:gd name="T116" fmla="*/ 2762 w 4131"/>
                <a:gd name="T117" fmla="*/ 2247 h 2784"/>
                <a:gd name="T118" fmla="*/ 2566 w 4131"/>
                <a:gd name="T119" fmla="*/ 2183 h 2784"/>
                <a:gd name="T120" fmla="*/ 3184 w 4131"/>
                <a:gd name="T121" fmla="*/ 2578 h 2784"/>
                <a:gd name="T122" fmla="*/ 2987 w 4131"/>
                <a:gd name="T123" fmla="*/ 2136 h 2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31" h="2784">
                  <a:moveTo>
                    <a:pt x="1198" y="2427"/>
                  </a:moveTo>
                  <a:lnTo>
                    <a:pt x="1205" y="2449"/>
                  </a:lnTo>
                  <a:lnTo>
                    <a:pt x="1194" y="2436"/>
                  </a:lnTo>
                  <a:lnTo>
                    <a:pt x="1172" y="2428"/>
                  </a:lnTo>
                  <a:lnTo>
                    <a:pt x="1159" y="2450"/>
                  </a:lnTo>
                  <a:lnTo>
                    <a:pt x="1152" y="2443"/>
                  </a:lnTo>
                  <a:lnTo>
                    <a:pt x="1155" y="2421"/>
                  </a:lnTo>
                  <a:lnTo>
                    <a:pt x="1148" y="2427"/>
                  </a:lnTo>
                  <a:lnTo>
                    <a:pt x="1138" y="2423"/>
                  </a:lnTo>
                  <a:lnTo>
                    <a:pt x="1146" y="2441"/>
                  </a:lnTo>
                  <a:lnTo>
                    <a:pt x="1138" y="2450"/>
                  </a:lnTo>
                  <a:lnTo>
                    <a:pt x="1129" y="2430"/>
                  </a:lnTo>
                  <a:lnTo>
                    <a:pt x="1120" y="2434"/>
                  </a:lnTo>
                  <a:lnTo>
                    <a:pt x="1110" y="2426"/>
                  </a:lnTo>
                  <a:lnTo>
                    <a:pt x="1103" y="2433"/>
                  </a:lnTo>
                  <a:lnTo>
                    <a:pt x="1084" y="2427"/>
                  </a:lnTo>
                  <a:lnTo>
                    <a:pt x="1093" y="2417"/>
                  </a:lnTo>
                  <a:lnTo>
                    <a:pt x="1089" y="2407"/>
                  </a:lnTo>
                  <a:lnTo>
                    <a:pt x="1071" y="2411"/>
                  </a:lnTo>
                  <a:lnTo>
                    <a:pt x="1077" y="2395"/>
                  </a:lnTo>
                  <a:lnTo>
                    <a:pt x="1083" y="2391"/>
                  </a:lnTo>
                  <a:lnTo>
                    <a:pt x="1090" y="2397"/>
                  </a:lnTo>
                  <a:lnTo>
                    <a:pt x="1101" y="2382"/>
                  </a:lnTo>
                  <a:lnTo>
                    <a:pt x="1083" y="2377"/>
                  </a:lnTo>
                  <a:lnTo>
                    <a:pt x="1086" y="2371"/>
                  </a:lnTo>
                  <a:lnTo>
                    <a:pt x="1097" y="2377"/>
                  </a:lnTo>
                  <a:lnTo>
                    <a:pt x="1104" y="2371"/>
                  </a:lnTo>
                  <a:lnTo>
                    <a:pt x="1097" y="2364"/>
                  </a:lnTo>
                  <a:lnTo>
                    <a:pt x="1113" y="2358"/>
                  </a:lnTo>
                  <a:lnTo>
                    <a:pt x="1136" y="2388"/>
                  </a:lnTo>
                  <a:lnTo>
                    <a:pt x="1182" y="2381"/>
                  </a:lnTo>
                  <a:lnTo>
                    <a:pt x="1195" y="2372"/>
                  </a:lnTo>
                  <a:lnTo>
                    <a:pt x="1192" y="2401"/>
                  </a:lnTo>
                  <a:lnTo>
                    <a:pt x="1205" y="2420"/>
                  </a:lnTo>
                  <a:lnTo>
                    <a:pt x="1198" y="2427"/>
                  </a:lnTo>
                  <a:close/>
                  <a:moveTo>
                    <a:pt x="1692" y="2002"/>
                  </a:moveTo>
                  <a:lnTo>
                    <a:pt x="1679" y="1993"/>
                  </a:lnTo>
                  <a:lnTo>
                    <a:pt x="1681" y="1986"/>
                  </a:lnTo>
                  <a:lnTo>
                    <a:pt x="1695" y="1982"/>
                  </a:lnTo>
                  <a:lnTo>
                    <a:pt x="1687" y="1962"/>
                  </a:lnTo>
                  <a:lnTo>
                    <a:pt x="1671" y="1956"/>
                  </a:lnTo>
                  <a:lnTo>
                    <a:pt x="1658" y="1933"/>
                  </a:lnTo>
                  <a:lnTo>
                    <a:pt x="1643" y="1930"/>
                  </a:lnTo>
                  <a:lnTo>
                    <a:pt x="1646" y="1921"/>
                  </a:lnTo>
                  <a:lnTo>
                    <a:pt x="1633" y="1910"/>
                  </a:lnTo>
                  <a:lnTo>
                    <a:pt x="1632" y="1898"/>
                  </a:lnTo>
                  <a:lnTo>
                    <a:pt x="1615" y="1904"/>
                  </a:lnTo>
                  <a:lnTo>
                    <a:pt x="1626" y="1884"/>
                  </a:lnTo>
                  <a:lnTo>
                    <a:pt x="1600" y="1891"/>
                  </a:lnTo>
                  <a:lnTo>
                    <a:pt x="1597" y="1902"/>
                  </a:lnTo>
                  <a:lnTo>
                    <a:pt x="1583" y="1898"/>
                  </a:lnTo>
                  <a:lnTo>
                    <a:pt x="1558" y="1871"/>
                  </a:lnTo>
                  <a:lnTo>
                    <a:pt x="1571" y="1859"/>
                  </a:lnTo>
                  <a:lnTo>
                    <a:pt x="1558" y="1839"/>
                  </a:lnTo>
                  <a:lnTo>
                    <a:pt x="1541" y="1838"/>
                  </a:lnTo>
                  <a:lnTo>
                    <a:pt x="1541" y="1829"/>
                  </a:lnTo>
                  <a:lnTo>
                    <a:pt x="1483" y="1807"/>
                  </a:lnTo>
                  <a:lnTo>
                    <a:pt x="1455" y="1807"/>
                  </a:lnTo>
                  <a:lnTo>
                    <a:pt x="1449" y="1816"/>
                  </a:lnTo>
                  <a:lnTo>
                    <a:pt x="1459" y="1822"/>
                  </a:lnTo>
                  <a:lnTo>
                    <a:pt x="1452" y="1852"/>
                  </a:lnTo>
                  <a:lnTo>
                    <a:pt x="1470" y="1856"/>
                  </a:lnTo>
                  <a:lnTo>
                    <a:pt x="1470" y="1862"/>
                  </a:lnTo>
                  <a:lnTo>
                    <a:pt x="1443" y="1914"/>
                  </a:lnTo>
                  <a:lnTo>
                    <a:pt x="1433" y="1914"/>
                  </a:lnTo>
                  <a:lnTo>
                    <a:pt x="1429" y="1902"/>
                  </a:lnTo>
                  <a:lnTo>
                    <a:pt x="1427" y="1924"/>
                  </a:lnTo>
                  <a:lnTo>
                    <a:pt x="1416" y="1920"/>
                  </a:lnTo>
                  <a:lnTo>
                    <a:pt x="1404" y="1931"/>
                  </a:lnTo>
                  <a:lnTo>
                    <a:pt x="1424" y="1953"/>
                  </a:lnTo>
                  <a:lnTo>
                    <a:pt x="1391" y="1956"/>
                  </a:lnTo>
                  <a:lnTo>
                    <a:pt x="1384" y="1975"/>
                  </a:lnTo>
                  <a:lnTo>
                    <a:pt x="1397" y="1989"/>
                  </a:lnTo>
                  <a:lnTo>
                    <a:pt x="1377" y="1999"/>
                  </a:lnTo>
                  <a:lnTo>
                    <a:pt x="1368" y="1990"/>
                  </a:lnTo>
                  <a:lnTo>
                    <a:pt x="1367" y="1977"/>
                  </a:lnTo>
                  <a:lnTo>
                    <a:pt x="1375" y="1962"/>
                  </a:lnTo>
                  <a:lnTo>
                    <a:pt x="1368" y="1957"/>
                  </a:lnTo>
                  <a:lnTo>
                    <a:pt x="1339" y="1998"/>
                  </a:lnTo>
                  <a:lnTo>
                    <a:pt x="1344" y="2005"/>
                  </a:lnTo>
                  <a:lnTo>
                    <a:pt x="1336" y="2018"/>
                  </a:lnTo>
                  <a:lnTo>
                    <a:pt x="1296" y="2032"/>
                  </a:lnTo>
                  <a:lnTo>
                    <a:pt x="1287" y="2047"/>
                  </a:lnTo>
                  <a:lnTo>
                    <a:pt x="1243" y="2070"/>
                  </a:lnTo>
                  <a:lnTo>
                    <a:pt x="1246" y="2083"/>
                  </a:lnTo>
                  <a:lnTo>
                    <a:pt x="1259" y="2085"/>
                  </a:lnTo>
                  <a:lnTo>
                    <a:pt x="1259" y="2101"/>
                  </a:lnTo>
                  <a:lnTo>
                    <a:pt x="1247" y="2091"/>
                  </a:lnTo>
                  <a:lnTo>
                    <a:pt x="1227" y="2098"/>
                  </a:lnTo>
                  <a:lnTo>
                    <a:pt x="1208" y="2117"/>
                  </a:lnTo>
                  <a:lnTo>
                    <a:pt x="1210" y="2129"/>
                  </a:lnTo>
                  <a:lnTo>
                    <a:pt x="1197" y="2155"/>
                  </a:lnTo>
                  <a:lnTo>
                    <a:pt x="1244" y="2237"/>
                  </a:lnTo>
                  <a:lnTo>
                    <a:pt x="1260" y="2237"/>
                  </a:lnTo>
                  <a:lnTo>
                    <a:pt x="1267" y="2222"/>
                  </a:lnTo>
                  <a:lnTo>
                    <a:pt x="1286" y="2222"/>
                  </a:lnTo>
                  <a:lnTo>
                    <a:pt x="1292" y="2237"/>
                  </a:lnTo>
                  <a:lnTo>
                    <a:pt x="1273" y="2244"/>
                  </a:lnTo>
                  <a:lnTo>
                    <a:pt x="1280" y="2256"/>
                  </a:lnTo>
                  <a:lnTo>
                    <a:pt x="1263" y="2277"/>
                  </a:lnTo>
                  <a:lnTo>
                    <a:pt x="1293" y="2277"/>
                  </a:lnTo>
                  <a:lnTo>
                    <a:pt x="1290" y="2264"/>
                  </a:lnTo>
                  <a:lnTo>
                    <a:pt x="1305" y="2260"/>
                  </a:lnTo>
                  <a:lnTo>
                    <a:pt x="1321" y="2290"/>
                  </a:lnTo>
                  <a:lnTo>
                    <a:pt x="1345" y="2286"/>
                  </a:lnTo>
                  <a:lnTo>
                    <a:pt x="1362" y="2290"/>
                  </a:lnTo>
                  <a:lnTo>
                    <a:pt x="1364" y="2281"/>
                  </a:lnTo>
                  <a:lnTo>
                    <a:pt x="1410" y="2273"/>
                  </a:lnTo>
                  <a:lnTo>
                    <a:pt x="1397" y="2250"/>
                  </a:lnTo>
                  <a:lnTo>
                    <a:pt x="1420" y="2260"/>
                  </a:lnTo>
                  <a:lnTo>
                    <a:pt x="1436" y="2244"/>
                  </a:lnTo>
                  <a:lnTo>
                    <a:pt x="1447" y="2256"/>
                  </a:lnTo>
                  <a:lnTo>
                    <a:pt x="1463" y="2234"/>
                  </a:lnTo>
                  <a:lnTo>
                    <a:pt x="1492" y="2237"/>
                  </a:lnTo>
                  <a:lnTo>
                    <a:pt x="1501" y="2225"/>
                  </a:lnTo>
                  <a:lnTo>
                    <a:pt x="1486" y="2220"/>
                  </a:lnTo>
                  <a:lnTo>
                    <a:pt x="1495" y="2198"/>
                  </a:lnTo>
                  <a:lnTo>
                    <a:pt x="1515" y="2199"/>
                  </a:lnTo>
                  <a:lnTo>
                    <a:pt x="1515" y="2212"/>
                  </a:lnTo>
                  <a:lnTo>
                    <a:pt x="1522" y="2212"/>
                  </a:lnTo>
                  <a:lnTo>
                    <a:pt x="1550" y="2198"/>
                  </a:lnTo>
                  <a:lnTo>
                    <a:pt x="1535" y="2181"/>
                  </a:lnTo>
                  <a:lnTo>
                    <a:pt x="1551" y="2173"/>
                  </a:lnTo>
                  <a:lnTo>
                    <a:pt x="1554" y="2183"/>
                  </a:lnTo>
                  <a:lnTo>
                    <a:pt x="1566" y="2186"/>
                  </a:lnTo>
                  <a:lnTo>
                    <a:pt x="1560" y="2165"/>
                  </a:lnTo>
                  <a:lnTo>
                    <a:pt x="1580" y="2179"/>
                  </a:lnTo>
                  <a:lnTo>
                    <a:pt x="1576" y="2147"/>
                  </a:lnTo>
                  <a:lnTo>
                    <a:pt x="1602" y="2178"/>
                  </a:lnTo>
                  <a:lnTo>
                    <a:pt x="1590" y="2181"/>
                  </a:lnTo>
                  <a:lnTo>
                    <a:pt x="1594" y="2192"/>
                  </a:lnTo>
                  <a:lnTo>
                    <a:pt x="1602" y="2198"/>
                  </a:lnTo>
                  <a:lnTo>
                    <a:pt x="1616" y="2192"/>
                  </a:lnTo>
                  <a:lnTo>
                    <a:pt x="1616" y="2162"/>
                  </a:lnTo>
                  <a:lnTo>
                    <a:pt x="1638" y="2146"/>
                  </a:lnTo>
                  <a:lnTo>
                    <a:pt x="1646" y="2122"/>
                  </a:lnTo>
                  <a:lnTo>
                    <a:pt x="1666" y="2104"/>
                  </a:lnTo>
                  <a:lnTo>
                    <a:pt x="1653" y="2075"/>
                  </a:lnTo>
                  <a:lnTo>
                    <a:pt x="1664" y="2061"/>
                  </a:lnTo>
                  <a:lnTo>
                    <a:pt x="1675" y="2060"/>
                  </a:lnTo>
                  <a:lnTo>
                    <a:pt x="1678" y="2045"/>
                  </a:lnTo>
                  <a:lnTo>
                    <a:pt x="1656" y="2039"/>
                  </a:lnTo>
                  <a:lnTo>
                    <a:pt x="1656" y="2024"/>
                  </a:lnTo>
                  <a:lnTo>
                    <a:pt x="1684" y="2016"/>
                  </a:lnTo>
                  <a:lnTo>
                    <a:pt x="1694" y="2031"/>
                  </a:lnTo>
                  <a:lnTo>
                    <a:pt x="1700" y="2024"/>
                  </a:lnTo>
                  <a:lnTo>
                    <a:pt x="1689" y="2006"/>
                  </a:lnTo>
                  <a:lnTo>
                    <a:pt x="1692" y="2002"/>
                  </a:lnTo>
                  <a:close/>
                  <a:moveTo>
                    <a:pt x="943" y="1532"/>
                  </a:moveTo>
                  <a:lnTo>
                    <a:pt x="947" y="1523"/>
                  </a:lnTo>
                  <a:lnTo>
                    <a:pt x="929" y="1510"/>
                  </a:lnTo>
                  <a:lnTo>
                    <a:pt x="931" y="1503"/>
                  </a:lnTo>
                  <a:lnTo>
                    <a:pt x="947" y="1508"/>
                  </a:lnTo>
                  <a:lnTo>
                    <a:pt x="926" y="1473"/>
                  </a:lnTo>
                  <a:lnTo>
                    <a:pt x="926" y="1447"/>
                  </a:lnTo>
                  <a:lnTo>
                    <a:pt x="946" y="1448"/>
                  </a:lnTo>
                  <a:lnTo>
                    <a:pt x="950" y="1440"/>
                  </a:lnTo>
                  <a:lnTo>
                    <a:pt x="1002" y="1443"/>
                  </a:lnTo>
                  <a:lnTo>
                    <a:pt x="1005" y="1431"/>
                  </a:lnTo>
                  <a:lnTo>
                    <a:pt x="1016" y="1434"/>
                  </a:lnTo>
                  <a:lnTo>
                    <a:pt x="1022" y="1411"/>
                  </a:lnTo>
                  <a:lnTo>
                    <a:pt x="1044" y="1408"/>
                  </a:lnTo>
                  <a:lnTo>
                    <a:pt x="1047" y="1382"/>
                  </a:lnTo>
                  <a:lnTo>
                    <a:pt x="1040" y="1356"/>
                  </a:lnTo>
                  <a:lnTo>
                    <a:pt x="1032" y="1355"/>
                  </a:lnTo>
                  <a:lnTo>
                    <a:pt x="1029" y="1363"/>
                  </a:lnTo>
                  <a:lnTo>
                    <a:pt x="1018" y="1359"/>
                  </a:lnTo>
                  <a:lnTo>
                    <a:pt x="1016" y="1368"/>
                  </a:lnTo>
                  <a:lnTo>
                    <a:pt x="1002" y="1362"/>
                  </a:lnTo>
                  <a:lnTo>
                    <a:pt x="995" y="1371"/>
                  </a:lnTo>
                  <a:lnTo>
                    <a:pt x="995" y="1382"/>
                  </a:lnTo>
                  <a:lnTo>
                    <a:pt x="983" y="1388"/>
                  </a:lnTo>
                  <a:lnTo>
                    <a:pt x="985" y="1397"/>
                  </a:lnTo>
                  <a:lnTo>
                    <a:pt x="963" y="1392"/>
                  </a:lnTo>
                  <a:lnTo>
                    <a:pt x="966" y="1404"/>
                  </a:lnTo>
                  <a:lnTo>
                    <a:pt x="944" y="1417"/>
                  </a:lnTo>
                  <a:lnTo>
                    <a:pt x="923" y="1421"/>
                  </a:lnTo>
                  <a:lnTo>
                    <a:pt x="905" y="1418"/>
                  </a:lnTo>
                  <a:lnTo>
                    <a:pt x="904" y="1408"/>
                  </a:lnTo>
                  <a:lnTo>
                    <a:pt x="887" y="1407"/>
                  </a:lnTo>
                  <a:lnTo>
                    <a:pt x="878" y="1412"/>
                  </a:lnTo>
                  <a:lnTo>
                    <a:pt x="874" y="1407"/>
                  </a:lnTo>
                  <a:lnTo>
                    <a:pt x="871" y="1424"/>
                  </a:lnTo>
                  <a:lnTo>
                    <a:pt x="881" y="1428"/>
                  </a:lnTo>
                  <a:lnTo>
                    <a:pt x="867" y="1434"/>
                  </a:lnTo>
                  <a:lnTo>
                    <a:pt x="864" y="1425"/>
                  </a:lnTo>
                  <a:lnTo>
                    <a:pt x="856" y="1438"/>
                  </a:lnTo>
                  <a:lnTo>
                    <a:pt x="867" y="1451"/>
                  </a:lnTo>
                  <a:lnTo>
                    <a:pt x="859" y="1454"/>
                  </a:lnTo>
                  <a:lnTo>
                    <a:pt x="859" y="1473"/>
                  </a:lnTo>
                  <a:lnTo>
                    <a:pt x="867" y="1470"/>
                  </a:lnTo>
                  <a:lnTo>
                    <a:pt x="854" y="1489"/>
                  </a:lnTo>
                  <a:lnTo>
                    <a:pt x="854" y="1510"/>
                  </a:lnTo>
                  <a:lnTo>
                    <a:pt x="865" y="1508"/>
                  </a:lnTo>
                  <a:lnTo>
                    <a:pt x="862" y="1519"/>
                  </a:lnTo>
                  <a:lnTo>
                    <a:pt x="875" y="1522"/>
                  </a:lnTo>
                  <a:lnTo>
                    <a:pt x="881" y="1535"/>
                  </a:lnTo>
                  <a:lnTo>
                    <a:pt x="905" y="1542"/>
                  </a:lnTo>
                  <a:lnTo>
                    <a:pt x="918" y="1539"/>
                  </a:lnTo>
                  <a:lnTo>
                    <a:pt x="943" y="1532"/>
                  </a:lnTo>
                  <a:close/>
                  <a:moveTo>
                    <a:pt x="2341" y="2390"/>
                  </a:moveTo>
                  <a:lnTo>
                    <a:pt x="2350" y="2388"/>
                  </a:lnTo>
                  <a:lnTo>
                    <a:pt x="2358" y="2371"/>
                  </a:lnTo>
                  <a:lnTo>
                    <a:pt x="2347" y="2358"/>
                  </a:lnTo>
                  <a:lnTo>
                    <a:pt x="2321" y="2358"/>
                  </a:lnTo>
                  <a:lnTo>
                    <a:pt x="2319" y="2341"/>
                  </a:lnTo>
                  <a:lnTo>
                    <a:pt x="2299" y="2313"/>
                  </a:lnTo>
                  <a:lnTo>
                    <a:pt x="2301" y="2297"/>
                  </a:lnTo>
                  <a:lnTo>
                    <a:pt x="2288" y="2290"/>
                  </a:lnTo>
                  <a:lnTo>
                    <a:pt x="2289" y="2240"/>
                  </a:lnTo>
                  <a:lnTo>
                    <a:pt x="2270" y="2218"/>
                  </a:lnTo>
                  <a:lnTo>
                    <a:pt x="2259" y="2217"/>
                  </a:lnTo>
                  <a:lnTo>
                    <a:pt x="2240" y="2195"/>
                  </a:lnTo>
                  <a:lnTo>
                    <a:pt x="2217" y="2194"/>
                  </a:lnTo>
                  <a:lnTo>
                    <a:pt x="2208" y="2185"/>
                  </a:lnTo>
                  <a:lnTo>
                    <a:pt x="2154" y="2205"/>
                  </a:lnTo>
                  <a:lnTo>
                    <a:pt x="2136" y="2221"/>
                  </a:lnTo>
                  <a:lnTo>
                    <a:pt x="2130" y="2237"/>
                  </a:lnTo>
                  <a:lnTo>
                    <a:pt x="2142" y="2257"/>
                  </a:lnTo>
                  <a:lnTo>
                    <a:pt x="2135" y="2266"/>
                  </a:lnTo>
                  <a:lnTo>
                    <a:pt x="2142" y="2302"/>
                  </a:lnTo>
                  <a:lnTo>
                    <a:pt x="2135" y="2313"/>
                  </a:lnTo>
                  <a:lnTo>
                    <a:pt x="2148" y="2325"/>
                  </a:lnTo>
                  <a:lnTo>
                    <a:pt x="2139" y="2341"/>
                  </a:lnTo>
                  <a:lnTo>
                    <a:pt x="2174" y="2348"/>
                  </a:lnTo>
                  <a:lnTo>
                    <a:pt x="2184" y="2365"/>
                  </a:lnTo>
                  <a:lnTo>
                    <a:pt x="2195" y="2367"/>
                  </a:lnTo>
                  <a:lnTo>
                    <a:pt x="2204" y="2381"/>
                  </a:lnTo>
                  <a:lnTo>
                    <a:pt x="2197" y="2387"/>
                  </a:lnTo>
                  <a:lnTo>
                    <a:pt x="2226" y="2413"/>
                  </a:lnTo>
                  <a:lnTo>
                    <a:pt x="2253" y="2403"/>
                  </a:lnTo>
                  <a:lnTo>
                    <a:pt x="2298" y="2424"/>
                  </a:lnTo>
                  <a:lnTo>
                    <a:pt x="2289" y="2392"/>
                  </a:lnTo>
                  <a:lnTo>
                    <a:pt x="2295" y="2387"/>
                  </a:lnTo>
                  <a:lnTo>
                    <a:pt x="2315" y="2414"/>
                  </a:lnTo>
                  <a:lnTo>
                    <a:pt x="2338" y="2413"/>
                  </a:lnTo>
                  <a:lnTo>
                    <a:pt x="2351" y="2424"/>
                  </a:lnTo>
                  <a:lnTo>
                    <a:pt x="2365" y="2423"/>
                  </a:lnTo>
                  <a:lnTo>
                    <a:pt x="2357" y="2407"/>
                  </a:lnTo>
                  <a:lnTo>
                    <a:pt x="2344" y="2400"/>
                  </a:lnTo>
                  <a:lnTo>
                    <a:pt x="2341" y="2390"/>
                  </a:lnTo>
                  <a:close/>
                  <a:moveTo>
                    <a:pt x="1068" y="1581"/>
                  </a:moveTo>
                  <a:lnTo>
                    <a:pt x="1063" y="1570"/>
                  </a:lnTo>
                  <a:lnTo>
                    <a:pt x="1047" y="1572"/>
                  </a:lnTo>
                  <a:lnTo>
                    <a:pt x="1021" y="1546"/>
                  </a:lnTo>
                  <a:lnTo>
                    <a:pt x="998" y="1541"/>
                  </a:lnTo>
                  <a:lnTo>
                    <a:pt x="989" y="1528"/>
                  </a:lnTo>
                  <a:lnTo>
                    <a:pt x="989" y="1503"/>
                  </a:lnTo>
                  <a:lnTo>
                    <a:pt x="980" y="1499"/>
                  </a:lnTo>
                  <a:lnTo>
                    <a:pt x="978" y="1531"/>
                  </a:lnTo>
                  <a:lnTo>
                    <a:pt x="956" y="1529"/>
                  </a:lnTo>
                  <a:lnTo>
                    <a:pt x="960" y="1555"/>
                  </a:lnTo>
                  <a:lnTo>
                    <a:pt x="953" y="1565"/>
                  </a:lnTo>
                  <a:lnTo>
                    <a:pt x="936" y="1555"/>
                  </a:lnTo>
                  <a:lnTo>
                    <a:pt x="940" y="1545"/>
                  </a:lnTo>
                  <a:lnTo>
                    <a:pt x="903" y="1552"/>
                  </a:lnTo>
                  <a:lnTo>
                    <a:pt x="900" y="1606"/>
                  </a:lnTo>
                  <a:lnTo>
                    <a:pt x="910" y="1636"/>
                  </a:lnTo>
                  <a:lnTo>
                    <a:pt x="923" y="1630"/>
                  </a:lnTo>
                  <a:lnTo>
                    <a:pt x="921" y="1620"/>
                  </a:lnTo>
                  <a:lnTo>
                    <a:pt x="930" y="1621"/>
                  </a:lnTo>
                  <a:lnTo>
                    <a:pt x="936" y="1633"/>
                  </a:lnTo>
                  <a:lnTo>
                    <a:pt x="930" y="1642"/>
                  </a:lnTo>
                  <a:lnTo>
                    <a:pt x="944" y="1650"/>
                  </a:lnTo>
                  <a:lnTo>
                    <a:pt x="944" y="1642"/>
                  </a:lnTo>
                  <a:lnTo>
                    <a:pt x="957" y="1643"/>
                  </a:lnTo>
                  <a:lnTo>
                    <a:pt x="959" y="1632"/>
                  </a:lnTo>
                  <a:lnTo>
                    <a:pt x="967" y="1632"/>
                  </a:lnTo>
                  <a:lnTo>
                    <a:pt x="973" y="1640"/>
                  </a:lnTo>
                  <a:lnTo>
                    <a:pt x="963" y="1650"/>
                  </a:lnTo>
                  <a:lnTo>
                    <a:pt x="966" y="1660"/>
                  </a:lnTo>
                  <a:lnTo>
                    <a:pt x="983" y="1666"/>
                  </a:lnTo>
                  <a:lnTo>
                    <a:pt x="1011" y="1653"/>
                  </a:lnTo>
                  <a:lnTo>
                    <a:pt x="1011" y="1634"/>
                  </a:lnTo>
                  <a:lnTo>
                    <a:pt x="1038" y="1616"/>
                  </a:lnTo>
                  <a:lnTo>
                    <a:pt x="1041" y="1597"/>
                  </a:lnTo>
                  <a:lnTo>
                    <a:pt x="1060" y="1603"/>
                  </a:lnTo>
                  <a:lnTo>
                    <a:pt x="1063" y="1581"/>
                  </a:lnTo>
                  <a:lnTo>
                    <a:pt x="1068" y="1581"/>
                  </a:lnTo>
                  <a:close/>
                  <a:moveTo>
                    <a:pt x="2200" y="2653"/>
                  </a:moveTo>
                  <a:lnTo>
                    <a:pt x="2208" y="2640"/>
                  </a:lnTo>
                  <a:lnTo>
                    <a:pt x="2179" y="2612"/>
                  </a:lnTo>
                  <a:lnTo>
                    <a:pt x="2149" y="2601"/>
                  </a:lnTo>
                  <a:lnTo>
                    <a:pt x="2136" y="2629"/>
                  </a:lnTo>
                  <a:lnTo>
                    <a:pt x="2120" y="2627"/>
                  </a:lnTo>
                  <a:lnTo>
                    <a:pt x="2135" y="2633"/>
                  </a:lnTo>
                  <a:lnTo>
                    <a:pt x="2125" y="2640"/>
                  </a:lnTo>
                  <a:lnTo>
                    <a:pt x="2135" y="2648"/>
                  </a:lnTo>
                  <a:lnTo>
                    <a:pt x="2143" y="2640"/>
                  </a:lnTo>
                  <a:lnTo>
                    <a:pt x="2154" y="2663"/>
                  </a:lnTo>
                  <a:lnTo>
                    <a:pt x="2133" y="2681"/>
                  </a:lnTo>
                  <a:lnTo>
                    <a:pt x="2125" y="2704"/>
                  </a:lnTo>
                  <a:lnTo>
                    <a:pt x="2116" y="2702"/>
                  </a:lnTo>
                  <a:lnTo>
                    <a:pt x="2112" y="2711"/>
                  </a:lnTo>
                  <a:lnTo>
                    <a:pt x="2122" y="2720"/>
                  </a:lnTo>
                  <a:lnTo>
                    <a:pt x="2115" y="2731"/>
                  </a:lnTo>
                  <a:lnTo>
                    <a:pt x="2126" y="2740"/>
                  </a:lnTo>
                  <a:lnTo>
                    <a:pt x="2128" y="2760"/>
                  </a:lnTo>
                  <a:lnTo>
                    <a:pt x="2146" y="2743"/>
                  </a:lnTo>
                  <a:lnTo>
                    <a:pt x="2152" y="2747"/>
                  </a:lnTo>
                  <a:lnTo>
                    <a:pt x="2151" y="2776"/>
                  </a:lnTo>
                  <a:lnTo>
                    <a:pt x="2168" y="2784"/>
                  </a:lnTo>
                  <a:lnTo>
                    <a:pt x="2184" y="2766"/>
                  </a:lnTo>
                  <a:lnTo>
                    <a:pt x="2178" y="2753"/>
                  </a:lnTo>
                  <a:lnTo>
                    <a:pt x="2188" y="2743"/>
                  </a:lnTo>
                  <a:lnTo>
                    <a:pt x="2182" y="2718"/>
                  </a:lnTo>
                  <a:lnTo>
                    <a:pt x="2187" y="2714"/>
                  </a:lnTo>
                  <a:lnTo>
                    <a:pt x="2201" y="2725"/>
                  </a:lnTo>
                  <a:lnTo>
                    <a:pt x="2207" y="2705"/>
                  </a:lnTo>
                  <a:lnTo>
                    <a:pt x="2198" y="2701"/>
                  </a:lnTo>
                  <a:lnTo>
                    <a:pt x="2182" y="2705"/>
                  </a:lnTo>
                  <a:lnTo>
                    <a:pt x="2182" y="2679"/>
                  </a:lnTo>
                  <a:lnTo>
                    <a:pt x="2161" y="2672"/>
                  </a:lnTo>
                  <a:lnTo>
                    <a:pt x="2164" y="2658"/>
                  </a:lnTo>
                  <a:lnTo>
                    <a:pt x="2200" y="2653"/>
                  </a:lnTo>
                  <a:close/>
                  <a:moveTo>
                    <a:pt x="2092" y="2570"/>
                  </a:moveTo>
                  <a:lnTo>
                    <a:pt x="2077" y="2563"/>
                  </a:lnTo>
                  <a:lnTo>
                    <a:pt x="2079" y="2552"/>
                  </a:lnTo>
                  <a:lnTo>
                    <a:pt x="2054" y="2545"/>
                  </a:lnTo>
                  <a:lnTo>
                    <a:pt x="2040" y="2552"/>
                  </a:lnTo>
                  <a:lnTo>
                    <a:pt x="2028" y="2542"/>
                  </a:lnTo>
                  <a:lnTo>
                    <a:pt x="2019" y="2555"/>
                  </a:lnTo>
                  <a:lnTo>
                    <a:pt x="2011" y="2531"/>
                  </a:lnTo>
                  <a:lnTo>
                    <a:pt x="1985" y="2532"/>
                  </a:lnTo>
                  <a:lnTo>
                    <a:pt x="1998" y="2541"/>
                  </a:lnTo>
                  <a:lnTo>
                    <a:pt x="1999" y="2550"/>
                  </a:lnTo>
                  <a:lnTo>
                    <a:pt x="2008" y="2551"/>
                  </a:lnTo>
                  <a:lnTo>
                    <a:pt x="2008" y="2563"/>
                  </a:lnTo>
                  <a:lnTo>
                    <a:pt x="1992" y="2564"/>
                  </a:lnTo>
                  <a:lnTo>
                    <a:pt x="1986" y="2577"/>
                  </a:lnTo>
                  <a:lnTo>
                    <a:pt x="1992" y="2581"/>
                  </a:lnTo>
                  <a:lnTo>
                    <a:pt x="1998" y="2571"/>
                  </a:lnTo>
                  <a:lnTo>
                    <a:pt x="2004" y="2577"/>
                  </a:lnTo>
                  <a:lnTo>
                    <a:pt x="1995" y="2588"/>
                  </a:lnTo>
                  <a:lnTo>
                    <a:pt x="1983" y="2588"/>
                  </a:lnTo>
                  <a:lnTo>
                    <a:pt x="1994" y="2594"/>
                  </a:lnTo>
                  <a:lnTo>
                    <a:pt x="1983" y="2606"/>
                  </a:lnTo>
                  <a:lnTo>
                    <a:pt x="1991" y="2612"/>
                  </a:lnTo>
                  <a:lnTo>
                    <a:pt x="1975" y="2619"/>
                  </a:lnTo>
                  <a:lnTo>
                    <a:pt x="2004" y="2626"/>
                  </a:lnTo>
                  <a:lnTo>
                    <a:pt x="2002" y="2648"/>
                  </a:lnTo>
                  <a:lnTo>
                    <a:pt x="2048" y="2658"/>
                  </a:lnTo>
                  <a:lnTo>
                    <a:pt x="2024" y="2629"/>
                  </a:lnTo>
                  <a:lnTo>
                    <a:pt x="2030" y="2623"/>
                  </a:lnTo>
                  <a:lnTo>
                    <a:pt x="2060" y="2620"/>
                  </a:lnTo>
                  <a:lnTo>
                    <a:pt x="2058" y="2637"/>
                  </a:lnTo>
                  <a:lnTo>
                    <a:pt x="2087" y="2640"/>
                  </a:lnTo>
                  <a:lnTo>
                    <a:pt x="2093" y="2636"/>
                  </a:lnTo>
                  <a:lnTo>
                    <a:pt x="2089" y="2623"/>
                  </a:lnTo>
                  <a:lnTo>
                    <a:pt x="2070" y="2601"/>
                  </a:lnTo>
                  <a:lnTo>
                    <a:pt x="2103" y="2601"/>
                  </a:lnTo>
                  <a:lnTo>
                    <a:pt x="2107" y="2590"/>
                  </a:lnTo>
                  <a:lnTo>
                    <a:pt x="2097" y="2586"/>
                  </a:lnTo>
                  <a:lnTo>
                    <a:pt x="2092" y="2570"/>
                  </a:lnTo>
                  <a:close/>
                  <a:moveTo>
                    <a:pt x="2081" y="2681"/>
                  </a:moveTo>
                  <a:lnTo>
                    <a:pt x="2076" y="2671"/>
                  </a:lnTo>
                  <a:lnTo>
                    <a:pt x="2034" y="2663"/>
                  </a:lnTo>
                  <a:lnTo>
                    <a:pt x="2022" y="2671"/>
                  </a:lnTo>
                  <a:lnTo>
                    <a:pt x="2022" y="2681"/>
                  </a:lnTo>
                  <a:lnTo>
                    <a:pt x="2017" y="2676"/>
                  </a:lnTo>
                  <a:lnTo>
                    <a:pt x="2014" y="2661"/>
                  </a:lnTo>
                  <a:lnTo>
                    <a:pt x="1989" y="2666"/>
                  </a:lnTo>
                  <a:lnTo>
                    <a:pt x="1989" y="2653"/>
                  </a:lnTo>
                  <a:lnTo>
                    <a:pt x="1962" y="2637"/>
                  </a:lnTo>
                  <a:lnTo>
                    <a:pt x="1933" y="2661"/>
                  </a:lnTo>
                  <a:lnTo>
                    <a:pt x="1921" y="2661"/>
                  </a:lnTo>
                  <a:lnTo>
                    <a:pt x="1921" y="2672"/>
                  </a:lnTo>
                  <a:lnTo>
                    <a:pt x="1903" y="2682"/>
                  </a:lnTo>
                  <a:lnTo>
                    <a:pt x="1910" y="2698"/>
                  </a:lnTo>
                  <a:lnTo>
                    <a:pt x="1901" y="2711"/>
                  </a:lnTo>
                  <a:lnTo>
                    <a:pt x="1910" y="2715"/>
                  </a:lnTo>
                  <a:lnTo>
                    <a:pt x="1901" y="2727"/>
                  </a:lnTo>
                  <a:lnTo>
                    <a:pt x="1916" y="2761"/>
                  </a:lnTo>
                  <a:lnTo>
                    <a:pt x="1927" y="2754"/>
                  </a:lnTo>
                  <a:lnTo>
                    <a:pt x="1940" y="2763"/>
                  </a:lnTo>
                  <a:lnTo>
                    <a:pt x="2001" y="2734"/>
                  </a:lnTo>
                  <a:lnTo>
                    <a:pt x="2008" y="2715"/>
                  </a:lnTo>
                  <a:lnTo>
                    <a:pt x="2025" y="2715"/>
                  </a:lnTo>
                  <a:lnTo>
                    <a:pt x="2021" y="2705"/>
                  </a:lnTo>
                  <a:lnTo>
                    <a:pt x="2032" y="2698"/>
                  </a:lnTo>
                  <a:lnTo>
                    <a:pt x="2030" y="2686"/>
                  </a:lnTo>
                  <a:lnTo>
                    <a:pt x="2043" y="2689"/>
                  </a:lnTo>
                  <a:lnTo>
                    <a:pt x="2050" y="2676"/>
                  </a:lnTo>
                  <a:lnTo>
                    <a:pt x="2070" y="2712"/>
                  </a:lnTo>
                  <a:lnTo>
                    <a:pt x="2071" y="2682"/>
                  </a:lnTo>
                  <a:lnTo>
                    <a:pt x="2093" y="2707"/>
                  </a:lnTo>
                  <a:lnTo>
                    <a:pt x="2106" y="2691"/>
                  </a:lnTo>
                  <a:lnTo>
                    <a:pt x="2102" y="2673"/>
                  </a:lnTo>
                  <a:lnTo>
                    <a:pt x="2081" y="2681"/>
                  </a:lnTo>
                  <a:close/>
                  <a:moveTo>
                    <a:pt x="1077" y="1802"/>
                  </a:moveTo>
                  <a:lnTo>
                    <a:pt x="1070" y="1812"/>
                  </a:lnTo>
                  <a:lnTo>
                    <a:pt x="1071" y="1825"/>
                  </a:lnTo>
                  <a:lnTo>
                    <a:pt x="1083" y="1835"/>
                  </a:lnTo>
                  <a:lnTo>
                    <a:pt x="1077" y="1855"/>
                  </a:lnTo>
                  <a:lnTo>
                    <a:pt x="1096" y="1853"/>
                  </a:lnTo>
                  <a:lnTo>
                    <a:pt x="1091" y="1838"/>
                  </a:lnTo>
                  <a:lnTo>
                    <a:pt x="1101" y="1839"/>
                  </a:lnTo>
                  <a:lnTo>
                    <a:pt x="1104" y="1829"/>
                  </a:lnTo>
                  <a:lnTo>
                    <a:pt x="1116" y="1848"/>
                  </a:lnTo>
                  <a:lnTo>
                    <a:pt x="1129" y="1838"/>
                  </a:lnTo>
                  <a:lnTo>
                    <a:pt x="1140" y="1846"/>
                  </a:lnTo>
                  <a:lnTo>
                    <a:pt x="1139" y="1840"/>
                  </a:lnTo>
                  <a:lnTo>
                    <a:pt x="1149" y="1838"/>
                  </a:lnTo>
                  <a:lnTo>
                    <a:pt x="1145" y="1829"/>
                  </a:lnTo>
                  <a:lnTo>
                    <a:pt x="1155" y="1817"/>
                  </a:lnTo>
                  <a:lnTo>
                    <a:pt x="1148" y="1797"/>
                  </a:lnTo>
                  <a:lnTo>
                    <a:pt x="1135" y="1809"/>
                  </a:lnTo>
                  <a:lnTo>
                    <a:pt x="1139" y="1773"/>
                  </a:lnTo>
                  <a:lnTo>
                    <a:pt x="1113" y="1780"/>
                  </a:lnTo>
                  <a:lnTo>
                    <a:pt x="1107" y="1774"/>
                  </a:lnTo>
                  <a:lnTo>
                    <a:pt x="1112" y="1763"/>
                  </a:lnTo>
                  <a:lnTo>
                    <a:pt x="1103" y="1768"/>
                  </a:lnTo>
                  <a:lnTo>
                    <a:pt x="1099" y="1757"/>
                  </a:lnTo>
                  <a:lnTo>
                    <a:pt x="1099" y="1741"/>
                  </a:lnTo>
                  <a:lnTo>
                    <a:pt x="1110" y="1735"/>
                  </a:lnTo>
                  <a:lnTo>
                    <a:pt x="1112" y="1719"/>
                  </a:lnTo>
                  <a:lnTo>
                    <a:pt x="1093" y="1724"/>
                  </a:lnTo>
                  <a:lnTo>
                    <a:pt x="1096" y="1709"/>
                  </a:lnTo>
                  <a:lnTo>
                    <a:pt x="1087" y="1717"/>
                  </a:lnTo>
                  <a:lnTo>
                    <a:pt x="1071" y="1709"/>
                  </a:lnTo>
                  <a:lnTo>
                    <a:pt x="1063" y="1718"/>
                  </a:lnTo>
                  <a:lnTo>
                    <a:pt x="1073" y="1744"/>
                  </a:lnTo>
                  <a:lnTo>
                    <a:pt x="1064" y="1767"/>
                  </a:lnTo>
                  <a:lnTo>
                    <a:pt x="1070" y="1777"/>
                  </a:lnTo>
                  <a:lnTo>
                    <a:pt x="1064" y="1789"/>
                  </a:lnTo>
                  <a:lnTo>
                    <a:pt x="1078" y="1781"/>
                  </a:lnTo>
                  <a:lnTo>
                    <a:pt x="1090" y="1791"/>
                  </a:lnTo>
                  <a:lnTo>
                    <a:pt x="1084" y="1804"/>
                  </a:lnTo>
                  <a:lnTo>
                    <a:pt x="1077" y="1802"/>
                  </a:lnTo>
                  <a:close/>
                  <a:moveTo>
                    <a:pt x="1511" y="1238"/>
                  </a:moveTo>
                  <a:lnTo>
                    <a:pt x="1505" y="1221"/>
                  </a:lnTo>
                  <a:lnTo>
                    <a:pt x="1501" y="1244"/>
                  </a:lnTo>
                  <a:lnTo>
                    <a:pt x="1491" y="1252"/>
                  </a:lnTo>
                  <a:lnTo>
                    <a:pt x="1453" y="1245"/>
                  </a:lnTo>
                  <a:lnTo>
                    <a:pt x="1440" y="1237"/>
                  </a:lnTo>
                  <a:lnTo>
                    <a:pt x="1432" y="1270"/>
                  </a:lnTo>
                  <a:lnTo>
                    <a:pt x="1455" y="1271"/>
                  </a:lnTo>
                  <a:lnTo>
                    <a:pt x="1476" y="1286"/>
                  </a:lnTo>
                  <a:lnTo>
                    <a:pt x="1492" y="1287"/>
                  </a:lnTo>
                  <a:lnTo>
                    <a:pt x="1519" y="1254"/>
                  </a:lnTo>
                  <a:lnTo>
                    <a:pt x="1544" y="1255"/>
                  </a:lnTo>
                  <a:lnTo>
                    <a:pt x="1550" y="1263"/>
                  </a:lnTo>
                  <a:lnTo>
                    <a:pt x="1577" y="1260"/>
                  </a:lnTo>
                  <a:lnTo>
                    <a:pt x="1583" y="1276"/>
                  </a:lnTo>
                  <a:lnTo>
                    <a:pt x="1591" y="1265"/>
                  </a:lnTo>
                  <a:lnTo>
                    <a:pt x="1606" y="1265"/>
                  </a:lnTo>
                  <a:lnTo>
                    <a:pt x="1617" y="1278"/>
                  </a:lnTo>
                  <a:lnTo>
                    <a:pt x="1616" y="1289"/>
                  </a:lnTo>
                  <a:lnTo>
                    <a:pt x="1629" y="1283"/>
                  </a:lnTo>
                  <a:lnTo>
                    <a:pt x="1632" y="1300"/>
                  </a:lnTo>
                  <a:lnTo>
                    <a:pt x="1623" y="1301"/>
                  </a:lnTo>
                  <a:lnTo>
                    <a:pt x="1619" y="1314"/>
                  </a:lnTo>
                  <a:lnTo>
                    <a:pt x="1600" y="1319"/>
                  </a:lnTo>
                  <a:lnTo>
                    <a:pt x="1609" y="1332"/>
                  </a:lnTo>
                  <a:lnTo>
                    <a:pt x="1640" y="1340"/>
                  </a:lnTo>
                  <a:lnTo>
                    <a:pt x="1643" y="1323"/>
                  </a:lnTo>
                  <a:lnTo>
                    <a:pt x="1649" y="1332"/>
                  </a:lnTo>
                  <a:lnTo>
                    <a:pt x="1671" y="1320"/>
                  </a:lnTo>
                  <a:lnTo>
                    <a:pt x="1662" y="1284"/>
                  </a:lnTo>
                  <a:lnTo>
                    <a:pt x="1677" y="1281"/>
                  </a:lnTo>
                  <a:lnTo>
                    <a:pt x="1671" y="1254"/>
                  </a:lnTo>
                  <a:lnTo>
                    <a:pt x="1652" y="1261"/>
                  </a:lnTo>
                  <a:lnTo>
                    <a:pt x="1645" y="1248"/>
                  </a:lnTo>
                  <a:lnTo>
                    <a:pt x="1655" y="1244"/>
                  </a:lnTo>
                  <a:lnTo>
                    <a:pt x="1652" y="1238"/>
                  </a:lnTo>
                  <a:lnTo>
                    <a:pt x="1617" y="1237"/>
                  </a:lnTo>
                  <a:lnTo>
                    <a:pt x="1596" y="1244"/>
                  </a:lnTo>
                  <a:lnTo>
                    <a:pt x="1579" y="1229"/>
                  </a:lnTo>
                  <a:lnTo>
                    <a:pt x="1597" y="1221"/>
                  </a:lnTo>
                  <a:lnTo>
                    <a:pt x="1579" y="1208"/>
                  </a:lnTo>
                  <a:lnTo>
                    <a:pt x="1584" y="1199"/>
                  </a:lnTo>
                  <a:lnTo>
                    <a:pt x="1599" y="1203"/>
                  </a:lnTo>
                  <a:lnTo>
                    <a:pt x="1600" y="1182"/>
                  </a:lnTo>
                  <a:lnTo>
                    <a:pt x="1612" y="1192"/>
                  </a:lnTo>
                  <a:lnTo>
                    <a:pt x="1619" y="1179"/>
                  </a:lnTo>
                  <a:lnTo>
                    <a:pt x="1629" y="1176"/>
                  </a:lnTo>
                  <a:lnTo>
                    <a:pt x="1639" y="1191"/>
                  </a:lnTo>
                  <a:lnTo>
                    <a:pt x="1643" y="1185"/>
                  </a:lnTo>
                  <a:lnTo>
                    <a:pt x="1642" y="1167"/>
                  </a:lnTo>
                  <a:lnTo>
                    <a:pt x="1623" y="1160"/>
                  </a:lnTo>
                  <a:lnTo>
                    <a:pt x="1616" y="1144"/>
                  </a:lnTo>
                  <a:lnTo>
                    <a:pt x="1594" y="1139"/>
                  </a:lnTo>
                  <a:lnTo>
                    <a:pt x="1589" y="1149"/>
                  </a:lnTo>
                  <a:lnTo>
                    <a:pt x="1576" y="1147"/>
                  </a:lnTo>
                  <a:lnTo>
                    <a:pt x="1564" y="1123"/>
                  </a:lnTo>
                  <a:lnTo>
                    <a:pt x="1553" y="1118"/>
                  </a:lnTo>
                  <a:lnTo>
                    <a:pt x="1524" y="1137"/>
                  </a:lnTo>
                  <a:lnTo>
                    <a:pt x="1522" y="1143"/>
                  </a:lnTo>
                  <a:lnTo>
                    <a:pt x="1545" y="1160"/>
                  </a:lnTo>
                  <a:lnTo>
                    <a:pt x="1561" y="1191"/>
                  </a:lnTo>
                  <a:lnTo>
                    <a:pt x="1542" y="1202"/>
                  </a:lnTo>
                  <a:lnTo>
                    <a:pt x="1531" y="1189"/>
                  </a:lnTo>
                  <a:lnTo>
                    <a:pt x="1522" y="1191"/>
                  </a:lnTo>
                  <a:lnTo>
                    <a:pt x="1518" y="1219"/>
                  </a:lnTo>
                  <a:lnTo>
                    <a:pt x="1531" y="1231"/>
                  </a:lnTo>
                  <a:lnTo>
                    <a:pt x="1525" y="1242"/>
                  </a:lnTo>
                  <a:lnTo>
                    <a:pt x="1511" y="1238"/>
                  </a:lnTo>
                  <a:close/>
                  <a:moveTo>
                    <a:pt x="1246" y="1545"/>
                  </a:moveTo>
                  <a:lnTo>
                    <a:pt x="1261" y="1521"/>
                  </a:lnTo>
                  <a:lnTo>
                    <a:pt x="1287" y="1519"/>
                  </a:lnTo>
                  <a:lnTo>
                    <a:pt x="1282" y="1532"/>
                  </a:lnTo>
                  <a:lnTo>
                    <a:pt x="1296" y="1539"/>
                  </a:lnTo>
                  <a:lnTo>
                    <a:pt x="1297" y="1572"/>
                  </a:lnTo>
                  <a:lnTo>
                    <a:pt x="1312" y="1565"/>
                  </a:lnTo>
                  <a:lnTo>
                    <a:pt x="1332" y="1575"/>
                  </a:lnTo>
                  <a:lnTo>
                    <a:pt x="1348" y="1562"/>
                  </a:lnTo>
                  <a:lnTo>
                    <a:pt x="1345" y="1541"/>
                  </a:lnTo>
                  <a:lnTo>
                    <a:pt x="1354" y="1531"/>
                  </a:lnTo>
                  <a:lnTo>
                    <a:pt x="1342" y="1487"/>
                  </a:lnTo>
                  <a:lnTo>
                    <a:pt x="1319" y="1473"/>
                  </a:lnTo>
                  <a:lnTo>
                    <a:pt x="1321" y="1457"/>
                  </a:lnTo>
                  <a:lnTo>
                    <a:pt x="1289" y="1470"/>
                  </a:lnTo>
                  <a:lnTo>
                    <a:pt x="1270" y="1456"/>
                  </a:lnTo>
                  <a:lnTo>
                    <a:pt x="1259" y="1430"/>
                  </a:lnTo>
                  <a:lnTo>
                    <a:pt x="1227" y="1440"/>
                  </a:lnTo>
                  <a:lnTo>
                    <a:pt x="1194" y="1423"/>
                  </a:lnTo>
                  <a:lnTo>
                    <a:pt x="1195" y="1438"/>
                  </a:lnTo>
                  <a:lnTo>
                    <a:pt x="1188" y="1444"/>
                  </a:lnTo>
                  <a:lnTo>
                    <a:pt x="1179" y="1444"/>
                  </a:lnTo>
                  <a:lnTo>
                    <a:pt x="1179" y="1434"/>
                  </a:lnTo>
                  <a:lnTo>
                    <a:pt x="1165" y="1440"/>
                  </a:lnTo>
                  <a:lnTo>
                    <a:pt x="1153" y="1434"/>
                  </a:lnTo>
                  <a:lnTo>
                    <a:pt x="1158" y="1443"/>
                  </a:lnTo>
                  <a:lnTo>
                    <a:pt x="1176" y="1446"/>
                  </a:lnTo>
                  <a:lnTo>
                    <a:pt x="1184" y="1470"/>
                  </a:lnTo>
                  <a:lnTo>
                    <a:pt x="1172" y="1480"/>
                  </a:lnTo>
                  <a:lnTo>
                    <a:pt x="1165" y="1503"/>
                  </a:lnTo>
                  <a:lnTo>
                    <a:pt x="1169" y="1509"/>
                  </a:lnTo>
                  <a:lnTo>
                    <a:pt x="1188" y="1490"/>
                  </a:lnTo>
                  <a:lnTo>
                    <a:pt x="1205" y="1487"/>
                  </a:lnTo>
                  <a:lnTo>
                    <a:pt x="1207" y="1506"/>
                  </a:lnTo>
                  <a:lnTo>
                    <a:pt x="1220" y="1500"/>
                  </a:lnTo>
                  <a:lnTo>
                    <a:pt x="1212" y="1535"/>
                  </a:lnTo>
                  <a:lnTo>
                    <a:pt x="1234" y="1532"/>
                  </a:lnTo>
                  <a:lnTo>
                    <a:pt x="1231" y="1539"/>
                  </a:lnTo>
                  <a:lnTo>
                    <a:pt x="1246" y="1545"/>
                  </a:lnTo>
                  <a:close/>
                  <a:moveTo>
                    <a:pt x="1387" y="1693"/>
                  </a:moveTo>
                  <a:lnTo>
                    <a:pt x="1359" y="1704"/>
                  </a:lnTo>
                  <a:lnTo>
                    <a:pt x="1355" y="1691"/>
                  </a:lnTo>
                  <a:lnTo>
                    <a:pt x="1365" y="1676"/>
                  </a:lnTo>
                  <a:lnTo>
                    <a:pt x="1354" y="1663"/>
                  </a:lnTo>
                  <a:lnTo>
                    <a:pt x="1342" y="1665"/>
                  </a:lnTo>
                  <a:lnTo>
                    <a:pt x="1342" y="1650"/>
                  </a:lnTo>
                  <a:lnTo>
                    <a:pt x="1325" y="1650"/>
                  </a:lnTo>
                  <a:lnTo>
                    <a:pt x="1321" y="1637"/>
                  </a:lnTo>
                  <a:lnTo>
                    <a:pt x="1310" y="1634"/>
                  </a:lnTo>
                  <a:lnTo>
                    <a:pt x="1292" y="1639"/>
                  </a:lnTo>
                  <a:lnTo>
                    <a:pt x="1282" y="1668"/>
                  </a:lnTo>
                  <a:lnTo>
                    <a:pt x="1267" y="1657"/>
                  </a:lnTo>
                  <a:lnTo>
                    <a:pt x="1261" y="1675"/>
                  </a:lnTo>
                  <a:lnTo>
                    <a:pt x="1240" y="1676"/>
                  </a:lnTo>
                  <a:lnTo>
                    <a:pt x="1244" y="1695"/>
                  </a:lnTo>
                  <a:lnTo>
                    <a:pt x="1263" y="1683"/>
                  </a:lnTo>
                  <a:lnTo>
                    <a:pt x="1273" y="1696"/>
                  </a:lnTo>
                  <a:lnTo>
                    <a:pt x="1264" y="1718"/>
                  </a:lnTo>
                  <a:lnTo>
                    <a:pt x="1254" y="1725"/>
                  </a:lnTo>
                  <a:lnTo>
                    <a:pt x="1261" y="1735"/>
                  </a:lnTo>
                  <a:lnTo>
                    <a:pt x="1256" y="1750"/>
                  </a:lnTo>
                  <a:lnTo>
                    <a:pt x="1267" y="1754"/>
                  </a:lnTo>
                  <a:lnTo>
                    <a:pt x="1282" y="1742"/>
                  </a:lnTo>
                  <a:lnTo>
                    <a:pt x="1303" y="1744"/>
                  </a:lnTo>
                  <a:lnTo>
                    <a:pt x="1303" y="1732"/>
                  </a:lnTo>
                  <a:lnTo>
                    <a:pt x="1312" y="1727"/>
                  </a:lnTo>
                  <a:lnTo>
                    <a:pt x="1329" y="1727"/>
                  </a:lnTo>
                  <a:lnTo>
                    <a:pt x="1334" y="1738"/>
                  </a:lnTo>
                  <a:lnTo>
                    <a:pt x="1342" y="1737"/>
                  </a:lnTo>
                  <a:lnTo>
                    <a:pt x="1354" y="1718"/>
                  </a:lnTo>
                  <a:lnTo>
                    <a:pt x="1381" y="1715"/>
                  </a:lnTo>
                  <a:lnTo>
                    <a:pt x="1388" y="1708"/>
                  </a:lnTo>
                  <a:lnTo>
                    <a:pt x="1387" y="1693"/>
                  </a:lnTo>
                  <a:close/>
                  <a:moveTo>
                    <a:pt x="1328" y="786"/>
                  </a:moveTo>
                  <a:lnTo>
                    <a:pt x="1319" y="820"/>
                  </a:lnTo>
                  <a:lnTo>
                    <a:pt x="1329" y="806"/>
                  </a:lnTo>
                  <a:lnTo>
                    <a:pt x="1332" y="819"/>
                  </a:lnTo>
                  <a:lnTo>
                    <a:pt x="1349" y="813"/>
                  </a:lnTo>
                  <a:lnTo>
                    <a:pt x="1339" y="827"/>
                  </a:lnTo>
                  <a:lnTo>
                    <a:pt x="1372" y="833"/>
                  </a:lnTo>
                  <a:lnTo>
                    <a:pt x="1372" y="824"/>
                  </a:lnTo>
                  <a:lnTo>
                    <a:pt x="1381" y="823"/>
                  </a:lnTo>
                  <a:lnTo>
                    <a:pt x="1395" y="842"/>
                  </a:lnTo>
                  <a:lnTo>
                    <a:pt x="1427" y="839"/>
                  </a:lnTo>
                  <a:lnTo>
                    <a:pt x="1446" y="850"/>
                  </a:lnTo>
                  <a:lnTo>
                    <a:pt x="1437" y="879"/>
                  </a:lnTo>
                  <a:lnTo>
                    <a:pt x="1455" y="884"/>
                  </a:lnTo>
                  <a:lnTo>
                    <a:pt x="1470" y="911"/>
                  </a:lnTo>
                  <a:lnTo>
                    <a:pt x="1485" y="918"/>
                  </a:lnTo>
                  <a:lnTo>
                    <a:pt x="1495" y="914"/>
                  </a:lnTo>
                  <a:lnTo>
                    <a:pt x="1512" y="879"/>
                  </a:lnTo>
                  <a:lnTo>
                    <a:pt x="1492" y="866"/>
                  </a:lnTo>
                  <a:lnTo>
                    <a:pt x="1485" y="823"/>
                  </a:lnTo>
                  <a:lnTo>
                    <a:pt x="1459" y="804"/>
                  </a:lnTo>
                  <a:lnTo>
                    <a:pt x="1459" y="783"/>
                  </a:lnTo>
                  <a:lnTo>
                    <a:pt x="1469" y="755"/>
                  </a:lnTo>
                  <a:lnTo>
                    <a:pt x="1459" y="744"/>
                  </a:lnTo>
                  <a:lnTo>
                    <a:pt x="1434" y="760"/>
                  </a:lnTo>
                  <a:lnTo>
                    <a:pt x="1427" y="741"/>
                  </a:lnTo>
                  <a:lnTo>
                    <a:pt x="1414" y="737"/>
                  </a:lnTo>
                  <a:lnTo>
                    <a:pt x="1391" y="748"/>
                  </a:lnTo>
                  <a:lnTo>
                    <a:pt x="1394" y="735"/>
                  </a:lnTo>
                  <a:lnTo>
                    <a:pt x="1374" y="725"/>
                  </a:lnTo>
                  <a:lnTo>
                    <a:pt x="1367" y="731"/>
                  </a:lnTo>
                  <a:lnTo>
                    <a:pt x="1355" y="729"/>
                  </a:lnTo>
                  <a:lnTo>
                    <a:pt x="1349" y="742"/>
                  </a:lnTo>
                  <a:lnTo>
                    <a:pt x="1334" y="739"/>
                  </a:lnTo>
                  <a:lnTo>
                    <a:pt x="1313" y="754"/>
                  </a:lnTo>
                  <a:lnTo>
                    <a:pt x="1312" y="774"/>
                  </a:lnTo>
                  <a:lnTo>
                    <a:pt x="1328" y="786"/>
                  </a:lnTo>
                  <a:close/>
                  <a:moveTo>
                    <a:pt x="1184" y="1248"/>
                  </a:moveTo>
                  <a:lnTo>
                    <a:pt x="1172" y="1265"/>
                  </a:lnTo>
                  <a:lnTo>
                    <a:pt x="1145" y="1270"/>
                  </a:lnTo>
                  <a:lnTo>
                    <a:pt x="1175" y="1316"/>
                  </a:lnTo>
                  <a:lnTo>
                    <a:pt x="1199" y="1339"/>
                  </a:lnTo>
                  <a:lnTo>
                    <a:pt x="1208" y="1358"/>
                  </a:lnTo>
                  <a:lnTo>
                    <a:pt x="1205" y="1376"/>
                  </a:lnTo>
                  <a:lnTo>
                    <a:pt x="1246" y="1371"/>
                  </a:lnTo>
                  <a:lnTo>
                    <a:pt x="1254" y="1345"/>
                  </a:lnTo>
                  <a:lnTo>
                    <a:pt x="1237" y="1314"/>
                  </a:lnTo>
                  <a:lnTo>
                    <a:pt x="1250" y="1306"/>
                  </a:lnTo>
                  <a:lnTo>
                    <a:pt x="1251" y="1294"/>
                  </a:lnTo>
                  <a:lnTo>
                    <a:pt x="1272" y="1304"/>
                  </a:lnTo>
                  <a:lnTo>
                    <a:pt x="1300" y="1281"/>
                  </a:lnTo>
                  <a:lnTo>
                    <a:pt x="1283" y="1263"/>
                  </a:lnTo>
                  <a:lnTo>
                    <a:pt x="1270" y="1261"/>
                  </a:lnTo>
                  <a:lnTo>
                    <a:pt x="1269" y="1247"/>
                  </a:lnTo>
                  <a:lnTo>
                    <a:pt x="1279" y="1241"/>
                  </a:lnTo>
                  <a:lnTo>
                    <a:pt x="1302" y="1248"/>
                  </a:lnTo>
                  <a:lnTo>
                    <a:pt x="1313" y="1234"/>
                  </a:lnTo>
                  <a:lnTo>
                    <a:pt x="1306" y="1225"/>
                  </a:lnTo>
                  <a:lnTo>
                    <a:pt x="1297" y="1229"/>
                  </a:lnTo>
                  <a:lnTo>
                    <a:pt x="1287" y="1201"/>
                  </a:lnTo>
                  <a:lnTo>
                    <a:pt x="1280" y="1215"/>
                  </a:lnTo>
                  <a:lnTo>
                    <a:pt x="1267" y="1203"/>
                  </a:lnTo>
                  <a:lnTo>
                    <a:pt x="1254" y="1206"/>
                  </a:lnTo>
                  <a:lnTo>
                    <a:pt x="1240" y="1199"/>
                  </a:lnTo>
                  <a:lnTo>
                    <a:pt x="1230" y="1206"/>
                  </a:lnTo>
                  <a:lnTo>
                    <a:pt x="1240" y="1221"/>
                  </a:lnTo>
                  <a:lnTo>
                    <a:pt x="1230" y="1228"/>
                  </a:lnTo>
                  <a:lnTo>
                    <a:pt x="1233" y="1238"/>
                  </a:lnTo>
                  <a:lnTo>
                    <a:pt x="1248" y="1251"/>
                  </a:lnTo>
                  <a:lnTo>
                    <a:pt x="1240" y="1268"/>
                  </a:lnTo>
                  <a:lnTo>
                    <a:pt x="1201" y="1257"/>
                  </a:lnTo>
                  <a:lnTo>
                    <a:pt x="1195" y="1245"/>
                  </a:lnTo>
                  <a:lnTo>
                    <a:pt x="1184" y="1248"/>
                  </a:lnTo>
                  <a:close/>
                  <a:moveTo>
                    <a:pt x="1211" y="956"/>
                  </a:moveTo>
                  <a:lnTo>
                    <a:pt x="1224" y="964"/>
                  </a:lnTo>
                  <a:lnTo>
                    <a:pt x="1250" y="964"/>
                  </a:lnTo>
                  <a:lnTo>
                    <a:pt x="1254" y="956"/>
                  </a:lnTo>
                  <a:lnTo>
                    <a:pt x="1272" y="953"/>
                  </a:lnTo>
                  <a:lnTo>
                    <a:pt x="1285" y="961"/>
                  </a:lnTo>
                  <a:lnTo>
                    <a:pt x="1318" y="960"/>
                  </a:lnTo>
                  <a:lnTo>
                    <a:pt x="1331" y="940"/>
                  </a:lnTo>
                  <a:lnTo>
                    <a:pt x="1321" y="937"/>
                  </a:lnTo>
                  <a:lnTo>
                    <a:pt x="1329" y="927"/>
                  </a:lnTo>
                  <a:lnTo>
                    <a:pt x="1322" y="920"/>
                  </a:lnTo>
                  <a:lnTo>
                    <a:pt x="1272" y="901"/>
                  </a:lnTo>
                  <a:lnTo>
                    <a:pt x="1261" y="902"/>
                  </a:lnTo>
                  <a:lnTo>
                    <a:pt x="1257" y="920"/>
                  </a:lnTo>
                  <a:lnTo>
                    <a:pt x="1241" y="918"/>
                  </a:lnTo>
                  <a:lnTo>
                    <a:pt x="1230" y="946"/>
                  </a:lnTo>
                  <a:lnTo>
                    <a:pt x="1220" y="940"/>
                  </a:lnTo>
                  <a:lnTo>
                    <a:pt x="1211" y="956"/>
                  </a:lnTo>
                  <a:close/>
                  <a:moveTo>
                    <a:pt x="1016" y="1231"/>
                  </a:moveTo>
                  <a:lnTo>
                    <a:pt x="1006" y="1238"/>
                  </a:lnTo>
                  <a:lnTo>
                    <a:pt x="1016" y="1241"/>
                  </a:lnTo>
                  <a:lnTo>
                    <a:pt x="1025" y="1235"/>
                  </a:lnTo>
                  <a:lnTo>
                    <a:pt x="1035" y="1242"/>
                  </a:lnTo>
                  <a:lnTo>
                    <a:pt x="1042" y="1234"/>
                  </a:lnTo>
                  <a:lnTo>
                    <a:pt x="1060" y="1248"/>
                  </a:lnTo>
                  <a:lnTo>
                    <a:pt x="1068" y="1237"/>
                  </a:lnTo>
                  <a:lnTo>
                    <a:pt x="1100" y="1248"/>
                  </a:lnTo>
                  <a:lnTo>
                    <a:pt x="1119" y="1281"/>
                  </a:lnTo>
                  <a:lnTo>
                    <a:pt x="1125" y="1274"/>
                  </a:lnTo>
                  <a:lnTo>
                    <a:pt x="1116" y="1248"/>
                  </a:lnTo>
                  <a:lnTo>
                    <a:pt x="1129" y="1245"/>
                  </a:lnTo>
                  <a:lnTo>
                    <a:pt x="1133" y="1258"/>
                  </a:lnTo>
                  <a:lnTo>
                    <a:pt x="1159" y="1251"/>
                  </a:lnTo>
                  <a:lnTo>
                    <a:pt x="1149" y="1240"/>
                  </a:lnTo>
                  <a:lnTo>
                    <a:pt x="1152" y="1237"/>
                  </a:lnTo>
                  <a:lnTo>
                    <a:pt x="1188" y="1238"/>
                  </a:lnTo>
                  <a:lnTo>
                    <a:pt x="1176" y="1212"/>
                  </a:lnTo>
                  <a:lnTo>
                    <a:pt x="1211" y="1195"/>
                  </a:lnTo>
                  <a:lnTo>
                    <a:pt x="1212" y="1185"/>
                  </a:lnTo>
                  <a:lnTo>
                    <a:pt x="1194" y="1183"/>
                  </a:lnTo>
                  <a:lnTo>
                    <a:pt x="1185" y="1169"/>
                  </a:lnTo>
                  <a:lnTo>
                    <a:pt x="1212" y="1143"/>
                  </a:lnTo>
                  <a:lnTo>
                    <a:pt x="1188" y="1139"/>
                  </a:lnTo>
                  <a:lnTo>
                    <a:pt x="1187" y="1131"/>
                  </a:lnTo>
                  <a:lnTo>
                    <a:pt x="1198" y="1127"/>
                  </a:lnTo>
                  <a:lnTo>
                    <a:pt x="1201" y="1117"/>
                  </a:lnTo>
                  <a:lnTo>
                    <a:pt x="1178" y="1123"/>
                  </a:lnTo>
                  <a:lnTo>
                    <a:pt x="1172" y="1114"/>
                  </a:lnTo>
                  <a:lnTo>
                    <a:pt x="1179" y="1100"/>
                  </a:lnTo>
                  <a:lnTo>
                    <a:pt x="1142" y="1084"/>
                  </a:lnTo>
                  <a:lnTo>
                    <a:pt x="1149" y="1123"/>
                  </a:lnTo>
                  <a:lnTo>
                    <a:pt x="1139" y="1140"/>
                  </a:lnTo>
                  <a:lnTo>
                    <a:pt x="1120" y="1143"/>
                  </a:lnTo>
                  <a:lnTo>
                    <a:pt x="1113" y="1123"/>
                  </a:lnTo>
                  <a:lnTo>
                    <a:pt x="1103" y="1124"/>
                  </a:lnTo>
                  <a:lnTo>
                    <a:pt x="1109" y="1133"/>
                  </a:lnTo>
                  <a:lnTo>
                    <a:pt x="1101" y="1144"/>
                  </a:lnTo>
                  <a:lnTo>
                    <a:pt x="1081" y="1147"/>
                  </a:lnTo>
                  <a:lnTo>
                    <a:pt x="1068" y="1139"/>
                  </a:lnTo>
                  <a:lnTo>
                    <a:pt x="1068" y="1156"/>
                  </a:lnTo>
                  <a:lnTo>
                    <a:pt x="1051" y="1185"/>
                  </a:lnTo>
                  <a:lnTo>
                    <a:pt x="1042" y="1192"/>
                  </a:lnTo>
                  <a:lnTo>
                    <a:pt x="1034" y="1188"/>
                  </a:lnTo>
                  <a:lnTo>
                    <a:pt x="1038" y="1201"/>
                  </a:lnTo>
                  <a:lnTo>
                    <a:pt x="1029" y="1214"/>
                  </a:lnTo>
                  <a:lnTo>
                    <a:pt x="1011" y="1209"/>
                  </a:lnTo>
                  <a:lnTo>
                    <a:pt x="991" y="1215"/>
                  </a:lnTo>
                  <a:lnTo>
                    <a:pt x="991" y="1224"/>
                  </a:lnTo>
                  <a:lnTo>
                    <a:pt x="1011" y="1218"/>
                  </a:lnTo>
                  <a:lnTo>
                    <a:pt x="1016" y="1231"/>
                  </a:lnTo>
                  <a:close/>
                  <a:moveTo>
                    <a:pt x="1127" y="832"/>
                  </a:moveTo>
                  <a:lnTo>
                    <a:pt x="1143" y="824"/>
                  </a:lnTo>
                  <a:lnTo>
                    <a:pt x="1143" y="840"/>
                  </a:lnTo>
                  <a:lnTo>
                    <a:pt x="1155" y="843"/>
                  </a:lnTo>
                  <a:lnTo>
                    <a:pt x="1148" y="819"/>
                  </a:lnTo>
                  <a:lnTo>
                    <a:pt x="1175" y="813"/>
                  </a:lnTo>
                  <a:lnTo>
                    <a:pt x="1171" y="835"/>
                  </a:lnTo>
                  <a:lnTo>
                    <a:pt x="1175" y="842"/>
                  </a:lnTo>
                  <a:lnTo>
                    <a:pt x="1189" y="843"/>
                  </a:lnTo>
                  <a:lnTo>
                    <a:pt x="1192" y="850"/>
                  </a:lnTo>
                  <a:lnTo>
                    <a:pt x="1207" y="848"/>
                  </a:lnTo>
                  <a:lnTo>
                    <a:pt x="1208" y="858"/>
                  </a:lnTo>
                  <a:lnTo>
                    <a:pt x="1218" y="859"/>
                  </a:lnTo>
                  <a:lnTo>
                    <a:pt x="1217" y="850"/>
                  </a:lnTo>
                  <a:lnTo>
                    <a:pt x="1225" y="850"/>
                  </a:lnTo>
                  <a:lnTo>
                    <a:pt x="1218" y="832"/>
                  </a:lnTo>
                  <a:lnTo>
                    <a:pt x="1246" y="833"/>
                  </a:lnTo>
                  <a:lnTo>
                    <a:pt x="1234" y="820"/>
                  </a:lnTo>
                  <a:lnTo>
                    <a:pt x="1231" y="806"/>
                  </a:lnTo>
                  <a:lnTo>
                    <a:pt x="1241" y="812"/>
                  </a:lnTo>
                  <a:lnTo>
                    <a:pt x="1253" y="801"/>
                  </a:lnTo>
                  <a:lnTo>
                    <a:pt x="1250" y="793"/>
                  </a:lnTo>
                  <a:lnTo>
                    <a:pt x="1227" y="784"/>
                  </a:lnTo>
                  <a:lnTo>
                    <a:pt x="1221" y="770"/>
                  </a:lnTo>
                  <a:lnTo>
                    <a:pt x="1227" y="742"/>
                  </a:lnTo>
                  <a:lnTo>
                    <a:pt x="1237" y="737"/>
                  </a:lnTo>
                  <a:lnTo>
                    <a:pt x="1248" y="742"/>
                  </a:lnTo>
                  <a:lnTo>
                    <a:pt x="1244" y="716"/>
                  </a:lnTo>
                  <a:lnTo>
                    <a:pt x="1254" y="686"/>
                  </a:lnTo>
                  <a:lnTo>
                    <a:pt x="1260" y="677"/>
                  </a:lnTo>
                  <a:lnTo>
                    <a:pt x="1292" y="673"/>
                  </a:lnTo>
                  <a:lnTo>
                    <a:pt x="1296" y="662"/>
                  </a:lnTo>
                  <a:lnTo>
                    <a:pt x="1322" y="657"/>
                  </a:lnTo>
                  <a:lnTo>
                    <a:pt x="1299" y="653"/>
                  </a:lnTo>
                  <a:lnTo>
                    <a:pt x="1250" y="666"/>
                  </a:lnTo>
                  <a:lnTo>
                    <a:pt x="1238" y="660"/>
                  </a:lnTo>
                  <a:lnTo>
                    <a:pt x="1243" y="670"/>
                  </a:lnTo>
                  <a:lnTo>
                    <a:pt x="1237" y="680"/>
                  </a:lnTo>
                  <a:lnTo>
                    <a:pt x="1187" y="734"/>
                  </a:lnTo>
                  <a:lnTo>
                    <a:pt x="1162" y="745"/>
                  </a:lnTo>
                  <a:lnTo>
                    <a:pt x="1129" y="744"/>
                  </a:lnTo>
                  <a:lnTo>
                    <a:pt x="1132" y="764"/>
                  </a:lnTo>
                  <a:lnTo>
                    <a:pt x="1117" y="784"/>
                  </a:lnTo>
                  <a:lnTo>
                    <a:pt x="1145" y="801"/>
                  </a:lnTo>
                  <a:lnTo>
                    <a:pt x="1139" y="817"/>
                  </a:lnTo>
                  <a:lnTo>
                    <a:pt x="1109" y="813"/>
                  </a:lnTo>
                  <a:lnTo>
                    <a:pt x="1109" y="822"/>
                  </a:lnTo>
                  <a:lnTo>
                    <a:pt x="1119" y="819"/>
                  </a:lnTo>
                  <a:lnTo>
                    <a:pt x="1127" y="832"/>
                  </a:lnTo>
                  <a:close/>
                  <a:moveTo>
                    <a:pt x="117" y="1584"/>
                  </a:moveTo>
                  <a:lnTo>
                    <a:pt x="101" y="1591"/>
                  </a:lnTo>
                  <a:lnTo>
                    <a:pt x="96" y="1608"/>
                  </a:lnTo>
                  <a:lnTo>
                    <a:pt x="84" y="1608"/>
                  </a:lnTo>
                  <a:lnTo>
                    <a:pt x="72" y="1595"/>
                  </a:lnTo>
                  <a:lnTo>
                    <a:pt x="96" y="1577"/>
                  </a:lnTo>
                  <a:lnTo>
                    <a:pt x="51" y="1580"/>
                  </a:lnTo>
                  <a:lnTo>
                    <a:pt x="39" y="1587"/>
                  </a:lnTo>
                  <a:lnTo>
                    <a:pt x="41" y="1610"/>
                  </a:lnTo>
                  <a:lnTo>
                    <a:pt x="21" y="1629"/>
                  </a:lnTo>
                  <a:lnTo>
                    <a:pt x="21" y="1650"/>
                  </a:lnTo>
                  <a:lnTo>
                    <a:pt x="3" y="1662"/>
                  </a:lnTo>
                  <a:lnTo>
                    <a:pt x="8" y="1675"/>
                  </a:lnTo>
                  <a:lnTo>
                    <a:pt x="22" y="1681"/>
                  </a:lnTo>
                  <a:lnTo>
                    <a:pt x="22" y="1686"/>
                  </a:lnTo>
                  <a:lnTo>
                    <a:pt x="0" y="1691"/>
                  </a:lnTo>
                  <a:lnTo>
                    <a:pt x="18" y="1721"/>
                  </a:lnTo>
                  <a:lnTo>
                    <a:pt x="45" y="1731"/>
                  </a:lnTo>
                  <a:lnTo>
                    <a:pt x="44" y="1701"/>
                  </a:lnTo>
                  <a:lnTo>
                    <a:pt x="55" y="1698"/>
                  </a:lnTo>
                  <a:lnTo>
                    <a:pt x="55" y="1691"/>
                  </a:lnTo>
                  <a:lnTo>
                    <a:pt x="74" y="1689"/>
                  </a:lnTo>
                  <a:lnTo>
                    <a:pt x="64" y="1660"/>
                  </a:lnTo>
                  <a:lnTo>
                    <a:pt x="85" y="1660"/>
                  </a:lnTo>
                  <a:lnTo>
                    <a:pt x="91" y="1655"/>
                  </a:lnTo>
                  <a:lnTo>
                    <a:pt x="97" y="1652"/>
                  </a:lnTo>
                  <a:lnTo>
                    <a:pt x="101" y="1614"/>
                  </a:lnTo>
                  <a:lnTo>
                    <a:pt x="120" y="1606"/>
                  </a:lnTo>
                  <a:lnTo>
                    <a:pt x="126" y="1616"/>
                  </a:lnTo>
                  <a:lnTo>
                    <a:pt x="136" y="1603"/>
                  </a:lnTo>
                  <a:lnTo>
                    <a:pt x="132" y="1590"/>
                  </a:lnTo>
                  <a:lnTo>
                    <a:pt x="121" y="1590"/>
                  </a:lnTo>
                  <a:lnTo>
                    <a:pt x="117" y="1584"/>
                  </a:lnTo>
                  <a:close/>
                  <a:moveTo>
                    <a:pt x="2609" y="2627"/>
                  </a:moveTo>
                  <a:lnTo>
                    <a:pt x="2593" y="2637"/>
                  </a:lnTo>
                  <a:lnTo>
                    <a:pt x="2586" y="2635"/>
                  </a:lnTo>
                  <a:lnTo>
                    <a:pt x="2595" y="2627"/>
                  </a:lnTo>
                  <a:lnTo>
                    <a:pt x="2596" y="2613"/>
                  </a:lnTo>
                  <a:lnTo>
                    <a:pt x="2582" y="2597"/>
                  </a:lnTo>
                  <a:lnTo>
                    <a:pt x="2596" y="2588"/>
                  </a:lnTo>
                  <a:lnTo>
                    <a:pt x="2595" y="2575"/>
                  </a:lnTo>
                  <a:lnTo>
                    <a:pt x="2566" y="2575"/>
                  </a:lnTo>
                  <a:lnTo>
                    <a:pt x="2560" y="2565"/>
                  </a:lnTo>
                  <a:lnTo>
                    <a:pt x="2548" y="2567"/>
                  </a:lnTo>
                  <a:lnTo>
                    <a:pt x="2543" y="2577"/>
                  </a:lnTo>
                  <a:lnTo>
                    <a:pt x="2527" y="2581"/>
                  </a:lnTo>
                  <a:lnTo>
                    <a:pt x="2524" y="2596"/>
                  </a:lnTo>
                  <a:lnTo>
                    <a:pt x="2502" y="2601"/>
                  </a:lnTo>
                  <a:lnTo>
                    <a:pt x="2511" y="2609"/>
                  </a:lnTo>
                  <a:lnTo>
                    <a:pt x="2494" y="2629"/>
                  </a:lnTo>
                  <a:lnTo>
                    <a:pt x="2502" y="2646"/>
                  </a:lnTo>
                  <a:lnTo>
                    <a:pt x="2488" y="2643"/>
                  </a:lnTo>
                  <a:lnTo>
                    <a:pt x="2485" y="2653"/>
                  </a:lnTo>
                  <a:lnTo>
                    <a:pt x="2491" y="2665"/>
                  </a:lnTo>
                  <a:lnTo>
                    <a:pt x="2499" y="2656"/>
                  </a:lnTo>
                  <a:lnTo>
                    <a:pt x="2505" y="2662"/>
                  </a:lnTo>
                  <a:lnTo>
                    <a:pt x="2488" y="2678"/>
                  </a:lnTo>
                  <a:lnTo>
                    <a:pt x="2498" y="2682"/>
                  </a:lnTo>
                  <a:lnTo>
                    <a:pt x="2494" y="2691"/>
                  </a:lnTo>
                  <a:lnTo>
                    <a:pt x="2501" y="2704"/>
                  </a:lnTo>
                  <a:lnTo>
                    <a:pt x="2505" y="2679"/>
                  </a:lnTo>
                  <a:lnTo>
                    <a:pt x="2521" y="2672"/>
                  </a:lnTo>
                  <a:lnTo>
                    <a:pt x="2543" y="2694"/>
                  </a:lnTo>
                  <a:lnTo>
                    <a:pt x="2541" y="2705"/>
                  </a:lnTo>
                  <a:lnTo>
                    <a:pt x="2573" y="2692"/>
                  </a:lnTo>
                  <a:lnTo>
                    <a:pt x="2587" y="2704"/>
                  </a:lnTo>
                  <a:lnTo>
                    <a:pt x="2606" y="2686"/>
                  </a:lnTo>
                  <a:lnTo>
                    <a:pt x="2616" y="2642"/>
                  </a:lnTo>
                  <a:lnTo>
                    <a:pt x="2609" y="2627"/>
                  </a:lnTo>
                  <a:close/>
                  <a:moveTo>
                    <a:pt x="4049" y="1182"/>
                  </a:moveTo>
                  <a:lnTo>
                    <a:pt x="4063" y="1192"/>
                  </a:lnTo>
                  <a:lnTo>
                    <a:pt x="4079" y="1192"/>
                  </a:lnTo>
                  <a:lnTo>
                    <a:pt x="4076" y="1130"/>
                  </a:lnTo>
                  <a:lnTo>
                    <a:pt x="4046" y="1100"/>
                  </a:lnTo>
                  <a:lnTo>
                    <a:pt x="3997" y="1098"/>
                  </a:lnTo>
                  <a:lnTo>
                    <a:pt x="4001" y="1068"/>
                  </a:lnTo>
                  <a:lnTo>
                    <a:pt x="3988" y="1057"/>
                  </a:lnTo>
                  <a:lnTo>
                    <a:pt x="3962" y="1084"/>
                  </a:lnTo>
                  <a:lnTo>
                    <a:pt x="3959" y="1095"/>
                  </a:lnTo>
                  <a:lnTo>
                    <a:pt x="3941" y="1103"/>
                  </a:lnTo>
                  <a:lnTo>
                    <a:pt x="3942" y="1139"/>
                  </a:lnTo>
                  <a:lnTo>
                    <a:pt x="4039" y="1160"/>
                  </a:lnTo>
                  <a:lnTo>
                    <a:pt x="4047" y="1173"/>
                  </a:lnTo>
                  <a:lnTo>
                    <a:pt x="4050" y="1139"/>
                  </a:lnTo>
                  <a:lnTo>
                    <a:pt x="4043" y="1134"/>
                  </a:lnTo>
                  <a:lnTo>
                    <a:pt x="4043" y="1124"/>
                  </a:lnTo>
                  <a:lnTo>
                    <a:pt x="4059" y="1118"/>
                  </a:lnTo>
                  <a:lnTo>
                    <a:pt x="4073" y="1146"/>
                  </a:lnTo>
                  <a:lnTo>
                    <a:pt x="4076" y="1189"/>
                  </a:lnTo>
                  <a:lnTo>
                    <a:pt x="4053" y="1183"/>
                  </a:lnTo>
                  <a:lnTo>
                    <a:pt x="4049" y="1182"/>
                  </a:lnTo>
                  <a:close/>
                  <a:moveTo>
                    <a:pt x="4044" y="1796"/>
                  </a:moveTo>
                  <a:lnTo>
                    <a:pt x="4053" y="1807"/>
                  </a:lnTo>
                  <a:lnTo>
                    <a:pt x="4070" y="1804"/>
                  </a:lnTo>
                  <a:lnTo>
                    <a:pt x="4086" y="1813"/>
                  </a:lnTo>
                  <a:lnTo>
                    <a:pt x="4115" y="1803"/>
                  </a:lnTo>
                  <a:lnTo>
                    <a:pt x="4118" y="1787"/>
                  </a:lnTo>
                  <a:lnTo>
                    <a:pt x="4083" y="1766"/>
                  </a:lnTo>
                  <a:lnTo>
                    <a:pt x="4090" y="1757"/>
                  </a:lnTo>
                  <a:lnTo>
                    <a:pt x="4089" y="1727"/>
                  </a:lnTo>
                  <a:lnTo>
                    <a:pt x="4105" y="1719"/>
                  </a:lnTo>
                  <a:lnTo>
                    <a:pt x="4102" y="1668"/>
                  </a:lnTo>
                  <a:lnTo>
                    <a:pt x="4115" y="1663"/>
                  </a:lnTo>
                  <a:lnTo>
                    <a:pt x="4115" y="1655"/>
                  </a:lnTo>
                  <a:lnTo>
                    <a:pt x="4096" y="1657"/>
                  </a:lnTo>
                  <a:lnTo>
                    <a:pt x="4093" y="1647"/>
                  </a:lnTo>
                  <a:lnTo>
                    <a:pt x="4106" y="1644"/>
                  </a:lnTo>
                  <a:lnTo>
                    <a:pt x="4096" y="1643"/>
                  </a:lnTo>
                  <a:lnTo>
                    <a:pt x="4092" y="1632"/>
                  </a:lnTo>
                  <a:lnTo>
                    <a:pt x="4079" y="1637"/>
                  </a:lnTo>
                  <a:lnTo>
                    <a:pt x="4064" y="1614"/>
                  </a:lnTo>
                  <a:lnTo>
                    <a:pt x="4072" y="1603"/>
                  </a:lnTo>
                  <a:lnTo>
                    <a:pt x="4069" y="1581"/>
                  </a:lnTo>
                  <a:lnTo>
                    <a:pt x="4062" y="1578"/>
                  </a:lnTo>
                  <a:lnTo>
                    <a:pt x="4046" y="1587"/>
                  </a:lnTo>
                  <a:lnTo>
                    <a:pt x="4034" y="1568"/>
                  </a:lnTo>
                  <a:lnTo>
                    <a:pt x="4044" y="1554"/>
                  </a:lnTo>
                  <a:lnTo>
                    <a:pt x="4060" y="1567"/>
                  </a:lnTo>
                  <a:lnTo>
                    <a:pt x="4067" y="1552"/>
                  </a:lnTo>
                  <a:lnTo>
                    <a:pt x="4072" y="1559"/>
                  </a:lnTo>
                  <a:lnTo>
                    <a:pt x="4063" y="1571"/>
                  </a:lnTo>
                  <a:lnTo>
                    <a:pt x="4077" y="1570"/>
                  </a:lnTo>
                  <a:lnTo>
                    <a:pt x="4079" y="1577"/>
                  </a:lnTo>
                  <a:lnTo>
                    <a:pt x="4086" y="1577"/>
                  </a:lnTo>
                  <a:lnTo>
                    <a:pt x="4082" y="1541"/>
                  </a:lnTo>
                  <a:lnTo>
                    <a:pt x="4010" y="1506"/>
                  </a:lnTo>
                  <a:lnTo>
                    <a:pt x="4001" y="1506"/>
                  </a:lnTo>
                  <a:lnTo>
                    <a:pt x="3995" y="1518"/>
                  </a:lnTo>
                  <a:lnTo>
                    <a:pt x="4004" y="1521"/>
                  </a:lnTo>
                  <a:lnTo>
                    <a:pt x="4013" y="1546"/>
                  </a:lnTo>
                  <a:lnTo>
                    <a:pt x="4033" y="1549"/>
                  </a:lnTo>
                  <a:lnTo>
                    <a:pt x="4026" y="1581"/>
                  </a:lnTo>
                  <a:lnTo>
                    <a:pt x="4030" y="1595"/>
                  </a:lnTo>
                  <a:lnTo>
                    <a:pt x="4056" y="1608"/>
                  </a:lnTo>
                  <a:lnTo>
                    <a:pt x="4024" y="1614"/>
                  </a:lnTo>
                  <a:lnTo>
                    <a:pt x="4014" y="1627"/>
                  </a:lnTo>
                  <a:lnTo>
                    <a:pt x="4015" y="1640"/>
                  </a:lnTo>
                  <a:lnTo>
                    <a:pt x="3984" y="1666"/>
                  </a:lnTo>
                  <a:lnTo>
                    <a:pt x="3974" y="1666"/>
                  </a:lnTo>
                  <a:lnTo>
                    <a:pt x="3964" y="1692"/>
                  </a:lnTo>
                  <a:lnTo>
                    <a:pt x="3975" y="1709"/>
                  </a:lnTo>
                  <a:lnTo>
                    <a:pt x="3951" y="1737"/>
                  </a:lnTo>
                  <a:lnTo>
                    <a:pt x="3968" y="1754"/>
                  </a:lnTo>
                  <a:lnTo>
                    <a:pt x="3997" y="1758"/>
                  </a:lnTo>
                  <a:lnTo>
                    <a:pt x="3997" y="1771"/>
                  </a:lnTo>
                  <a:lnTo>
                    <a:pt x="4018" y="1797"/>
                  </a:lnTo>
                  <a:lnTo>
                    <a:pt x="4044" y="1796"/>
                  </a:lnTo>
                  <a:close/>
                  <a:moveTo>
                    <a:pt x="3935" y="1528"/>
                  </a:moveTo>
                  <a:lnTo>
                    <a:pt x="3912" y="1508"/>
                  </a:lnTo>
                  <a:lnTo>
                    <a:pt x="3897" y="1505"/>
                  </a:lnTo>
                  <a:lnTo>
                    <a:pt x="3903" y="1493"/>
                  </a:lnTo>
                  <a:lnTo>
                    <a:pt x="3886" y="1476"/>
                  </a:lnTo>
                  <a:lnTo>
                    <a:pt x="3871" y="1473"/>
                  </a:lnTo>
                  <a:lnTo>
                    <a:pt x="3873" y="1460"/>
                  </a:lnTo>
                  <a:lnTo>
                    <a:pt x="3861" y="1463"/>
                  </a:lnTo>
                  <a:lnTo>
                    <a:pt x="3864" y="1482"/>
                  </a:lnTo>
                  <a:lnTo>
                    <a:pt x="3851" y="1487"/>
                  </a:lnTo>
                  <a:lnTo>
                    <a:pt x="3832" y="1536"/>
                  </a:lnTo>
                  <a:lnTo>
                    <a:pt x="3824" y="1536"/>
                  </a:lnTo>
                  <a:lnTo>
                    <a:pt x="3837" y="1562"/>
                  </a:lnTo>
                  <a:lnTo>
                    <a:pt x="3809" y="1552"/>
                  </a:lnTo>
                  <a:lnTo>
                    <a:pt x="3809" y="1536"/>
                  </a:lnTo>
                  <a:lnTo>
                    <a:pt x="3804" y="1541"/>
                  </a:lnTo>
                  <a:lnTo>
                    <a:pt x="3802" y="1561"/>
                  </a:lnTo>
                  <a:lnTo>
                    <a:pt x="3796" y="1557"/>
                  </a:lnTo>
                  <a:lnTo>
                    <a:pt x="3788" y="1561"/>
                  </a:lnTo>
                  <a:lnTo>
                    <a:pt x="3789" y="1570"/>
                  </a:lnTo>
                  <a:lnTo>
                    <a:pt x="3812" y="1584"/>
                  </a:lnTo>
                  <a:lnTo>
                    <a:pt x="3805" y="1601"/>
                  </a:lnTo>
                  <a:lnTo>
                    <a:pt x="3817" y="1610"/>
                  </a:lnTo>
                  <a:lnTo>
                    <a:pt x="3830" y="1608"/>
                  </a:lnTo>
                  <a:lnTo>
                    <a:pt x="3817" y="1617"/>
                  </a:lnTo>
                  <a:lnTo>
                    <a:pt x="3802" y="1614"/>
                  </a:lnTo>
                  <a:lnTo>
                    <a:pt x="3802" y="1620"/>
                  </a:lnTo>
                  <a:lnTo>
                    <a:pt x="3814" y="1626"/>
                  </a:lnTo>
                  <a:lnTo>
                    <a:pt x="3825" y="1660"/>
                  </a:lnTo>
                  <a:lnTo>
                    <a:pt x="3814" y="1669"/>
                  </a:lnTo>
                  <a:lnTo>
                    <a:pt x="3825" y="1681"/>
                  </a:lnTo>
                  <a:lnTo>
                    <a:pt x="3831" y="1675"/>
                  </a:lnTo>
                  <a:lnTo>
                    <a:pt x="3837" y="1678"/>
                  </a:lnTo>
                  <a:lnTo>
                    <a:pt x="3832" y="1692"/>
                  </a:lnTo>
                  <a:lnTo>
                    <a:pt x="3815" y="1705"/>
                  </a:lnTo>
                  <a:lnTo>
                    <a:pt x="3834" y="1705"/>
                  </a:lnTo>
                  <a:lnTo>
                    <a:pt x="3841" y="1725"/>
                  </a:lnTo>
                  <a:lnTo>
                    <a:pt x="3827" y="1728"/>
                  </a:lnTo>
                  <a:lnTo>
                    <a:pt x="3822" y="1715"/>
                  </a:lnTo>
                  <a:lnTo>
                    <a:pt x="3805" y="1721"/>
                  </a:lnTo>
                  <a:lnTo>
                    <a:pt x="3808" y="1714"/>
                  </a:lnTo>
                  <a:lnTo>
                    <a:pt x="3788" y="1692"/>
                  </a:lnTo>
                  <a:lnTo>
                    <a:pt x="3745" y="1673"/>
                  </a:lnTo>
                  <a:lnTo>
                    <a:pt x="3723" y="1681"/>
                  </a:lnTo>
                  <a:lnTo>
                    <a:pt x="3736" y="1719"/>
                  </a:lnTo>
                  <a:lnTo>
                    <a:pt x="3730" y="1719"/>
                  </a:lnTo>
                  <a:lnTo>
                    <a:pt x="3704" y="1670"/>
                  </a:lnTo>
                  <a:lnTo>
                    <a:pt x="3694" y="1660"/>
                  </a:lnTo>
                  <a:lnTo>
                    <a:pt x="3684" y="1662"/>
                  </a:lnTo>
                  <a:lnTo>
                    <a:pt x="3681" y="1646"/>
                  </a:lnTo>
                  <a:lnTo>
                    <a:pt x="3687" y="1636"/>
                  </a:lnTo>
                  <a:lnTo>
                    <a:pt x="3698" y="1636"/>
                  </a:lnTo>
                  <a:lnTo>
                    <a:pt x="3701" y="1624"/>
                  </a:lnTo>
                  <a:lnTo>
                    <a:pt x="3683" y="1619"/>
                  </a:lnTo>
                  <a:lnTo>
                    <a:pt x="3683" y="1590"/>
                  </a:lnTo>
                  <a:lnTo>
                    <a:pt x="3694" y="1588"/>
                  </a:lnTo>
                  <a:lnTo>
                    <a:pt x="3690" y="1584"/>
                  </a:lnTo>
                  <a:lnTo>
                    <a:pt x="3698" y="1575"/>
                  </a:lnTo>
                  <a:lnTo>
                    <a:pt x="3723" y="1580"/>
                  </a:lnTo>
                  <a:lnTo>
                    <a:pt x="3726" y="1574"/>
                  </a:lnTo>
                  <a:lnTo>
                    <a:pt x="3717" y="1568"/>
                  </a:lnTo>
                  <a:lnTo>
                    <a:pt x="3703" y="1572"/>
                  </a:lnTo>
                  <a:lnTo>
                    <a:pt x="3703" y="1558"/>
                  </a:lnTo>
                  <a:lnTo>
                    <a:pt x="3684" y="1575"/>
                  </a:lnTo>
                  <a:lnTo>
                    <a:pt x="3691" y="1548"/>
                  </a:lnTo>
                  <a:lnTo>
                    <a:pt x="3677" y="1554"/>
                  </a:lnTo>
                  <a:lnTo>
                    <a:pt x="3675" y="1549"/>
                  </a:lnTo>
                  <a:lnTo>
                    <a:pt x="3680" y="1536"/>
                  </a:lnTo>
                  <a:lnTo>
                    <a:pt x="3703" y="1526"/>
                  </a:lnTo>
                  <a:lnTo>
                    <a:pt x="3698" y="1509"/>
                  </a:lnTo>
                  <a:lnTo>
                    <a:pt x="3710" y="1518"/>
                  </a:lnTo>
                  <a:lnTo>
                    <a:pt x="3729" y="1508"/>
                  </a:lnTo>
                  <a:lnTo>
                    <a:pt x="3727" y="1496"/>
                  </a:lnTo>
                  <a:lnTo>
                    <a:pt x="3737" y="1495"/>
                  </a:lnTo>
                  <a:lnTo>
                    <a:pt x="3734" y="1482"/>
                  </a:lnTo>
                  <a:lnTo>
                    <a:pt x="3769" y="1483"/>
                  </a:lnTo>
                  <a:lnTo>
                    <a:pt x="3749" y="1472"/>
                  </a:lnTo>
                  <a:lnTo>
                    <a:pt x="3736" y="1473"/>
                  </a:lnTo>
                  <a:lnTo>
                    <a:pt x="3747" y="1457"/>
                  </a:lnTo>
                  <a:lnTo>
                    <a:pt x="3736" y="1434"/>
                  </a:lnTo>
                  <a:lnTo>
                    <a:pt x="3729" y="1450"/>
                  </a:lnTo>
                  <a:lnTo>
                    <a:pt x="3717" y="1453"/>
                  </a:lnTo>
                  <a:lnTo>
                    <a:pt x="3717" y="1424"/>
                  </a:lnTo>
                  <a:lnTo>
                    <a:pt x="3694" y="1418"/>
                  </a:lnTo>
                  <a:lnTo>
                    <a:pt x="3716" y="1412"/>
                  </a:lnTo>
                  <a:lnTo>
                    <a:pt x="3719" y="1404"/>
                  </a:lnTo>
                  <a:lnTo>
                    <a:pt x="3711" y="1405"/>
                  </a:lnTo>
                  <a:lnTo>
                    <a:pt x="3707" y="1388"/>
                  </a:lnTo>
                  <a:lnTo>
                    <a:pt x="3694" y="1379"/>
                  </a:lnTo>
                  <a:lnTo>
                    <a:pt x="3691" y="1355"/>
                  </a:lnTo>
                  <a:lnTo>
                    <a:pt x="3671" y="1349"/>
                  </a:lnTo>
                  <a:lnTo>
                    <a:pt x="3668" y="1359"/>
                  </a:lnTo>
                  <a:lnTo>
                    <a:pt x="3657" y="1358"/>
                  </a:lnTo>
                  <a:lnTo>
                    <a:pt x="3635" y="1352"/>
                  </a:lnTo>
                  <a:lnTo>
                    <a:pt x="3639" y="1322"/>
                  </a:lnTo>
                  <a:lnTo>
                    <a:pt x="3660" y="1304"/>
                  </a:lnTo>
                  <a:lnTo>
                    <a:pt x="3668" y="1283"/>
                  </a:lnTo>
                  <a:lnTo>
                    <a:pt x="3649" y="1286"/>
                  </a:lnTo>
                  <a:lnTo>
                    <a:pt x="3638" y="1278"/>
                  </a:lnTo>
                  <a:lnTo>
                    <a:pt x="3623" y="1206"/>
                  </a:lnTo>
                  <a:lnTo>
                    <a:pt x="3602" y="1218"/>
                  </a:lnTo>
                  <a:lnTo>
                    <a:pt x="3577" y="1219"/>
                  </a:lnTo>
                  <a:lnTo>
                    <a:pt x="3582" y="1274"/>
                  </a:lnTo>
                  <a:lnTo>
                    <a:pt x="3570" y="1287"/>
                  </a:lnTo>
                  <a:lnTo>
                    <a:pt x="3538" y="1278"/>
                  </a:lnTo>
                  <a:lnTo>
                    <a:pt x="3528" y="1287"/>
                  </a:lnTo>
                  <a:lnTo>
                    <a:pt x="3511" y="1289"/>
                  </a:lnTo>
                  <a:lnTo>
                    <a:pt x="3508" y="1297"/>
                  </a:lnTo>
                  <a:lnTo>
                    <a:pt x="3497" y="1294"/>
                  </a:lnTo>
                  <a:lnTo>
                    <a:pt x="3495" y="1270"/>
                  </a:lnTo>
                  <a:lnTo>
                    <a:pt x="3488" y="1270"/>
                  </a:lnTo>
                  <a:lnTo>
                    <a:pt x="3479" y="1294"/>
                  </a:lnTo>
                  <a:lnTo>
                    <a:pt x="3420" y="1319"/>
                  </a:lnTo>
                  <a:lnTo>
                    <a:pt x="3397" y="1294"/>
                  </a:lnTo>
                  <a:lnTo>
                    <a:pt x="3354" y="1293"/>
                  </a:lnTo>
                  <a:lnTo>
                    <a:pt x="3354" y="1299"/>
                  </a:lnTo>
                  <a:lnTo>
                    <a:pt x="3367" y="1307"/>
                  </a:lnTo>
                  <a:lnTo>
                    <a:pt x="3394" y="1314"/>
                  </a:lnTo>
                  <a:lnTo>
                    <a:pt x="3412" y="1340"/>
                  </a:lnTo>
                  <a:lnTo>
                    <a:pt x="3420" y="1335"/>
                  </a:lnTo>
                  <a:lnTo>
                    <a:pt x="3451" y="1345"/>
                  </a:lnTo>
                  <a:lnTo>
                    <a:pt x="3466" y="1338"/>
                  </a:lnTo>
                  <a:lnTo>
                    <a:pt x="3472" y="1340"/>
                  </a:lnTo>
                  <a:lnTo>
                    <a:pt x="3445" y="1365"/>
                  </a:lnTo>
                  <a:lnTo>
                    <a:pt x="3416" y="1376"/>
                  </a:lnTo>
                  <a:lnTo>
                    <a:pt x="3403" y="1397"/>
                  </a:lnTo>
                  <a:lnTo>
                    <a:pt x="3402" y="1412"/>
                  </a:lnTo>
                  <a:lnTo>
                    <a:pt x="3367" y="1411"/>
                  </a:lnTo>
                  <a:lnTo>
                    <a:pt x="3373" y="1417"/>
                  </a:lnTo>
                  <a:lnTo>
                    <a:pt x="3413" y="1420"/>
                  </a:lnTo>
                  <a:lnTo>
                    <a:pt x="3429" y="1434"/>
                  </a:lnTo>
                  <a:lnTo>
                    <a:pt x="3422" y="1456"/>
                  </a:lnTo>
                  <a:lnTo>
                    <a:pt x="3391" y="1470"/>
                  </a:lnTo>
                  <a:lnTo>
                    <a:pt x="3379" y="1490"/>
                  </a:lnTo>
                  <a:lnTo>
                    <a:pt x="3406" y="1551"/>
                  </a:lnTo>
                  <a:lnTo>
                    <a:pt x="3420" y="1562"/>
                  </a:lnTo>
                  <a:lnTo>
                    <a:pt x="3428" y="1559"/>
                  </a:lnTo>
                  <a:lnTo>
                    <a:pt x="3438" y="1567"/>
                  </a:lnTo>
                  <a:lnTo>
                    <a:pt x="3438" y="1577"/>
                  </a:lnTo>
                  <a:lnTo>
                    <a:pt x="3465" y="1593"/>
                  </a:lnTo>
                  <a:lnTo>
                    <a:pt x="3469" y="1610"/>
                  </a:lnTo>
                  <a:lnTo>
                    <a:pt x="3479" y="1616"/>
                  </a:lnTo>
                  <a:lnTo>
                    <a:pt x="3472" y="1629"/>
                  </a:lnTo>
                  <a:lnTo>
                    <a:pt x="3487" y="1620"/>
                  </a:lnTo>
                  <a:lnTo>
                    <a:pt x="3505" y="1629"/>
                  </a:lnTo>
                  <a:lnTo>
                    <a:pt x="3501" y="1653"/>
                  </a:lnTo>
                  <a:lnTo>
                    <a:pt x="3523" y="1639"/>
                  </a:lnTo>
                  <a:lnTo>
                    <a:pt x="3521" y="1653"/>
                  </a:lnTo>
                  <a:lnTo>
                    <a:pt x="3538" y="1656"/>
                  </a:lnTo>
                  <a:lnTo>
                    <a:pt x="3530" y="1636"/>
                  </a:lnTo>
                  <a:lnTo>
                    <a:pt x="3557" y="1634"/>
                  </a:lnTo>
                  <a:lnTo>
                    <a:pt x="3556" y="1649"/>
                  </a:lnTo>
                  <a:lnTo>
                    <a:pt x="3549" y="1650"/>
                  </a:lnTo>
                  <a:lnTo>
                    <a:pt x="3550" y="1670"/>
                  </a:lnTo>
                  <a:lnTo>
                    <a:pt x="3577" y="1679"/>
                  </a:lnTo>
                  <a:lnTo>
                    <a:pt x="3577" y="1695"/>
                  </a:lnTo>
                  <a:lnTo>
                    <a:pt x="3556" y="1683"/>
                  </a:lnTo>
                  <a:lnTo>
                    <a:pt x="3550" y="1698"/>
                  </a:lnTo>
                  <a:lnTo>
                    <a:pt x="3540" y="1695"/>
                  </a:lnTo>
                  <a:lnTo>
                    <a:pt x="3533" y="1681"/>
                  </a:lnTo>
                  <a:lnTo>
                    <a:pt x="3524" y="1689"/>
                  </a:lnTo>
                  <a:lnTo>
                    <a:pt x="3540" y="1705"/>
                  </a:lnTo>
                  <a:lnTo>
                    <a:pt x="3589" y="1717"/>
                  </a:lnTo>
                  <a:lnTo>
                    <a:pt x="3585" y="1728"/>
                  </a:lnTo>
                  <a:lnTo>
                    <a:pt x="3592" y="1741"/>
                  </a:lnTo>
                  <a:lnTo>
                    <a:pt x="3589" y="1750"/>
                  </a:lnTo>
                  <a:lnTo>
                    <a:pt x="3605" y="1770"/>
                  </a:lnTo>
                  <a:lnTo>
                    <a:pt x="3605" y="1793"/>
                  </a:lnTo>
                  <a:lnTo>
                    <a:pt x="3573" y="1819"/>
                  </a:lnTo>
                  <a:lnTo>
                    <a:pt x="3573" y="1836"/>
                  </a:lnTo>
                  <a:lnTo>
                    <a:pt x="3563" y="1826"/>
                  </a:lnTo>
                  <a:lnTo>
                    <a:pt x="3554" y="1825"/>
                  </a:lnTo>
                  <a:lnTo>
                    <a:pt x="3547" y="1835"/>
                  </a:lnTo>
                  <a:lnTo>
                    <a:pt x="3528" y="1822"/>
                  </a:lnTo>
                  <a:lnTo>
                    <a:pt x="3528" y="1800"/>
                  </a:lnTo>
                  <a:lnTo>
                    <a:pt x="3521" y="1799"/>
                  </a:lnTo>
                  <a:lnTo>
                    <a:pt x="3521" y="1815"/>
                  </a:lnTo>
                  <a:lnTo>
                    <a:pt x="3500" y="1829"/>
                  </a:lnTo>
                  <a:lnTo>
                    <a:pt x="3481" y="1819"/>
                  </a:lnTo>
                  <a:lnTo>
                    <a:pt x="3481" y="1806"/>
                  </a:lnTo>
                  <a:lnTo>
                    <a:pt x="3455" y="1817"/>
                  </a:lnTo>
                  <a:lnTo>
                    <a:pt x="3449" y="1813"/>
                  </a:lnTo>
                  <a:lnTo>
                    <a:pt x="3451" y="1804"/>
                  </a:lnTo>
                  <a:lnTo>
                    <a:pt x="3439" y="1800"/>
                  </a:lnTo>
                  <a:lnTo>
                    <a:pt x="3413" y="1810"/>
                  </a:lnTo>
                  <a:lnTo>
                    <a:pt x="3367" y="1810"/>
                  </a:lnTo>
                  <a:lnTo>
                    <a:pt x="3368" y="1823"/>
                  </a:lnTo>
                  <a:lnTo>
                    <a:pt x="3410" y="1819"/>
                  </a:lnTo>
                  <a:lnTo>
                    <a:pt x="3415" y="1836"/>
                  </a:lnTo>
                  <a:lnTo>
                    <a:pt x="3439" y="1822"/>
                  </a:lnTo>
                  <a:lnTo>
                    <a:pt x="3432" y="1846"/>
                  </a:lnTo>
                  <a:lnTo>
                    <a:pt x="3420" y="1856"/>
                  </a:lnTo>
                  <a:lnTo>
                    <a:pt x="3391" y="1853"/>
                  </a:lnTo>
                  <a:lnTo>
                    <a:pt x="3389" y="1872"/>
                  </a:lnTo>
                  <a:lnTo>
                    <a:pt x="3423" y="1862"/>
                  </a:lnTo>
                  <a:lnTo>
                    <a:pt x="3443" y="1871"/>
                  </a:lnTo>
                  <a:lnTo>
                    <a:pt x="3465" y="1869"/>
                  </a:lnTo>
                  <a:lnTo>
                    <a:pt x="3453" y="1879"/>
                  </a:lnTo>
                  <a:lnTo>
                    <a:pt x="3478" y="1874"/>
                  </a:lnTo>
                  <a:lnTo>
                    <a:pt x="3489" y="1884"/>
                  </a:lnTo>
                  <a:lnTo>
                    <a:pt x="3478" y="1898"/>
                  </a:lnTo>
                  <a:lnTo>
                    <a:pt x="3485" y="1915"/>
                  </a:lnTo>
                  <a:lnTo>
                    <a:pt x="3475" y="1910"/>
                  </a:lnTo>
                  <a:lnTo>
                    <a:pt x="3471" y="1924"/>
                  </a:lnTo>
                  <a:lnTo>
                    <a:pt x="3464" y="1923"/>
                  </a:lnTo>
                  <a:lnTo>
                    <a:pt x="3477" y="1944"/>
                  </a:lnTo>
                  <a:lnTo>
                    <a:pt x="3471" y="1950"/>
                  </a:lnTo>
                  <a:lnTo>
                    <a:pt x="3475" y="1963"/>
                  </a:lnTo>
                  <a:lnTo>
                    <a:pt x="3452" y="1947"/>
                  </a:lnTo>
                  <a:lnTo>
                    <a:pt x="3438" y="1947"/>
                  </a:lnTo>
                  <a:lnTo>
                    <a:pt x="3429" y="1957"/>
                  </a:lnTo>
                  <a:lnTo>
                    <a:pt x="3435" y="1960"/>
                  </a:lnTo>
                  <a:lnTo>
                    <a:pt x="3430" y="1977"/>
                  </a:lnTo>
                  <a:lnTo>
                    <a:pt x="3412" y="1977"/>
                  </a:lnTo>
                  <a:lnTo>
                    <a:pt x="3406" y="1966"/>
                  </a:lnTo>
                  <a:lnTo>
                    <a:pt x="3387" y="1979"/>
                  </a:lnTo>
                  <a:lnTo>
                    <a:pt x="3407" y="2005"/>
                  </a:lnTo>
                  <a:lnTo>
                    <a:pt x="3403" y="2021"/>
                  </a:lnTo>
                  <a:lnTo>
                    <a:pt x="3397" y="2015"/>
                  </a:lnTo>
                  <a:lnTo>
                    <a:pt x="3389" y="2021"/>
                  </a:lnTo>
                  <a:lnTo>
                    <a:pt x="3387" y="2012"/>
                  </a:lnTo>
                  <a:lnTo>
                    <a:pt x="3379" y="2028"/>
                  </a:lnTo>
                  <a:lnTo>
                    <a:pt x="3371" y="2026"/>
                  </a:lnTo>
                  <a:lnTo>
                    <a:pt x="3367" y="2013"/>
                  </a:lnTo>
                  <a:lnTo>
                    <a:pt x="3347" y="2003"/>
                  </a:lnTo>
                  <a:lnTo>
                    <a:pt x="3340" y="2032"/>
                  </a:lnTo>
                  <a:lnTo>
                    <a:pt x="3334" y="2031"/>
                  </a:lnTo>
                  <a:lnTo>
                    <a:pt x="3337" y="2021"/>
                  </a:lnTo>
                  <a:lnTo>
                    <a:pt x="3328" y="2021"/>
                  </a:lnTo>
                  <a:lnTo>
                    <a:pt x="3308" y="2036"/>
                  </a:lnTo>
                  <a:lnTo>
                    <a:pt x="3298" y="2035"/>
                  </a:lnTo>
                  <a:lnTo>
                    <a:pt x="3318" y="2054"/>
                  </a:lnTo>
                  <a:lnTo>
                    <a:pt x="3312" y="2061"/>
                  </a:lnTo>
                  <a:lnTo>
                    <a:pt x="3296" y="2048"/>
                  </a:lnTo>
                  <a:lnTo>
                    <a:pt x="3288" y="2057"/>
                  </a:lnTo>
                  <a:lnTo>
                    <a:pt x="3311" y="2071"/>
                  </a:lnTo>
                  <a:lnTo>
                    <a:pt x="3311" y="2078"/>
                  </a:lnTo>
                  <a:lnTo>
                    <a:pt x="3318" y="2074"/>
                  </a:lnTo>
                  <a:lnTo>
                    <a:pt x="3322" y="2093"/>
                  </a:lnTo>
                  <a:lnTo>
                    <a:pt x="3302" y="2107"/>
                  </a:lnTo>
                  <a:lnTo>
                    <a:pt x="3285" y="2106"/>
                  </a:lnTo>
                  <a:lnTo>
                    <a:pt x="3272" y="2090"/>
                  </a:lnTo>
                  <a:lnTo>
                    <a:pt x="3263" y="2091"/>
                  </a:lnTo>
                  <a:lnTo>
                    <a:pt x="3263" y="2081"/>
                  </a:lnTo>
                  <a:lnTo>
                    <a:pt x="3283" y="2081"/>
                  </a:lnTo>
                  <a:lnTo>
                    <a:pt x="3270" y="2064"/>
                  </a:lnTo>
                  <a:lnTo>
                    <a:pt x="3263" y="2071"/>
                  </a:lnTo>
                  <a:lnTo>
                    <a:pt x="3262" y="2060"/>
                  </a:lnTo>
                  <a:lnTo>
                    <a:pt x="3249" y="2062"/>
                  </a:lnTo>
                  <a:lnTo>
                    <a:pt x="3256" y="2048"/>
                  </a:lnTo>
                  <a:lnTo>
                    <a:pt x="3240" y="2047"/>
                  </a:lnTo>
                  <a:lnTo>
                    <a:pt x="3230" y="2034"/>
                  </a:lnTo>
                  <a:lnTo>
                    <a:pt x="3201" y="2025"/>
                  </a:lnTo>
                  <a:lnTo>
                    <a:pt x="3208" y="2002"/>
                  </a:lnTo>
                  <a:lnTo>
                    <a:pt x="3226" y="1990"/>
                  </a:lnTo>
                  <a:lnTo>
                    <a:pt x="3177" y="1943"/>
                  </a:lnTo>
                  <a:lnTo>
                    <a:pt x="3159" y="1944"/>
                  </a:lnTo>
                  <a:lnTo>
                    <a:pt x="3158" y="1957"/>
                  </a:lnTo>
                  <a:lnTo>
                    <a:pt x="3138" y="1950"/>
                  </a:lnTo>
                  <a:lnTo>
                    <a:pt x="3141" y="1936"/>
                  </a:lnTo>
                  <a:lnTo>
                    <a:pt x="3121" y="1918"/>
                  </a:lnTo>
                  <a:lnTo>
                    <a:pt x="3109" y="1917"/>
                  </a:lnTo>
                  <a:lnTo>
                    <a:pt x="3097" y="1898"/>
                  </a:lnTo>
                  <a:lnTo>
                    <a:pt x="3099" y="1944"/>
                  </a:lnTo>
                  <a:lnTo>
                    <a:pt x="3083" y="1936"/>
                  </a:lnTo>
                  <a:lnTo>
                    <a:pt x="3076" y="1921"/>
                  </a:lnTo>
                  <a:lnTo>
                    <a:pt x="3056" y="1923"/>
                  </a:lnTo>
                  <a:lnTo>
                    <a:pt x="3054" y="1914"/>
                  </a:lnTo>
                  <a:lnTo>
                    <a:pt x="3040" y="1930"/>
                  </a:lnTo>
                  <a:lnTo>
                    <a:pt x="3038" y="1946"/>
                  </a:lnTo>
                  <a:lnTo>
                    <a:pt x="3030" y="1933"/>
                  </a:lnTo>
                  <a:lnTo>
                    <a:pt x="2978" y="1940"/>
                  </a:lnTo>
                  <a:lnTo>
                    <a:pt x="2950" y="1926"/>
                  </a:lnTo>
                  <a:lnTo>
                    <a:pt x="2952" y="1902"/>
                  </a:lnTo>
                  <a:lnTo>
                    <a:pt x="2935" y="1892"/>
                  </a:lnTo>
                  <a:lnTo>
                    <a:pt x="2943" y="1856"/>
                  </a:lnTo>
                  <a:lnTo>
                    <a:pt x="2963" y="1838"/>
                  </a:lnTo>
                  <a:lnTo>
                    <a:pt x="2975" y="1838"/>
                  </a:lnTo>
                  <a:lnTo>
                    <a:pt x="2971" y="1826"/>
                  </a:lnTo>
                  <a:lnTo>
                    <a:pt x="2991" y="1813"/>
                  </a:lnTo>
                  <a:lnTo>
                    <a:pt x="2987" y="1802"/>
                  </a:lnTo>
                  <a:lnTo>
                    <a:pt x="2997" y="1780"/>
                  </a:lnTo>
                  <a:lnTo>
                    <a:pt x="3001" y="1794"/>
                  </a:lnTo>
                  <a:lnTo>
                    <a:pt x="3014" y="1799"/>
                  </a:lnTo>
                  <a:lnTo>
                    <a:pt x="3037" y="1793"/>
                  </a:lnTo>
                  <a:lnTo>
                    <a:pt x="3030" y="1776"/>
                  </a:lnTo>
                  <a:lnTo>
                    <a:pt x="3037" y="1771"/>
                  </a:lnTo>
                  <a:lnTo>
                    <a:pt x="3037" y="1728"/>
                  </a:lnTo>
                  <a:lnTo>
                    <a:pt x="3083" y="1682"/>
                  </a:lnTo>
                  <a:lnTo>
                    <a:pt x="3131" y="1670"/>
                  </a:lnTo>
                  <a:lnTo>
                    <a:pt x="3139" y="1626"/>
                  </a:lnTo>
                  <a:lnTo>
                    <a:pt x="3158" y="1606"/>
                  </a:lnTo>
                  <a:lnTo>
                    <a:pt x="3146" y="1591"/>
                  </a:lnTo>
                  <a:lnTo>
                    <a:pt x="3151" y="1577"/>
                  </a:lnTo>
                  <a:lnTo>
                    <a:pt x="3172" y="1567"/>
                  </a:lnTo>
                  <a:lnTo>
                    <a:pt x="3191" y="1541"/>
                  </a:lnTo>
                  <a:lnTo>
                    <a:pt x="3204" y="1551"/>
                  </a:lnTo>
                  <a:lnTo>
                    <a:pt x="3211" y="1535"/>
                  </a:lnTo>
                  <a:lnTo>
                    <a:pt x="3221" y="1536"/>
                  </a:lnTo>
                  <a:lnTo>
                    <a:pt x="3220" y="1577"/>
                  </a:lnTo>
                  <a:lnTo>
                    <a:pt x="3229" y="1578"/>
                  </a:lnTo>
                  <a:lnTo>
                    <a:pt x="3230" y="1587"/>
                  </a:lnTo>
                  <a:lnTo>
                    <a:pt x="3217" y="1630"/>
                  </a:lnTo>
                  <a:lnTo>
                    <a:pt x="3230" y="1644"/>
                  </a:lnTo>
                  <a:lnTo>
                    <a:pt x="3279" y="1649"/>
                  </a:lnTo>
                  <a:lnTo>
                    <a:pt x="3291" y="1629"/>
                  </a:lnTo>
                  <a:lnTo>
                    <a:pt x="3283" y="1613"/>
                  </a:lnTo>
                  <a:lnTo>
                    <a:pt x="3301" y="1594"/>
                  </a:lnTo>
                  <a:lnTo>
                    <a:pt x="3309" y="1559"/>
                  </a:lnTo>
                  <a:lnTo>
                    <a:pt x="3330" y="1554"/>
                  </a:lnTo>
                  <a:lnTo>
                    <a:pt x="3328" y="1545"/>
                  </a:lnTo>
                  <a:lnTo>
                    <a:pt x="3309" y="1544"/>
                  </a:lnTo>
                  <a:lnTo>
                    <a:pt x="3298" y="1469"/>
                  </a:lnTo>
                  <a:lnTo>
                    <a:pt x="3275" y="1467"/>
                  </a:lnTo>
                  <a:lnTo>
                    <a:pt x="3260" y="1473"/>
                  </a:lnTo>
                  <a:lnTo>
                    <a:pt x="3240" y="1513"/>
                  </a:lnTo>
                  <a:lnTo>
                    <a:pt x="3233" y="1502"/>
                  </a:lnTo>
                  <a:lnTo>
                    <a:pt x="3206" y="1490"/>
                  </a:lnTo>
                  <a:lnTo>
                    <a:pt x="3191" y="1512"/>
                  </a:lnTo>
                  <a:lnTo>
                    <a:pt x="3177" y="1497"/>
                  </a:lnTo>
                  <a:lnTo>
                    <a:pt x="3161" y="1451"/>
                  </a:lnTo>
                  <a:lnTo>
                    <a:pt x="3132" y="1459"/>
                  </a:lnTo>
                  <a:lnTo>
                    <a:pt x="3102" y="1497"/>
                  </a:lnTo>
                  <a:lnTo>
                    <a:pt x="3095" y="1538"/>
                  </a:lnTo>
                  <a:lnTo>
                    <a:pt x="3082" y="1562"/>
                  </a:lnTo>
                  <a:lnTo>
                    <a:pt x="3069" y="1567"/>
                  </a:lnTo>
                  <a:lnTo>
                    <a:pt x="3056" y="1588"/>
                  </a:lnTo>
                  <a:lnTo>
                    <a:pt x="2987" y="1591"/>
                  </a:lnTo>
                  <a:lnTo>
                    <a:pt x="2975" y="1572"/>
                  </a:lnTo>
                  <a:lnTo>
                    <a:pt x="2963" y="1570"/>
                  </a:lnTo>
                  <a:lnTo>
                    <a:pt x="2939" y="1591"/>
                  </a:lnTo>
                  <a:lnTo>
                    <a:pt x="2930" y="1619"/>
                  </a:lnTo>
                  <a:lnTo>
                    <a:pt x="2910" y="1634"/>
                  </a:lnTo>
                  <a:lnTo>
                    <a:pt x="2857" y="1655"/>
                  </a:lnTo>
                  <a:lnTo>
                    <a:pt x="2850" y="1663"/>
                  </a:lnTo>
                  <a:lnTo>
                    <a:pt x="2852" y="1675"/>
                  </a:lnTo>
                  <a:lnTo>
                    <a:pt x="2841" y="1681"/>
                  </a:lnTo>
                  <a:lnTo>
                    <a:pt x="2825" y="1708"/>
                  </a:lnTo>
                  <a:lnTo>
                    <a:pt x="2809" y="1706"/>
                  </a:lnTo>
                  <a:lnTo>
                    <a:pt x="2776" y="1730"/>
                  </a:lnTo>
                  <a:lnTo>
                    <a:pt x="2716" y="1724"/>
                  </a:lnTo>
                  <a:lnTo>
                    <a:pt x="2680" y="1730"/>
                  </a:lnTo>
                  <a:lnTo>
                    <a:pt x="2695" y="1738"/>
                  </a:lnTo>
                  <a:lnTo>
                    <a:pt x="2707" y="1731"/>
                  </a:lnTo>
                  <a:lnTo>
                    <a:pt x="2734" y="1734"/>
                  </a:lnTo>
                  <a:lnTo>
                    <a:pt x="2734" y="1751"/>
                  </a:lnTo>
                  <a:lnTo>
                    <a:pt x="2759" y="1764"/>
                  </a:lnTo>
                  <a:lnTo>
                    <a:pt x="2759" y="1771"/>
                  </a:lnTo>
                  <a:lnTo>
                    <a:pt x="2742" y="1773"/>
                  </a:lnTo>
                  <a:lnTo>
                    <a:pt x="2743" y="1786"/>
                  </a:lnTo>
                  <a:lnTo>
                    <a:pt x="2733" y="1794"/>
                  </a:lnTo>
                  <a:lnTo>
                    <a:pt x="2729" y="1819"/>
                  </a:lnTo>
                  <a:lnTo>
                    <a:pt x="2710" y="1836"/>
                  </a:lnTo>
                  <a:lnTo>
                    <a:pt x="2727" y="1848"/>
                  </a:lnTo>
                  <a:lnTo>
                    <a:pt x="2756" y="1842"/>
                  </a:lnTo>
                  <a:lnTo>
                    <a:pt x="2753" y="1869"/>
                  </a:lnTo>
                  <a:lnTo>
                    <a:pt x="2749" y="1875"/>
                  </a:lnTo>
                  <a:lnTo>
                    <a:pt x="2740" y="1859"/>
                  </a:lnTo>
                  <a:lnTo>
                    <a:pt x="2724" y="1861"/>
                  </a:lnTo>
                  <a:lnTo>
                    <a:pt x="2726" y="1905"/>
                  </a:lnTo>
                  <a:lnTo>
                    <a:pt x="2697" y="1898"/>
                  </a:lnTo>
                  <a:lnTo>
                    <a:pt x="2677" y="1923"/>
                  </a:lnTo>
                  <a:lnTo>
                    <a:pt x="2681" y="1936"/>
                  </a:lnTo>
                  <a:lnTo>
                    <a:pt x="2707" y="1959"/>
                  </a:lnTo>
                  <a:lnTo>
                    <a:pt x="2705" y="1967"/>
                  </a:lnTo>
                  <a:lnTo>
                    <a:pt x="2690" y="1967"/>
                  </a:lnTo>
                  <a:lnTo>
                    <a:pt x="2682" y="1996"/>
                  </a:lnTo>
                  <a:lnTo>
                    <a:pt x="2704" y="2011"/>
                  </a:lnTo>
                  <a:lnTo>
                    <a:pt x="2710" y="2034"/>
                  </a:lnTo>
                  <a:lnTo>
                    <a:pt x="2697" y="2038"/>
                  </a:lnTo>
                  <a:lnTo>
                    <a:pt x="2690" y="2032"/>
                  </a:lnTo>
                  <a:lnTo>
                    <a:pt x="2672" y="2048"/>
                  </a:lnTo>
                  <a:lnTo>
                    <a:pt x="2648" y="2019"/>
                  </a:lnTo>
                  <a:lnTo>
                    <a:pt x="2638" y="2034"/>
                  </a:lnTo>
                  <a:lnTo>
                    <a:pt x="2644" y="2062"/>
                  </a:lnTo>
                  <a:lnTo>
                    <a:pt x="2655" y="2075"/>
                  </a:lnTo>
                  <a:lnTo>
                    <a:pt x="2639" y="2094"/>
                  </a:lnTo>
                  <a:lnTo>
                    <a:pt x="2620" y="2094"/>
                  </a:lnTo>
                  <a:lnTo>
                    <a:pt x="2610" y="2080"/>
                  </a:lnTo>
                  <a:lnTo>
                    <a:pt x="2525" y="2077"/>
                  </a:lnTo>
                  <a:lnTo>
                    <a:pt x="2553" y="2122"/>
                  </a:lnTo>
                  <a:lnTo>
                    <a:pt x="2550" y="2147"/>
                  </a:lnTo>
                  <a:lnTo>
                    <a:pt x="2528" y="2116"/>
                  </a:lnTo>
                  <a:lnTo>
                    <a:pt x="2501" y="2106"/>
                  </a:lnTo>
                  <a:lnTo>
                    <a:pt x="2481" y="2087"/>
                  </a:lnTo>
                  <a:lnTo>
                    <a:pt x="2471" y="2083"/>
                  </a:lnTo>
                  <a:lnTo>
                    <a:pt x="2455" y="2094"/>
                  </a:lnTo>
                  <a:lnTo>
                    <a:pt x="2436" y="2093"/>
                  </a:lnTo>
                  <a:lnTo>
                    <a:pt x="2413" y="2077"/>
                  </a:lnTo>
                  <a:lnTo>
                    <a:pt x="2417" y="2051"/>
                  </a:lnTo>
                  <a:lnTo>
                    <a:pt x="2381" y="2051"/>
                  </a:lnTo>
                  <a:lnTo>
                    <a:pt x="2383" y="2035"/>
                  </a:lnTo>
                  <a:lnTo>
                    <a:pt x="2399" y="2028"/>
                  </a:lnTo>
                  <a:lnTo>
                    <a:pt x="2386" y="1972"/>
                  </a:lnTo>
                  <a:lnTo>
                    <a:pt x="2391" y="1964"/>
                  </a:lnTo>
                  <a:lnTo>
                    <a:pt x="2383" y="1959"/>
                  </a:lnTo>
                  <a:lnTo>
                    <a:pt x="2391" y="1930"/>
                  </a:lnTo>
                  <a:lnTo>
                    <a:pt x="2388" y="1902"/>
                  </a:lnTo>
                  <a:lnTo>
                    <a:pt x="2401" y="1888"/>
                  </a:lnTo>
                  <a:lnTo>
                    <a:pt x="2391" y="1888"/>
                  </a:lnTo>
                  <a:lnTo>
                    <a:pt x="2390" y="1879"/>
                  </a:lnTo>
                  <a:lnTo>
                    <a:pt x="2387" y="1864"/>
                  </a:lnTo>
                  <a:lnTo>
                    <a:pt x="2397" y="1848"/>
                  </a:lnTo>
                  <a:lnTo>
                    <a:pt x="2381" y="1830"/>
                  </a:lnTo>
                  <a:lnTo>
                    <a:pt x="2386" y="1809"/>
                  </a:lnTo>
                  <a:lnTo>
                    <a:pt x="2367" y="1793"/>
                  </a:lnTo>
                  <a:lnTo>
                    <a:pt x="2374" y="1786"/>
                  </a:lnTo>
                  <a:lnTo>
                    <a:pt x="2367" y="1742"/>
                  </a:lnTo>
                  <a:lnTo>
                    <a:pt x="2375" y="1714"/>
                  </a:lnTo>
                  <a:lnTo>
                    <a:pt x="2388" y="1702"/>
                  </a:lnTo>
                  <a:lnTo>
                    <a:pt x="2383" y="1699"/>
                  </a:lnTo>
                  <a:lnTo>
                    <a:pt x="2370" y="1735"/>
                  </a:lnTo>
                  <a:lnTo>
                    <a:pt x="2354" y="1748"/>
                  </a:lnTo>
                  <a:lnTo>
                    <a:pt x="2344" y="1918"/>
                  </a:lnTo>
                  <a:lnTo>
                    <a:pt x="2354" y="1930"/>
                  </a:lnTo>
                  <a:lnTo>
                    <a:pt x="2337" y="1934"/>
                  </a:lnTo>
                  <a:lnTo>
                    <a:pt x="2335" y="1941"/>
                  </a:lnTo>
                  <a:lnTo>
                    <a:pt x="2339" y="1982"/>
                  </a:lnTo>
                  <a:lnTo>
                    <a:pt x="2347" y="1989"/>
                  </a:lnTo>
                  <a:lnTo>
                    <a:pt x="2335" y="1995"/>
                  </a:lnTo>
                  <a:lnTo>
                    <a:pt x="2337" y="2005"/>
                  </a:lnTo>
                  <a:lnTo>
                    <a:pt x="2325" y="2002"/>
                  </a:lnTo>
                  <a:lnTo>
                    <a:pt x="2301" y="2016"/>
                  </a:lnTo>
                  <a:lnTo>
                    <a:pt x="2315" y="2045"/>
                  </a:lnTo>
                  <a:lnTo>
                    <a:pt x="2276" y="2104"/>
                  </a:lnTo>
                  <a:lnTo>
                    <a:pt x="2266" y="2097"/>
                  </a:lnTo>
                  <a:lnTo>
                    <a:pt x="2250" y="2111"/>
                  </a:lnTo>
                  <a:lnTo>
                    <a:pt x="2233" y="2109"/>
                  </a:lnTo>
                  <a:lnTo>
                    <a:pt x="2203" y="2137"/>
                  </a:lnTo>
                  <a:lnTo>
                    <a:pt x="2191" y="2134"/>
                  </a:lnTo>
                  <a:lnTo>
                    <a:pt x="2198" y="2149"/>
                  </a:lnTo>
                  <a:lnTo>
                    <a:pt x="2190" y="2152"/>
                  </a:lnTo>
                  <a:lnTo>
                    <a:pt x="2175" y="2137"/>
                  </a:lnTo>
                  <a:lnTo>
                    <a:pt x="2164" y="2149"/>
                  </a:lnTo>
                  <a:lnTo>
                    <a:pt x="2151" y="2146"/>
                  </a:lnTo>
                  <a:lnTo>
                    <a:pt x="2141" y="2172"/>
                  </a:lnTo>
                  <a:lnTo>
                    <a:pt x="2123" y="2168"/>
                  </a:lnTo>
                  <a:lnTo>
                    <a:pt x="2113" y="2186"/>
                  </a:lnTo>
                  <a:lnTo>
                    <a:pt x="2103" y="2176"/>
                  </a:lnTo>
                  <a:lnTo>
                    <a:pt x="2093" y="2191"/>
                  </a:lnTo>
                  <a:lnTo>
                    <a:pt x="2102" y="2201"/>
                  </a:lnTo>
                  <a:lnTo>
                    <a:pt x="2084" y="2221"/>
                  </a:lnTo>
                  <a:lnTo>
                    <a:pt x="2090" y="2235"/>
                  </a:lnTo>
                  <a:lnTo>
                    <a:pt x="2100" y="2235"/>
                  </a:lnTo>
                  <a:lnTo>
                    <a:pt x="2099" y="2277"/>
                  </a:lnTo>
                  <a:lnTo>
                    <a:pt x="2068" y="2296"/>
                  </a:lnTo>
                  <a:lnTo>
                    <a:pt x="2079" y="2306"/>
                  </a:lnTo>
                  <a:lnTo>
                    <a:pt x="2066" y="2323"/>
                  </a:lnTo>
                  <a:lnTo>
                    <a:pt x="2070" y="2338"/>
                  </a:lnTo>
                  <a:lnTo>
                    <a:pt x="2067" y="2356"/>
                  </a:lnTo>
                  <a:lnTo>
                    <a:pt x="2074" y="2367"/>
                  </a:lnTo>
                  <a:lnTo>
                    <a:pt x="2060" y="2372"/>
                  </a:lnTo>
                  <a:lnTo>
                    <a:pt x="2041" y="2356"/>
                  </a:lnTo>
                  <a:lnTo>
                    <a:pt x="1998" y="2351"/>
                  </a:lnTo>
                  <a:lnTo>
                    <a:pt x="1970" y="2391"/>
                  </a:lnTo>
                  <a:lnTo>
                    <a:pt x="1945" y="2395"/>
                  </a:lnTo>
                  <a:lnTo>
                    <a:pt x="1939" y="2414"/>
                  </a:lnTo>
                  <a:lnTo>
                    <a:pt x="1923" y="2408"/>
                  </a:lnTo>
                  <a:lnTo>
                    <a:pt x="1927" y="2368"/>
                  </a:lnTo>
                  <a:lnTo>
                    <a:pt x="1916" y="2358"/>
                  </a:lnTo>
                  <a:lnTo>
                    <a:pt x="1940" y="2328"/>
                  </a:lnTo>
                  <a:lnTo>
                    <a:pt x="1930" y="2307"/>
                  </a:lnTo>
                  <a:lnTo>
                    <a:pt x="1930" y="2273"/>
                  </a:lnTo>
                  <a:lnTo>
                    <a:pt x="1904" y="2261"/>
                  </a:lnTo>
                  <a:lnTo>
                    <a:pt x="1894" y="2274"/>
                  </a:lnTo>
                  <a:lnTo>
                    <a:pt x="1878" y="2274"/>
                  </a:lnTo>
                  <a:lnTo>
                    <a:pt x="1858" y="2294"/>
                  </a:lnTo>
                  <a:lnTo>
                    <a:pt x="1847" y="2297"/>
                  </a:lnTo>
                  <a:lnTo>
                    <a:pt x="1847" y="2287"/>
                  </a:lnTo>
                  <a:lnTo>
                    <a:pt x="1836" y="2279"/>
                  </a:lnTo>
                  <a:lnTo>
                    <a:pt x="1835" y="2269"/>
                  </a:lnTo>
                  <a:lnTo>
                    <a:pt x="1842" y="2267"/>
                  </a:lnTo>
                  <a:lnTo>
                    <a:pt x="1858" y="2281"/>
                  </a:lnTo>
                  <a:lnTo>
                    <a:pt x="1862" y="2276"/>
                  </a:lnTo>
                  <a:lnTo>
                    <a:pt x="1854" y="2264"/>
                  </a:lnTo>
                  <a:lnTo>
                    <a:pt x="1872" y="2266"/>
                  </a:lnTo>
                  <a:lnTo>
                    <a:pt x="1857" y="2254"/>
                  </a:lnTo>
                  <a:lnTo>
                    <a:pt x="1864" y="2241"/>
                  </a:lnTo>
                  <a:lnTo>
                    <a:pt x="1849" y="2238"/>
                  </a:lnTo>
                  <a:lnTo>
                    <a:pt x="1849" y="2225"/>
                  </a:lnTo>
                  <a:lnTo>
                    <a:pt x="1893" y="2218"/>
                  </a:lnTo>
                  <a:lnTo>
                    <a:pt x="1872" y="2189"/>
                  </a:lnTo>
                  <a:lnTo>
                    <a:pt x="1877" y="2181"/>
                  </a:lnTo>
                  <a:lnTo>
                    <a:pt x="1872" y="2175"/>
                  </a:lnTo>
                  <a:lnTo>
                    <a:pt x="1900" y="2183"/>
                  </a:lnTo>
                  <a:lnTo>
                    <a:pt x="1903" y="2191"/>
                  </a:lnTo>
                  <a:lnTo>
                    <a:pt x="1923" y="2162"/>
                  </a:lnTo>
                  <a:lnTo>
                    <a:pt x="1909" y="2139"/>
                  </a:lnTo>
                  <a:lnTo>
                    <a:pt x="1919" y="2123"/>
                  </a:lnTo>
                  <a:lnTo>
                    <a:pt x="1910" y="2110"/>
                  </a:lnTo>
                  <a:lnTo>
                    <a:pt x="1890" y="2127"/>
                  </a:lnTo>
                  <a:lnTo>
                    <a:pt x="1881" y="2120"/>
                  </a:lnTo>
                  <a:lnTo>
                    <a:pt x="1867" y="2122"/>
                  </a:lnTo>
                  <a:lnTo>
                    <a:pt x="1867" y="2140"/>
                  </a:lnTo>
                  <a:lnTo>
                    <a:pt x="1854" y="2136"/>
                  </a:lnTo>
                  <a:lnTo>
                    <a:pt x="1842" y="2113"/>
                  </a:lnTo>
                  <a:lnTo>
                    <a:pt x="1819" y="2096"/>
                  </a:lnTo>
                  <a:lnTo>
                    <a:pt x="1818" y="2088"/>
                  </a:lnTo>
                  <a:lnTo>
                    <a:pt x="1834" y="2080"/>
                  </a:lnTo>
                  <a:lnTo>
                    <a:pt x="1845" y="2094"/>
                  </a:lnTo>
                  <a:lnTo>
                    <a:pt x="1854" y="2088"/>
                  </a:lnTo>
                  <a:lnTo>
                    <a:pt x="1841" y="2075"/>
                  </a:lnTo>
                  <a:lnTo>
                    <a:pt x="1839" y="2065"/>
                  </a:lnTo>
                  <a:lnTo>
                    <a:pt x="1851" y="2058"/>
                  </a:lnTo>
                  <a:lnTo>
                    <a:pt x="1844" y="2047"/>
                  </a:lnTo>
                  <a:lnTo>
                    <a:pt x="1832" y="2051"/>
                  </a:lnTo>
                  <a:lnTo>
                    <a:pt x="1819" y="2034"/>
                  </a:lnTo>
                  <a:lnTo>
                    <a:pt x="1819" y="2024"/>
                  </a:lnTo>
                  <a:lnTo>
                    <a:pt x="1836" y="2021"/>
                  </a:lnTo>
                  <a:lnTo>
                    <a:pt x="1821" y="1983"/>
                  </a:lnTo>
                  <a:lnTo>
                    <a:pt x="1845" y="1969"/>
                  </a:lnTo>
                  <a:lnTo>
                    <a:pt x="1831" y="1944"/>
                  </a:lnTo>
                  <a:lnTo>
                    <a:pt x="1796" y="1941"/>
                  </a:lnTo>
                  <a:lnTo>
                    <a:pt x="1798" y="1931"/>
                  </a:lnTo>
                  <a:lnTo>
                    <a:pt x="1816" y="1927"/>
                  </a:lnTo>
                  <a:lnTo>
                    <a:pt x="1835" y="1911"/>
                  </a:lnTo>
                  <a:lnTo>
                    <a:pt x="1829" y="1897"/>
                  </a:lnTo>
                  <a:lnTo>
                    <a:pt x="1812" y="1900"/>
                  </a:lnTo>
                  <a:lnTo>
                    <a:pt x="1811" y="1908"/>
                  </a:lnTo>
                  <a:lnTo>
                    <a:pt x="1793" y="1908"/>
                  </a:lnTo>
                  <a:lnTo>
                    <a:pt x="1793" y="1879"/>
                  </a:lnTo>
                  <a:lnTo>
                    <a:pt x="1751" y="1865"/>
                  </a:lnTo>
                  <a:lnTo>
                    <a:pt x="1756" y="1887"/>
                  </a:lnTo>
                  <a:lnTo>
                    <a:pt x="1728" y="1891"/>
                  </a:lnTo>
                  <a:lnTo>
                    <a:pt x="1728" y="1908"/>
                  </a:lnTo>
                  <a:lnTo>
                    <a:pt x="1702" y="1921"/>
                  </a:lnTo>
                  <a:lnTo>
                    <a:pt x="1688" y="1907"/>
                  </a:lnTo>
                  <a:lnTo>
                    <a:pt x="1705" y="1887"/>
                  </a:lnTo>
                  <a:lnTo>
                    <a:pt x="1705" y="1865"/>
                  </a:lnTo>
                  <a:lnTo>
                    <a:pt x="1665" y="1862"/>
                  </a:lnTo>
                  <a:lnTo>
                    <a:pt x="1615" y="1838"/>
                  </a:lnTo>
                  <a:lnTo>
                    <a:pt x="1579" y="1849"/>
                  </a:lnTo>
                  <a:lnTo>
                    <a:pt x="1561" y="1829"/>
                  </a:lnTo>
                  <a:lnTo>
                    <a:pt x="1577" y="1810"/>
                  </a:lnTo>
                  <a:lnTo>
                    <a:pt x="1519" y="1790"/>
                  </a:lnTo>
                  <a:lnTo>
                    <a:pt x="1530" y="1771"/>
                  </a:lnTo>
                  <a:lnTo>
                    <a:pt x="1521" y="1761"/>
                  </a:lnTo>
                  <a:lnTo>
                    <a:pt x="1527" y="1742"/>
                  </a:lnTo>
                  <a:lnTo>
                    <a:pt x="1521" y="1737"/>
                  </a:lnTo>
                  <a:lnTo>
                    <a:pt x="1544" y="1718"/>
                  </a:lnTo>
                  <a:lnTo>
                    <a:pt x="1537" y="1708"/>
                  </a:lnTo>
                  <a:lnTo>
                    <a:pt x="1528" y="1719"/>
                  </a:lnTo>
                  <a:lnTo>
                    <a:pt x="1506" y="1714"/>
                  </a:lnTo>
                  <a:lnTo>
                    <a:pt x="1486" y="1693"/>
                  </a:lnTo>
                  <a:lnTo>
                    <a:pt x="1479" y="1643"/>
                  </a:lnTo>
                  <a:lnTo>
                    <a:pt x="1486" y="1632"/>
                  </a:lnTo>
                  <a:lnTo>
                    <a:pt x="1478" y="1619"/>
                  </a:lnTo>
                  <a:lnTo>
                    <a:pt x="1492" y="1606"/>
                  </a:lnTo>
                  <a:lnTo>
                    <a:pt x="1483" y="1587"/>
                  </a:lnTo>
                  <a:lnTo>
                    <a:pt x="1489" y="1562"/>
                  </a:lnTo>
                  <a:lnTo>
                    <a:pt x="1499" y="1570"/>
                  </a:lnTo>
                  <a:lnTo>
                    <a:pt x="1511" y="1549"/>
                  </a:lnTo>
                  <a:lnTo>
                    <a:pt x="1511" y="1518"/>
                  </a:lnTo>
                  <a:lnTo>
                    <a:pt x="1531" y="1457"/>
                  </a:lnTo>
                  <a:lnTo>
                    <a:pt x="1554" y="1447"/>
                  </a:lnTo>
                  <a:lnTo>
                    <a:pt x="1573" y="1464"/>
                  </a:lnTo>
                  <a:lnTo>
                    <a:pt x="1567" y="1479"/>
                  </a:lnTo>
                  <a:lnTo>
                    <a:pt x="1590" y="1476"/>
                  </a:lnTo>
                  <a:lnTo>
                    <a:pt x="1584" y="1490"/>
                  </a:lnTo>
                  <a:lnTo>
                    <a:pt x="1602" y="1499"/>
                  </a:lnTo>
                  <a:lnTo>
                    <a:pt x="1607" y="1535"/>
                  </a:lnTo>
                  <a:lnTo>
                    <a:pt x="1623" y="1539"/>
                  </a:lnTo>
                  <a:lnTo>
                    <a:pt x="1639" y="1559"/>
                  </a:lnTo>
                  <a:lnTo>
                    <a:pt x="1639" y="1571"/>
                  </a:lnTo>
                  <a:lnTo>
                    <a:pt x="1612" y="1583"/>
                  </a:lnTo>
                  <a:lnTo>
                    <a:pt x="1607" y="1617"/>
                  </a:lnTo>
                  <a:lnTo>
                    <a:pt x="1615" y="1633"/>
                  </a:lnTo>
                  <a:lnTo>
                    <a:pt x="1602" y="1650"/>
                  </a:lnTo>
                  <a:lnTo>
                    <a:pt x="1606" y="1660"/>
                  </a:lnTo>
                  <a:lnTo>
                    <a:pt x="1648" y="1676"/>
                  </a:lnTo>
                  <a:lnTo>
                    <a:pt x="1645" y="1728"/>
                  </a:lnTo>
                  <a:lnTo>
                    <a:pt x="1669" y="1740"/>
                  </a:lnTo>
                  <a:lnTo>
                    <a:pt x="1674" y="1773"/>
                  </a:lnTo>
                  <a:lnTo>
                    <a:pt x="1681" y="1750"/>
                  </a:lnTo>
                  <a:lnTo>
                    <a:pt x="1692" y="1745"/>
                  </a:lnTo>
                  <a:lnTo>
                    <a:pt x="1728" y="1770"/>
                  </a:lnTo>
                  <a:lnTo>
                    <a:pt x="1741" y="1767"/>
                  </a:lnTo>
                  <a:lnTo>
                    <a:pt x="1738" y="1779"/>
                  </a:lnTo>
                  <a:lnTo>
                    <a:pt x="1813" y="1819"/>
                  </a:lnTo>
                  <a:lnTo>
                    <a:pt x="1811" y="1803"/>
                  </a:lnTo>
                  <a:lnTo>
                    <a:pt x="1862" y="1777"/>
                  </a:lnTo>
                  <a:lnTo>
                    <a:pt x="1870" y="1755"/>
                  </a:lnTo>
                  <a:lnTo>
                    <a:pt x="1868" y="1747"/>
                  </a:lnTo>
                  <a:lnTo>
                    <a:pt x="1855" y="1747"/>
                  </a:lnTo>
                  <a:lnTo>
                    <a:pt x="1842" y="1758"/>
                  </a:lnTo>
                  <a:lnTo>
                    <a:pt x="1832" y="1753"/>
                  </a:lnTo>
                  <a:lnTo>
                    <a:pt x="1818" y="1764"/>
                  </a:lnTo>
                  <a:lnTo>
                    <a:pt x="1811" y="1712"/>
                  </a:lnTo>
                  <a:lnTo>
                    <a:pt x="1800" y="1712"/>
                  </a:lnTo>
                  <a:lnTo>
                    <a:pt x="1789" y="1732"/>
                  </a:lnTo>
                  <a:lnTo>
                    <a:pt x="1775" y="1689"/>
                  </a:lnTo>
                  <a:lnTo>
                    <a:pt x="1756" y="1693"/>
                  </a:lnTo>
                  <a:lnTo>
                    <a:pt x="1764" y="1660"/>
                  </a:lnTo>
                  <a:lnTo>
                    <a:pt x="1751" y="1659"/>
                  </a:lnTo>
                  <a:lnTo>
                    <a:pt x="1751" y="1644"/>
                  </a:lnTo>
                  <a:lnTo>
                    <a:pt x="1737" y="1644"/>
                  </a:lnTo>
                  <a:lnTo>
                    <a:pt x="1731" y="1668"/>
                  </a:lnTo>
                  <a:lnTo>
                    <a:pt x="1720" y="1665"/>
                  </a:lnTo>
                  <a:lnTo>
                    <a:pt x="1705" y="1683"/>
                  </a:lnTo>
                  <a:lnTo>
                    <a:pt x="1687" y="1668"/>
                  </a:lnTo>
                  <a:lnTo>
                    <a:pt x="1715" y="1632"/>
                  </a:lnTo>
                  <a:lnTo>
                    <a:pt x="1713" y="1598"/>
                  </a:lnTo>
                  <a:lnTo>
                    <a:pt x="1704" y="1588"/>
                  </a:lnTo>
                  <a:lnTo>
                    <a:pt x="1714" y="1590"/>
                  </a:lnTo>
                  <a:lnTo>
                    <a:pt x="1724" y="1604"/>
                  </a:lnTo>
                  <a:lnTo>
                    <a:pt x="1733" y="1597"/>
                  </a:lnTo>
                  <a:lnTo>
                    <a:pt x="1728" y="1584"/>
                  </a:lnTo>
                  <a:lnTo>
                    <a:pt x="1718" y="1580"/>
                  </a:lnTo>
                  <a:lnTo>
                    <a:pt x="1720" y="1565"/>
                  </a:lnTo>
                  <a:lnTo>
                    <a:pt x="1700" y="1562"/>
                  </a:lnTo>
                  <a:lnTo>
                    <a:pt x="1701" y="1552"/>
                  </a:lnTo>
                  <a:lnTo>
                    <a:pt x="1713" y="1558"/>
                  </a:lnTo>
                  <a:lnTo>
                    <a:pt x="1720" y="1545"/>
                  </a:lnTo>
                  <a:lnTo>
                    <a:pt x="1747" y="1583"/>
                  </a:lnTo>
                  <a:lnTo>
                    <a:pt x="1746" y="1598"/>
                  </a:lnTo>
                  <a:lnTo>
                    <a:pt x="1751" y="1607"/>
                  </a:lnTo>
                  <a:lnTo>
                    <a:pt x="1769" y="1588"/>
                  </a:lnTo>
                  <a:lnTo>
                    <a:pt x="1779" y="1587"/>
                  </a:lnTo>
                  <a:lnTo>
                    <a:pt x="1782" y="1574"/>
                  </a:lnTo>
                  <a:lnTo>
                    <a:pt x="1790" y="1584"/>
                  </a:lnTo>
                  <a:lnTo>
                    <a:pt x="1800" y="1567"/>
                  </a:lnTo>
                  <a:lnTo>
                    <a:pt x="1821" y="1578"/>
                  </a:lnTo>
                  <a:lnTo>
                    <a:pt x="1818" y="1590"/>
                  </a:lnTo>
                  <a:lnTo>
                    <a:pt x="1795" y="1606"/>
                  </a:lnTo>
                  <a:lnTo>
                    <a:pt x="1775" y="1643"/>
                  </a:lnTo>
                  <a:lnTo>
                    <a:pt x="1795" y="1666"/>
                  </a:lnTo>
                  <a:lnTo>
                    <a:pt x="1812" y="1659"/>
                  </a:lnTo>
                  <a:lnTo>
                    <a:pt x="1812" y="1675"/>
                  </a:lnTo>
                  <a:lnTo>
                    <a:pt x="1828" y="1678"/>
                  </a:lnTo>
                  <a:lnTo>
                    <a:pt x="1841" y="1698"/>
                  </a:lnTo>
                  <a:lnTo>
                    <a:pt x="1911" y="1706"/>
                  </a:lnTo>
                  <a:lnTo>
                    <a:pt x="1940" y="1731"/>
                  </a:lnTo>
                  <a:lnTo>
                    <a:pt x="1958" y="1706"/>
                  </a:lnTo>
                  <a:lnTo>
                    <a:pt x="1934" y="1699"/>
                  </a:lnTo>
                  <a:lnTo>
                    <a:pt x="1930" y="1678"/>
                  </a:lnTo>
                  <a:lnTo>
                    <a:pt x="1937" y="1675"/>
                  </a:lnTo>
                  <a:lnTo>
                    <a:pt x="1976" y="1679"/>
                  </a:lnTo>
                  <a:lnTo>
                    <a:pt x="1982" y="1695"/>
                  </a:lnTo>
                  <a:lnTo>
                    <a:pt x="2041" y="1719"/>
                  </a:lnTo>
                  <a:lnTo>
                    <a:pt x="2096" y="1725"/>
                  </a:lnTo>
                  <a:lnTo>
                    <a:pt x="2105" y="1717"/>
                  </a:lnTo>
                  <a:lnTo>
                    <a:pt x="2089" y="1704"/>
                  </a:lnTo>
                  <a:lnTo>
                    <a:pt x="2054" y="1702"/>
                  </a:lnTo>
                  <a:lnTo>
                    <a:pt x="2028" y="1676"/>
                  </a:lnTo>
                  <a:lnTo>
                    <a:pt x="1999" y="1662"/>
                  </a:lnTo>
                  <a:lnTo>
                    <a:pt x="1992" y="1637"/>
                  </a:lnTo>
                  <a:lnTo>
                    <a:pt x="2004" y="1614"/>
                  </a:lnTo>
                  <a:lnTo>
                    <a:pt x="1981" y="1607"/>
                  </a:lnTo>
                  <a:lnTo>
                    <a:pt x="1960" y="1611"/>
                  </a:lnTo>
                  <a:lnTo>
                    <a:pt x="1939" y="1559"/>
                  </a:lnTo>
                  <a:lnTo>
                    <a:pt x="1891" y="1502"/>
                  </a:lnTo>
                  <a:lnTo>
                    <a:pt x="1874" y="1495"/>
                  </a:lnTo>
                  <a:lnTo>
                    <a:pt x="1847" y="1497"/>
                  </a:lnTo>
                  <a:lnTo>
                    <a:pt x="1834" y="1500"/>
                  </a:lnTo>
                  <a:lnTo>
                    <a:pt x="1821" y="1518"/>
                  </a:lnTo>
                  <a:lnTo>
                    <a:pt x="1812" y="1512"/>
                  </a:lnTo>
                  <a:lnTo>
                    <a:pt x="1808" y="1487"/>
                  </a:lnTo>
                  <a:lnTo>
                    <a:pt x="1785" y="1487"/>
                  </a:lnTo>
                  <a:lnTo>
                    <a:pt x="1777" y="1497"/>
                  </a:lnTo>
                  <a:lnTo>
                    <a:pt x="1773" y="1485"/>
                  </a:lnTo>
                  <a:lnTo>
                    <a:pt x="1757" y="1490"/>
                  </a:lnTo>
                  <a:lnTo>
                    <a:pt x="1749" y="1477"/>
                  </a:lnTo>
                  <a:lnTo>
                    <a:pt x="1737" y="1485"/>
                  </a:lnTo>
                  <a:lnTo>
                    <a:pt x="1736" y="1496"/>
                  </a:lnTo>
                  <a:lnTo>
                    <a:pt x="1717" y="1493"/>
                  </a:lnTo>
                  <a:lnTo>
                    <a:pt x="1720" y="1505"/>
                  </a:lnTo>
                  <a:lnTo>
                    <a:pt x="1705" y="1510"/>
                  </a:lnTo>
                  <a:lnTo>
                    <a:pt x="1664" y="1496"/>
                  </a:lnTo>
                  <a:lnTo>
                    <a:pt x="1662" y="1487"/>
                  </a:lnTo>
                  <a:lnTo>
                    <a:pt x="1692" y="1467"/>
                  </a:lnTo>
                  <a:lnTo>
                    <a:pt x="1688" y="1454"/>
                  </a:lnTo>
                  <a:lnTo>
                    <a:pt x="1698" y="1446"/>
                  </a:lnTo>
                  <a:lnTo>
                    <a:pt x="1689" y="1440"/>
                  </a:lnTo>
                  <a:lnTo>
                    <a:pt x="1710" y="1431"/>
                  </a:lnTo>
                  <a:lnTo>
                    <a:pt x="1708" y="1407"/>
                  </a:lnTo>
                  <a:lnTo>
                    <a:pt x="1672" y="1410"/>
                  </a:lnTo>
                  <a:lnTo>
                    <a:pt x="1659" y="1371"/>
                  </a:lnTo>
                  <a:lnTo>
                    <a:pt x="1675" y="1352"/>
                  </a:lnTo>
                  <a:lnTo>
                    <a:pt x="1675" y="1338"/>
                  </a:lnTo>
                  <a:lnTo>
                    <a:pt x="1684" y="1326"/>
                  </a:lnTo>
                  <a:lnTo>
                    <a:pt x="1694" y="1329"/>
                  </a:lnTo>
                  <a:lnTo>
                    <a:pt x="1698" y="1313"/>
                  </a:lnTo>
                  <a:lnTo>
                    <a:pt x="1704" y="1304"/>
                  </a:lnTo>
                  <a:lnTo>
                    <a:pt x="1711" y="1307"/>
                  </a:lnTo>
                  <a:lnTo>
                    <a:pt x="1714" y="1294"/>
                  </a:lnTo>
                  <a:lnTo>
                    <a:pt x="1727" y="1283"/>
                  </a:lnTo>
                  <a:lnTo>
                    <a:pt x="1746" y="1281"/>
                  </a:lnTo>
                  <a:lnTo>
                    <a:pt x="1733" y="1271"/>
                  </a:lnTo>
                  <a:lnTo>
                    <a:pt x="1731" y="1237"/>
                  </a:lnTo>
                  <a:lnTo>
                    <a:pt x="1717" y="1229"/>
                  </a:lnTo>
                  <a:lnTo>
                    <a:pt x="1728" y="1206"/>
                  </a:lnTo>
                  <a:lnTo>
                    <a:pt x="1715" y="1201"/>
                  </a:lnTo>
                  <a:lnTo>
                    <a:pt x="1705" y="1199"/>
                  </a:lnTo>
                  <a:lnTo>
                    <a:pt x="1714" y="1178"/>
                  </a:lnTo>
                  <a:lnTo>
                    <a:pt x="1711" y="1165"/>
                  </a:lnTo>
                  <a:lnTo>
                    <a:pt x="1718" y="1169"/>
                  </a:lnTo>
                  <a:lnTo>
                    <a:pt x="1726" y="1165"/>
                  </a:lnTo>
                  <a:lnTo>
                    <a:pt x="1734" y="1142"/>
                  </a:lnTo>
                  <a:lnTo>
                    <a:pt x="1711" y="1120"/>
                  </a:lnTo>
                  <a:lnTo>
                    <a:pt x="1707" y="1107"/>
                  </a:lnTo>
                  <a:lnTo>
                    <a:pt x="1718" y="1094"/>
                  </a:lnTo>
                  <a:lnTo>
                    <a:pt x="1705" y="1072"/>
                  </a:lnTo>
                  <a:lnTo>
                    <a:pt x="1714" y="1032"/>
                  </a:lnTo>
                  <a:lnTo>
                    <a:pt x="1694" y="1019"/>
                  </a:lnTo>
                  <a:lnTo>
                    <a:pt x="1691" y="984"/>
                  </a:lnTo>
                  <a:lnTo>
                    <a:pt x="1677" y="960"/>
                  </a:lnTo>
                  <a:lnTo>
                    <a:pt x="1669" y="970"/>
                  </a:lnTo>
                  <a:lnTo>
                    <a:pt x="1671" y="1010"/>
                  </a:lnTo>
                  <a:lnTo>
                    <a:pt x="1656" y="1022"/>
                  </a:lnTo>
                  <a:lnTo>
                    <a:pt x="1658" y="1036"/>
                  </a:lnTo>
                  <a:lnTo>
                    <a:pt x="1671" y="1033"/>
                  </a:lnTo>
                  <a:lnTo>
                    <a:pt x="1682" y="1046"/>
                  </a:lnTo>
                  <a:lnTo>
                    <a:pt x="1666" y="1072"/>
                  </a:lnTo>
                  <a:lnTo>
                    <a:pt x="1681" y="1082"/>
                  </a:lnTo>
                  <a:lnTo>
                    <a:pt x="1668" y="1097"/>
                  </a:lnTo>
                  <a:lnTo>
                    <a:pt x="1675" y="1114"/>
                  </a:lnTo>
                  <a:lnTo>
                    <a:pt x="1671" y="1121"/>
                  </a:lnTo>
                  <a:lnTo>
                    <a:pt x="1643" y="1120"/>
                  </a:lnTo>
                  <a:lnTo>
                    <a:pt x="1640" y="1129"/>
                  </a:lnTo>
                  <a:lnTo>
                    <a:pt x="1630" y="1133"/>
                  </a:lnTo>
                  <a:lnTo>
                    <a:pt x="1606" y="1130"/>
                  </a:lnTo>
                  <a:lnTo>
                    <a:pt x="1602" y="1101"/>
                  </a:lnTo>
                  <a:lnTo>
                    <a:pt x="1584" y="1097"/>
                  </a:lnTo>
                  <a:lnTo>
                    <a:pt x="1576" y="1110"/>
                  </a:lnTo>
                  <a:lnTo>
                    <a:pt x="1567" y="1106"/>
                  </a:lnTo>
                  <a:lnTo>
                    <a:pt x="1563" y="1093"/>
                  </a:lnTo>
                  <a:lnTo>
                    <a:pt x="1571" y="1095"/>
                  </a:lnTo>
                  <a:lnTo>
                    <a:pt x="1590" y="1074"/>
                  </a:lnTo>
                  <a:lnTo>
                    <a:pt x="1571" y="1065"/>
                  </a:lnTo>
                  <a:lnTo>
                    <a:pt x="1567" y="1049"/>
                  </a:lnTo>
                  <a:lnTo>
                    <a:pt x="1547" y="1028"/>
                  </a:lnTo>
                  <a:lnTo>
                    <a:pt x="1550" y="1008"/>
                  </a:lnTo>
                  <a:lnTo>
                    <a:pt x="1558" y="1005"/>
                  </a:lnTo>
                  <a:lnTo>
                    <a:pt x="1563" y="989"/>
                  </a:lnTo>
                  <a:lnTo>
                    <a:pt x="1576" y="982"/>
                  </a:lnTo>
                  <a:lnTo>
                    <a:pt x="1570" y="1008"/>
                  </a:lnTo>
                  <a:lnTo>
                    <a:pt x="1583" y="1008"/>
                  </a:lnTo>
                  <a:lnTo>
                    <a:pt x="1587" y="996"/>
                  </a:lnTo>
                  <a:lnTo>
                    <a:pt x="1602" y="1026"/>
                  </a:lnTo>
                  <a:lnTo>
                    <a:pt x="1636" y="1009"/>
                  </a:lnTo>
                  <a:lnTo>
                    <a:pt x="1642" y="993"/>
                  </a:lnTo>
                  <a:lnTo>
                    <a:pt x="1653" y="990"/>
                  </a:lnTo>
                  <a:lnTo>
                    <a:pt x="1653" y="971"/>
                  </a:lnTo>
                  <a:lnTo>
                    <a:pt x="1619" y="964"/>
                  </a:lnTo>
                  <a:lnTo>
                    <a:pt x="1708" y="908"/>
                  </a:lnTo>
                  <a:lnTo>
                    <a:pt x="1707" y="881"/>
                  </a:lnTo>
                  <a:lnTo>
                    <a:pt x="1689" y="861"/>
                  </a:lnTo>
                  <a:lnTo>
                    <a:pt x="1672" y="861"/>
                  </a:lnTo>
                  <a:lnTo>
                    <a:pt x="1643" y="875"/>
                  </a:lnTo>
                  <a:lnTo>
                    <a:pt x="1635" y="858"/>
                  </a:lnTo>
                  <a:lnTo>
                    <a:pt x="1643" y="849"/>
                  </a:lnTo>
                  <a:lnTo>
                    <a:pt x="1638" y="839"/>
                  </a:lnTo>
                  <a:lnTo>
                    <a:pt x="1609" y="832"/>
                  </a:lnTo>
                  <a:lnTo>
                    <a:pt x="1623" y="827"/>
                  </a:lnTo>
                  <a:lnTo>
                    <a:pt x="1632" y="814"/>
                  </a:lnTo>
                  <a:lnTo>
                    <a:pt x="1610" y="775"/>
                  </a:lnTo>
                  <a:lnTo>
                    <a:pt x="1586" y="774"/>
                  </a:lnTo>
                  <a:lnTo>
                    <a:pt x="1584" y="787"/>
                  </a:lnTo>
                  <a:lnTo>
                    <a:pt x="1560" y="771"/>
                  </a:lnTo>
                  <a:lnTo>
                    <a:pt x="1581" y="810"/>
                  </a:lnTo>
                  <a:lnTo>
                    <a:pt x="1557" y="830"/>
                  </a:lnTo>
                  <a:lnTo>
                    <a:pt x="1576" y="835"/>
                  </a:lnTo>
                  <a:lnTo>
                    <a:pt x="1579" y="846"/>
                  </a:lnTo>
                  <a:lnTo>
                    <a:pt x="1555" y="868"/>
                  </a:lnTo>
                  <a:lnTo>
                    <a:pt x="1544" y="836"/>
                  </a:lnTo>
                  <a:lnTo>
                    <a:pt x="1530" y="830"/>
                  </a:lnTo>
                  <a:lnTo>
                    <a:pt x="1515" y="846"/>
                  </a:lnTo>
                  <a:lnTo>
                    <a:pt x="1492" y="848"/>
                  </a:lnTo>
                  <a:lnTo>
                    <a:pt x="1493" y="829"/>
                  </a:lnTo>
                  <a:lnTo>
                    <a:pt x="1482" y="794"/>
                  </a:lnTo>
                  <a:lnTo>
                    <a:pt x="1463" y="783"/>
                  </a:lnTo>
                  <a:lnTo>
                    <a:pt x="1470" y="760"/>
                  </a:lnTo>
                  <a:lnTo>
                    <a:pt x="1501" y="757"/>
                  </a:lnTo>
                  <a:lnTo>
                    <a:pt x="1460" y="714"/>
                  </a:lnTo>
                  <a:lnTo>
                    <a:pt x="1475" y="679"/>
                  </a:lnTo>
                  <a:lnTo>
                    <a:pt x="1482" y="688"/>
                  </a:lnTo>
                  <a:lnTo>
                    <a:pt x="1489" y="685"/>
                  </a:lnTo>
                  <a:lnTo>
                    <a:pt x="1481" y="670"/>
                  </a:lnTo>
                  <a:lnTo>
                    <a:pt x="1485" y="660"/>
                  </a:lnTo>
                  <a:lnTo>
                    <a:pt x="1511" y="644"/>
                  </a:lnTo>
                  <a:lnTo>
                    <a:pt x="1524" y="679"/>
                  </a:lnTo>
                  <a:lnTo>
                    <a:pt x="1541" y="675"/>
                  </a:lnTo>
                  <a:lnTo>
                    <a:pt x="1535" y="666"/>
                  </a:lnTo>
                  <a:lnTo>
                    <a:pt x="1542" y="665"/>
                  </a:lnTo>
                  <a:lnTo>
                    <a:pt x="1567" y="672"/>
                  </a:lnTo>
                  <a:lnTo>
                    <a:pt x="1568" y="695"/>
                  </a:lnTo>
                  <a:lnTo>
                    <a:pt x="1591" y="693"/>
                  </a:lnTo>
                  <a:lnTo>
                    <a:pt x="1607" y="663"/>
                  </a:lnTo>
                  <a:lnTo>
                    <a:pt x="1596" y="656"/>
                  </a:lnTo>
                  <a:lnTo>
                    <a:pt x="1597" y="650"/>
                  </a:lnTo>
                  <a:lnTo>
                    <a:pt x="1604" y="643"/>
                  </a:lnTo>
                  <a:lnTo>
                    <a:pt x="1615" y="650"/>
                  </a:lnTo>
                  <a:lnTo>
                    <a:pt x="1635" y="627"/>
                  </a:lnTo>
                  <a:lnTo>
                    <a:pt x="1635" y="673"/>
                  </a:lnTo>
                  <a:lnTo>
                    <a:pt x="1620" y="702"/>
                  </a:lnTo>
                  <a:lnTo>
                    <a:pt x="1626" y="705"/>
                  </a:lnTo>
                  <a:lnTo>
                    <a:pt x="1623" y="715"/>
                  </a:lnTo>
                  <a:lnTo>
                    <a:pt x="1609" y="719"/>
                  </a:lnTo>
                  <a:lnTo>
                    <a:pt x="1606" y="735"/>
                  </a:lnTo>
                  <a:lnTo>
                    <a:pt x="1615" y="742"/>
                  </a:lnTo>
                  <a:lnTo>
                    <a:pt x="1616" y="757"/>
                  </a:lnTo>
                  <a:lnTo>
                    <a:pt x="1607" y="763"/>
                  </a:lnTo>
                  <a:lnTo>
                    <a:pt x="1629" y="767"/>
                  </a:lnTo>
                  <a:lnTo>
                    <a:pt x="1645" y="748"/>
                  </a:lnTo>
                  <a:lnTo>
                    <a:pt x="1643" y="778"/>
                  </a:lnTo>
                  <a:lnTo>
                    <a:pt x="1630" y="786"/>
                  </a:lnTo>
                  <a:lnTo>
                    <a:pt x="1632" y="796"/>
                  </a:lnTo>
                  <a:lnTo>
                    <a:pt x="1638" y="801"/>
                  </a:lnTo>
                  <a:lnTo>
                    <a:pt x="1642" y="793"/>
                  </a:lnTo>
                  <a:lnTo>
                    <a:pt x="1653" y="804"/>
                  </a:lnTo>
                  <a:lnTo>
                    <a:pt x="1666" y="793"/>
                  </a:lnTo>
                  <a:lnTo>
                    <a:pt x="1671" y="829"/>
                  </a:lnTo>
                  <a:lnTo>
                    <a:pt x="1678" y="827"/>
                  </a:lnTo>
                  <a:lnTo>
                    <a:pt x="1692" y="788"/>
                  </a:lnTo>
                  <a:lnTo>
                    <a:pt x="1711" y="780"/>
                  </a:lnTo>
                  <a:lnTo>
                    <a:pt x="1700" y="820"/>
                  </a:lnTo>
                  <a:lnTo>
                    <a:pt x="1708" y="823"/>
                  </a:lnTo>
                  <a:lnTo>
                    <a:pt x="1720" y="799"/>
                  </a:lnTo>
                  <a:lnTo>
                    <a:pt x="1737" y="826"/>
                  </a:lnTo>
                  <a:lnTo>
                    <a:pt x="1738" y="833"/>
                  </a:lnTo>
                  <a:lnTo>
                    <a:pt x="1710" y="866"/>
                  </a:lnTo>
                  <a:lnTo>
                    <a:pt x="1727" y="866"/>
                  </a:lnTo>
                  <a:lnTo>
                    <a:pt x="1728" y="899"/>
                  </a:lnTo>
                  <a:lnTo>
                    <a:pt x="1769" y="898"/>
                  </a:lnTo>
                  <a:lnTo>
                    <a:pt x="1759" y="881"/>
                  </a:lnTo>
                  <a:lnTo>
                    <a:pt x="1759" y="866"/>
                  </a:lnTo>
                  <a:lnTo>
                    <a:pt x="1766" y="856"/>
                  </a:lnTo>
                  <a:lnTo>
                    <a:pt x="1796" y="842"/>
                  </a:lnTo>
                  <a:lnTo>
                    <a:pt x="1822" y="800"/>
                  </a:lnTo>
                  <a:lnTo>
                    <a:pt x="1785" y="783"/>
                  </a:lnTo>
                  <a:lnTo>
                    <a:pt x="1823" y="771"/>
                  </a:lnTo>
                  <a:lnTo>
                    <a:pt x="1835" y="750"/>
                  </a:lnTo>
                  <a:lnTo>
                    <a:pt x="1803" y="738"/>
                  </a:lnTo>
                  <a:lnTo>
                    <a:pt x="1762" y="737"/>
                  </a:lnTo>
                  <a:lnTo>
                    <a:pt x="1733" y="680"/>
                  </a:lnTo>
                  <a:lnTo>
                    <a:pt x="1711" y="670"/>
                  </a:lnTo>
                  <a:lnTo>
                    <a:pt x="1695" y="646"/>
                  </a:lnTo>
                  <a:lnTo>
                    <a:pt x="1697" y="631"/>
                  </a:lnTo>
                  <a:lnTo>
                    <a:pt x="1679" y="630"/>
                  </a:lnTo>
                  <a:lnTo>
                    <a:pt x="1669" y="611"/>
                  </a:lnTo>
                  <a:lnTo>
                    <a:pt x="1658" y="610"/>
                  </a:lnTo>
                  <a:lnTo>
                    <a:pt x="1662" y="585"/>
                  </a:lnTo>
                  <a:lnTo>
                    <a:pt x="1645" y="577"/>
                  </a:lnTo>
                  <a:lnTo>
                    <a:pt x="1674" y="567"/>
                  </a:lnTo>
                  <a:lnTo>
                    <a:pt x="1671" y="546"/>
                  </a:lnTo>
                  <a:lnTo>
                    <a:pt x="1681" y="542"/>
                  </a:lnTo>
                  <a:lnTo>
                    <a:pt x="1687" y="520"/>
                  </a:lnTo>
                  <a:lnTo>
                    <a:pt x="1653" y="538"/>
                  </a:lnTo>
                  <a:lnTo>
                    <a:pt x="1653" y="529"/>
                  </a:lnTo>
                  <a:lnTo>
                    <a:pt x="1635" y="526"/>
                  </a:lnTo>
                  <a:lnTo>
                    <a:pt x="1612" y="536"/>
                  </a:lnTo>
                  <a:lnTo>
                    <a:pt x="1606" y="526"/>
                  </a:lnTo>
                  <a:lnTo>
                    <a:pt x="1584" y="522"/>
                  </a:lnTo>
                  <a:lnTo>
                    <a:pt x="1587" y="509"/>
                  </a:lnTo>
                  <a:lnTo>
                    <a:pt x="1580" y="492"/>
                  </a:lnTo>
                  <a:lnTo>
                    <a:pt x="1568" y="481"/>
                  </a:lnTo>
                  <a:lnTo>
                    <a:pt x="1554" y="480"/>
                  </a:lnTo>
                  <a:lnTo>
                    <a:pt x="1554" y="471"/>
                  </a:lnTo>
                  <a:lnTo>
                    <a:pt x="1574" y="434"/>
                  </a:lnTo>
                  <a:lnTo>
                    <a:pt x="1586" y="461"/>
                  </a:lnTo>
                  <a:lnTo>
                    <a:pt x="1599" y="471"/>
                  </a:lnTo>
                  <a:lnTo>
                    <a:pt x="1599" y="484"/>
                  </a:lnTo>
                  <a:lnTo>
                    <a:pt x="1610" y="464"/>
                  </a:lnTo>
                  <a:lnTo>
                    <a:pt x="1623" y="460"/>
                  </a:lnTo>
                  <a:lnTo>
                    <a:pt x="1613" y="443"/>
                  </a:lnTo>
                  <a:lnTo>
                    <a:pt x="1642" y="404"/>
                  </a:lnTo>
                  <a:lnTo>
                    <a:pt x="1636" y="391"/>
                  </a:lnTo>
                  <a:lnTo>
                    <a:pt x="1613" y="398"/>
                  </a:lnTo>
                  <a:lnTo>
                    <a:pt x="1606" y="391"/>
                  </a:lnTo>
                  <a:lnTo>
                    <a:pt x="1619" y="368"/>
                  </a:lnTo>
                  <a:lnTo>
                    <a:pt x="1675" y="368"/>
                  </a:lnTo>
                  <a:lnTo>
                    <a:pt x="1687" y="326"/>
                  </a:lnTo>
                  <a:lnTo>
                    <a:pt x="1688" y="273"/>
                  </a:lnTo>
                  <a:lnTo>
                    <a:pt x="1720" y="193"/>
                  </a:lnTo>
                  <a:lnTo>
                    <a:pt x="1746" y="203"/>
                  </a:lnTo>
                  <a:lnTo>
                    <a:pt x="1759" y="200"/>
                  </a:lnTo>
                  <a:lnTo>
                    <a:pt x="1775" y="218"/>
                  </a:lnTo>
                  <a:lnTo>
                    <a:pt x="1803" y="221"/>
                  </a:lnTo>
                  <a:lnTo>
                    <a:pt x="1799" y="209"/>
                  </a:lnTo>
                  <a:lnTo>
                    <a:pt x="1780" y="212"/>
                  </a:lnTo>
                  <a:lnTo>
                    <a:pt x="1775" y="199"/>
                  </a:lnTo>
                  <a:lnTo>
                    <a:pt x="1741" y="179"/>
                  </a:lnTo>
                  <a:lnTo>
                    <a:pt x="1728" y="136"/>
                  </a:lnTo>
                  <a:lnTo>
                    <a:pt x="1741" y="102"/>
                  </a:lnTo>
                  <a:lnTo>
                    <a:pt x="1736" y="94"/>
                  </a:lnTo>
                  <a:lnTo>
                    <a:pt x="1763" y="68"/>
                  </a:lnTo>
                  <a:lnTo>
                    <a:pt x="1802" y="71"/>
                  </a:lnTo>
                  <a:lnTo>
                    <a:pt x="1808" y="61"/>
                  </a:lnTo>
                  <a:lnTo>
                    <a:pt x="1844" y="64"/>
                  </a:lnTo>
                  <a:lnTo>
                    <a:pt x="1844" y="64"/>
                  </a:lnTo>
                  <a:lnTo>
                    <a:pt x="1877" y="75"/>
                  </a:lnTo>
                  <a:lnTo>
                    <a:pt x="1877" y="75"/>
                  </a:lnTo>
                  <a:lnTo>
                    <a:pt x="1910" y="102"/>
                  </a:lnTo>
                  <a:lnTo>
                    <a:pt x="1924" y="150"/>
                  </a:lnTo>
                  <a:lnTo>
                    <a:pt x="1927" y="203"/>
                  </a:lnTo>
                  <a:lnTo>
                    <a:pt x="1960" y="244"/>
                  </a:lnTo>
                  <a:lnTo>
                    <a:pt x="1983" y="316"/>
                  </a:lnTo>
                  <a:lnTo>
                    <a:pt x="2014" y="316"/>
                  </a:lnTo>
                  <a:lnTo>
                    <a:pt x="2021" y="346"/>
                  </a:lnTo>
                  <a:lnTo>
                    <a:pt x="2021" y="346"/>
                  </a:lnTo>
                  <a:lnTo>
                    <a:pt x="2099" y="343"/>
                  </a:lnTo>
                  <a:lnTo>
                    <a:pt x="2125" y="314"/>
                  </a:lnTo>
                  <a:lnTo>
                    <a:pt x="2143" y="309"/>
                  </a:lnTo>
                  <a:lnTo>
                    <a:pt x="2164" y="313"/>
                  </a:lnTo>
                  <a:lnTo>
                    <a:pt x="2164" y="313"/>
                  </a:lnTo>
                  <a:lnTo>
                    <a:pt x="2181" y="320"/>
                  </a:lnTo>
                  <a:lnTo>
                    <a:pt x="2217" y="307"/>
                  </a:lnTo>
                  <a:lnTo>
                    <a:pt x="2217" y="307"/>
                  </a:lnTo>
                  <a:lnTo>
                    <a:pt x="2246" y="281"/>
                  </a:lnTo>
                  <a:lnTo>
                    <a:pt x="2302" y="264"/>
                  </a:lnTo>
                  <a:lnTo>
                    <a:pt x="2302" y="264"/>
                  </a:lnTo>
                  <a:lnTo>
                    <a:pt x="2345" y="241"/>
                  </a:lnTo>
                  <a:lnTo>
                    <a:pt x="2358" y="205"/>
                  </a:lnTo>
                  <a:lnTo>
                    <a:pt x="2357" y="187"/>
                  </a:lnTo>
                  <a:lnTo>
                    <a:pt x="2357" y="187"/>
                  </a:lnTo>
                  <a:lnTo>
                    <a:pt x="2351" y="175"/>
                  </a:lnTo>
                  <a:lnTo>
                    <a:pt x="2351" y="175"/>
                  </a:lnTo>
                  <a:lnTo>
                    <a:pt x="2354" y="162"/>
                  </a:lnTo>
                  <a:lnTo>
                    <a:pt x="2380" y="144"/>
                  </a:lnTo>
                  <a:lnTo>
                    <a:pt x="2380" y="144"/>
                  </a:lnTo>
                  <a:lnTo>
                    <a:pt x="2391" y="133"/>
                  </a:lnTo>
                  <a:lnTo>
                    <a:pt x="2388" y="77"/>
                  </a:lnTo>
                  <a:lnTo>
                    <a:pt x="2388" y="77"/>
                  </a:lnTo>
                  <a:lnTo>
                    <a:pt x="2391" y="56"/>
                  </a:lnTo>
                  <a:lnTo>
                    <a:pt x="2403" y="42"/>
                  </a:lnTo>
                  <a:lnTo>
                    <a:pt x="2443" y="23"/>
                  </a:lnTo>
                  <a:lnTo>
                    <a:pt x="2443" y="23"/>
                  </a:lnTo>
                  <a:lnTo>
                    <a:pt x="2471" y="30"/>
                  </a:lnTo>
                  <a:lnTo>
                    <a:pt x="2471" y="30"/>
                  </a:lnTo>
                  <a:lnTo>
                    <a:pt x="2491" y="33"/>
                  </a:lnTo>
                  <a:lnTo>
                    <a:pt x="2518" y="0"/>
                  </a:lnTo>
                  <a:lnTo>
                    <a:pt x="2573" y="12"/>
                  </a:lnTo>
                  <a:lnTo>
                    <a:pt x="2626" y="45"/>
                  </a:lnTo>
                  <a:lnTo>
                    <a:pt x="2645" y="65"/>
                  </a:lnTo>
                  <a:lnTo>
                    <a:pt x="2691" y="151"/>
                  </a:lnTo>
                  <a:lnTo>
                    <a:pt x="2691" y="151"/>
                  </a:lnTo>
                  <a:lnTo>
                    <a:pt x="2710" y="167"/>
                  </a:lnTo>
                  <a:lnTo>
                    <a:pt x="2710" y="167"/>
                  </a:lnTo>
                  <a:lnTo>
                    <a:pt x="2744" y="177"/>
                  </a:lnTo>
                  <a:lnTo>
                    <a:pt x="2763" y="164"/>
                  </a:lnTo>
                  <a:lnTo>
                    <a:pt x="2763" y="164"/>
                  </a:lnTo>
                  <a:lnTo>
                    <a:pt x="2766" y="146"/>
                  </a:lnTo>
                  <a:lnTo>
                    <a:pt x="2766" y="146"/>
                  </a:lnTo>
                  <a:lnTo>
                    <a:pt x="2775" y="108"/>
                  </a:lnTo>
                  <a:lnTo>
                    <a:pt x="2793" y="97"/>
                  </a:lnTo>
                  <a:lnTo>
                    <a:pt x="2811" y="65"/>
                  </a:lnTo>
                  <a:lnTo>
                    <a:pt x="2824" y="59"/>
                  </a:lnTo>
                  <a:lnTo>
                    <a:pt x="2855" y="66"/>
                  </a:lnTo>
                  <a:lnTo>
                    <a:pt x="2880" y="85"/>
                  </a:lnTo>
                  <a:lnTo>
                    <a:pt x="2891" y="120"/>
                  </a:lnTo>
                  <a:lnTo>
                    <a:pt x="2889" y="164"/>
                  </a:lnTo>
                  <a:lnTo>
                    <a:pt x="2889" y="164"/>
                  </a:lnTo>
                  <a:lnTo>
                    <a:pt x="2868" y="189"/>
                  </a:lnTo>
                  <a:lnTo>
                    <a:pt x="2870" y="206"/>
                  </a:lnTo>
                  <a:lnTo>
                    <a:pt x="2878" y="218"/>
                  </a:lnTo>
                  <a:lnTo>
                    <a:pt x="2907" y="218"/>
                  </a:lnTo>
                  <a:lnTo>
                    <a:pt x="2907" y="218"/>
                  </a:lnTo>
                  <a:lnTo>
                    <a:pt x="2925" y="270"/>
                  </a:lnTo>
                  <a:lnTo>
                    <a:pt x="2917" y="334"/>
                  </a:lnTo>
                  <a:lnTo>
                    <a:pt x="2963" y="371"/>
                  </a:lnTo>
                  <a:lnTo>
                    <a:pt x="2963" y="371"/>
                  </a:lnTo>
                  <a:lnTo>
                    <a:pt x="3002" y="381"/>
                  </a:lnTo>
                  <a:lnTo>
                    <a:pt x="3002" y="381"/>
                  </a:lnTo>
                  <a:lnTo>
                    <a:pt x="3031" y="378"/>
                  </a:lnTo>
                  <a:lnTo>
                    <a:pt x="3056" y="360"/>
                  </a:lnTo>
                  <a:lnTo>
                    <a:pt x="3056" y="360"/>
                  </a:lnTo>
                  <a:lnTo>
                    <a:pt x="3073" y="345"/>
                  </a:lnTo>
                  <a:lnTo>
                    <a:pt x="3073" y="345"/>
                  </a:lnTo>
                  <a:lnTo>
                    <a:pt x="3097" y="329"/>
                  </a:lnTo>
                  <a:lnTo>
                    <a:pt x="3154" y="353"/>
                  </a:lnTo>
                  <a:lnTo>
                    <a:pt x="3154" y="353"/>
                  </a:lnTo>
                  <a:lnTo>
                    <a:pt x="3188" y="333"/>
                  </a:lnTo>
                  <a:lnTo>
                    <a:pt x="3214" y="358"/>
                  </a:lnTo>
                  <a:lnTo>
                    <a:pt x="3214" y="358"/>
                  </a:lnTo>
                  <a:lnTo>
                    <a:pt x="3234" y="371"/>
                  </a:lnTo>
                  <a:lnTo>
                    <a:pt x="3345" y="369"/>
                  </a:lnTo>
                  <a:lnTo>
                    <a:pt x="3345" y="369"/>
                  </a:lnTo>
                  <a:lnTo>
                    <a:pt x="3389" y="358"/>
                  </a:lnTo>
                  <a:lnTo>
                    <a:pt x="3445" y="363"/>
                  </a:lnTo>
                  <a:lnTo>
                    <a:pt x="3445" y="363"/>
                  </a:lnTo>
                  <a:lnTo>
                    <a:pt x="3465" y="363"/>
                  </a:lnTo>
                  <a:lnTo>
                    <a:pt x="3477" y="355"/>
                  </a:lnTo>
                  <a:lnTo>
                    <a:pt x="3530" y="287"/>
                  </a:lnTo>
                  <a:lnTo>
                    <a:pt x="3562" y="270"/>
                  </a:lnTo>
                  <a:lnTo>
                    <a:pt x="3562" y="270"/>
                  </a:lnTo>
                  <a:lnTo>
                    <a:pt x="3598" y="267"/>
                  </a:lnTo>
                  <a:lnTo>
                    <a:pt x="3598" y="267"/>
                  </a:lnTo>
                  <a:lnTo>
                    <a:pt x="3661" y="288"/>
                  </a:lnTo>
                  <a:lnTo>
                    <a:pt x="3678" y="304"/>
                  </a:lnTo>
                  <a:lnTo>
                    <a:pt x="3678" y="304"/>
                  </a:lnTo>
                  <a:lnTo>
                    <a:pt x="3739" y="337"/>
                  </a:lnTo>
                  <a:lnTo>
                    <a:pt x="3794" y="385"/>
                  </a:lnTo>
                  <a:lnTo>
                    <a:pt x="3794" y="385"/>
                  </a:lnTo>
                  <a:lnTo>
                    <a:pt x="3779" y="398"/>
                  </a:lnTo>
                  <a:lnTo>
                    <a:pt x="3779" y="425"/>
                  </a:lnTo>
                  <a:lnTo>
                    <a:pt x="3827" y="480"/>
                  </a:lnTo>
                  <a:lnTo>
                    <a:pt x="3844" y="644"/>
                  </a:lnTo>
                  <a:lnTo>
                    <a:pt x="3867" y="676"/>
                  </a:lnTo>
                  <a:lnTo>
                    <a:pt x="3906" y="696"/>
                  </a:lnTo>
                  <a:lnTo>
                    <a:pt x="3961" y="761"/>
                  </a:lnTo>
                  <a:lnTo>
                    <a:pt x="3965" y="813"/>
                  </a:lnTo>
                  <a:lnTo>
                    <a:pt x="3965" y="813"/>
                  </a:lnTo>
                  <a:lnTo>
                    <a:pt x="3984" y="832"/>
                  </a:lnTo>
                  <a:lnTo>
                    <a:pt x="3984" y="832"/>
                  </a:lnTo>
                  <a:lnTo>
                    <a:pt x="3998" y="855"/>
                  </a:lnTo>
                  <a:lnTo>
                    <a:pt x="4027" y="866"/>
                  </a:lnTo>
                  <a:lnTo>
                    <a:pt x="4049" y="901"/>
                  </a:lnTo>
                  <a:lnTo>
                    <a:pt x="4049" y="901"/>
                  </a:lnTo>
                  <a:lnTo>
                    <a:pt x="4080" y="924"/>
                  </a:lnTo>
                  <a:lnTo>
                    <a:pt x="4080" y="924"/>
                  </a:lnTo>
                  <a:lnTo>
                    <a:pt x="4108" y="999"/>
                  </a:lnTo>
                  <a:lnTo>
                    <a:pt x="4108" y="1051"/>
                  </a:lnTo>
                  <a:lnTo>
                    <a:pt x="4121" y="1057"/>
                  </a:lnTo>
                  <a:lnTo>
                    <a:pt x="4121" y="1072"/>
                  </a:lnTo>
                  <a:lnTo>
                    <a:pt x="4088" y="1078"/>
                  </a:lnTo>
                  <a:lnTo>
                    <a:pt x="4070" y="1071"/>
                  </a:lnTo>
                  <a:lnTo>
                    <a:pt x="4046" y="1018"/>
                  </a:lnTo>
                  <a:lnTo>
                    <a:pt x="4036" y="1016"/>
                  </a:lnTo>
                  <a:lnTo>
                    <a:pt x="4024" y="1038"/>
                  </a:lnTo>
                  <a:lnTo>
                    <a:pt x="3992" y="1046"/>
                  </a:lnTo>
                  <a:lnTo>
                    <a:pt x="3991" y="995"/>
                  </a:lnTo>
                  <a:lnTo>
                    <a:pt x="3965" y="959"/>
                  </a:lnTo>
                  <a:lnTo>
                    <a:pt x="3966" y="987"/>
                  </a:lnTo>
                  <a:lnTo>
                    <a:pt x="3979" y="997"/>
                  </a:lnTo>
                  <a:lnTo>
                    <a:pt x="3987" y="1052"/>
                  </a:lnTo>
                  <a:lnTo>
                    <a:pt x="3958" y="1072"/>
                  </a:lnTo>
                  <a:lnTo>
                    <a:pt x="3954" y="1090"/>
                  </a:lnTo>
                  <a:lnTo>
                    <a:pt x="3942" y="1087"/>
                  </a:lnTo>
                  <a:lnTo>
                    <a:pt x="3930" y="1103"/>
                  </a:lnTo>
                  <a:lnTo>
                    <a:pt x="3917" y="1103"/>
                  </a:lnTo>
                  <a:lnTo>
                    <a:pt x="3915" y="1111"/>
                  </a:lnTo>
                  <a:lnTo>
                    <a:pt x="3923" y="1129"/>
                  </a:lnTo>
                  <a:lnTo>
                    <a:pt x="3893" y="1149"/>
                  </a:lnTo>
                  <a:lnTo>
                    <a:pt x="3866" y="1156"/>
                  </a:lnTo>
                  <a:lnTo>
                    <a:pt x="3868" y="1165"/>
                  </a:lnTo>
                  <a:lnTo>
                    <a:pt x="3848" y="1182"/>
                  </a:lnTo>
                  <a:lnTo>
                    <a:pt x="3831" y="1159"/>
                  </a:lnTo>
                  <a:lnTo>
                    <a:pt x="3840" y="1149"/>
                  </a:lnTo>
                  <a:lnTo>
                    <a:pt x="3802" y="1153"/>
                  </a:lnTo>
                  <a:lnTo>
                    <a:pt x="3794" y="1130"/>
                  </a:lnTo>
                  <a:lnTo>
                    <a:pt x="3775" y="1113"/>
                  </a:lnTo>
                  <a:lnTo>
                    <a:pt x="3778" y="1068"/>
                  </a:lnTo>
                  <a:lnTo>
                    <a:pt x="3765" y="1057"/>
                  </a:lnTo>
                  <a:lnTo>
                    <a:pt x="3770" y="1078"/>
                  </a:lnTo>
                  <a:lnTo>
                    <a:pt x="3762" y="1110"/>
                  </a:lnTo>
                  <a:lnTo>
                    <a:pt x="3742" y="1114"/>
                  </a:lnTo>
                  <a:lnTo>
                    <a:pt x="3736" y="1108"/>
                  </a:lnTo>
                  <a:lnTo>
                    <a:pt x="3727" y="1120"/>
                  </a:lnTo>
                  <a:lnTo>
                    <a:pt x="3747" y="1126"/>
                  </a:lnTo>
                  <a:lnTo>
                    <a:pt x="3770" y="1153"/>
                  </a:lnTo>
                  <a:lnTo>
                    <a:pt x="3762" y="1167"/>
                  </a:lnTo>
                  <a:lnTo>
                    <a:pt x="3772" y="1186"/>
                  </a:lnTo>
                  <a:lnTo>
                    <a:pt x="3763" y="1191"/>
                  </a:lnTo>
                  <a:lnTo>
                    <a:pt x="3755" y="1172"/>
                  </a:lnTo>
                  <a:lnTo>
                    <a:pt x="3742" y="1185"/>
                  </a:lnTo>
                  <a:lnTo>
                    <a:pt x="3730" y="1175"/>
                  </a:lnTo>
                  <a:lnTo>
                    <a:pt x="3720" y="1186"/>
                  </a:lnTo>
                  <a:lnTo>
                    <a:pt x="3740" y="1188"/>
                  </a:lnTo>
                  <a:lnTo>
                    <a:pt x="3746" y="1196"/>
                  </a:lnTo>
                  <a:lnTo>
                    <a:pt x="3747" y="1221"/>
                  </a:lnTo>
                  <a:lnTo>
                    <a:pt x="3772" y="1245"/>
                  </a:lnTo>
                  <a:lnTo>
                    <a:pt x="3768" y="1252"/>
                  </a:lnTo>
                  <a:lnTo>
                    <a:pt x="3775" y="1263"/>
                  </a:lnTo>
                  <a:lnTo>
                    <a:pt x="3781" y="1267"/>
                  </a:lnTo>
                  <a:lnTo>
                    <a:pt x="3789" y="1260"/>
                  </a:lnTo>
                  <a:lnTo>
                    <a:pt x="3801" y="1278"/>
                  </a:lnTo>
                  <a:lnTo>
                    <a:pt x="3827" y="1276"/>
                  </a:lnTo>
                  <a:lnTo>
                    <a:pt x="3825" y="1289"/>
                  </a:lnTo>
                  <a:lnTo>
                    <a:pt x="3811" y="1289"/>
                  </a:lnTo>
                  <a:lnTo>
                    <a:pt x="3809" y="1299"/>
                  </a:lnTo>
                  <a:lnTo>
                    <a:pt x="3814" y="1312"/>
                  </a:lnTo>
                  <a:lnTo>
                    <a:pt x="3830" y="1325"/>
                  </a:lnTo>
                  <a:lnTo>
                    <a:pt x="3831" y="1304"/>
                  </a:lnTo>
                  <a:lnTo>
                    <a:pt x="3845" y="1304"/>
                  </a:lnTo>
                  <a:lnTo>
                    <a:pt x="3873" y="1319"/>
                  </a:lnTo>
                  <a:lnTo>
                    <a:pt x="3894" y="1296"/>
                  </a:lnTo>
                  <a:lnTo>
                    <a:pt x="3917" y="1287"/>
                  </a:lnTo>
                  <a:lnTo>
                    <a:pt x="3935" y="1260"/>
                  </a:lnTo>
                  <a:lnTo>
                    <a:pt x="3925" y="1251"/>
                  </a:lnTo>
                  <a:lnTo>
                    <a:pt x="3926" y="1238"/>
                  </a:lnTo>
                  <a:lnTo>
                    <a:pt x="3936" y="1254"/>
                  </a:lnTo>
                  <a:lnTo>
                    <a:pt x="3938" y="1247"/>
                  </a:lnTo>
                  <a:lnTo>
                    <a:pt x="3965" y="1248"/>
                  </a:lnTo>
                  <a:lnTo>
                    <a:pt x="3994" y="1237"/>
                  </a:lnTo>
                  <a:lnTo>
                    <a:pt x="3977" y="1252"/>
                  </a:lnTo>
                  <a:lnTo>
                    <a:pt x="4008" y="1265"/>
                  </a:lnTo>
                  <a:lnTo>
                    <a:pt x="4005" y="1251"/>
                  </a:lnTo>
                  <a:lnTo>
                    <a:pt x="4047" y="1237"/>
                  </a:lnTo>
                  <a:lnTo>
                    <a:pt x="4072" y="1260"/>
                  </a:lnTo>
                  <a:lnTo>
                    <a:pt x="4056" y="1264"/>
                  </a:lnTo>
                  <a:lnTo>
                    <a:pt x="4062" y="1278"/>
                  </a:lnTo>
                  <a:lnTo>
                    <a:pt x="4049" y="1320"/>
                  </a:lnTo>
                  <a:lnTo>
                    <a:pt x="4062" y="1325"/>
                  </a:lnTo>
                  <a:lnTo>
                    <a:pt x="4049" y="1330"/>
                  </a:lnTo>
                  <a:lnTo>
                    <a:pt x="4052" y="1369"/>
                  </a:lnTo>
                  <a:lnTo>
                    <a:pt x="4036" y="1368"/>
                  </a:lnTo>
                  <a:lnTo>
                    <a:pt x="4030" y="1397"/>
                  </a:lnTo>
                  <a:lnTo>
                    <a:pt x="4011" y="1415"/>
                  </a:lnTo>
                  <a:lnTo>
                    <a:pt x="4024" y="1440"/>
                  </a:lnTo>
                  <a:lnTo>
                    <a:pt x="4018" y="1461"/>
                  </a:lnTo>
                  <a:lnTo>
                    <a:pt x="4028" y="1469"/>
                  </a:lnTo>
                  <a:lnTo>
                    <a:pt x="4017" y="1476"/>
                  </a:lnTo>
                  <a:lnTo>
                    <a:pt x="4031" y="1486"/>
                  </a:lnTo>
                  <a:lnTo>
                    <a:pt x="4028" y="1497"/>
                  </a:lnTo>
                  <a:lnTo>
                    <a:pt x="4021" y="1502"/>
                  </a:lnTo>
                  <a:lnTo>
                    <a:pt x="3992" y="1497"/>
                  </a:lnTo>
                  <a:lnTo>
                    <a:pt x="3988" y="1518"/>
                  </a:lnTo>
                  <a:lnTo>
                    <a:pt x="3942" y="1535"/>
                  </a:lnTo>
                  <a:lnTo>
                    <a:pt x="3930" y="1534"/>
                  </a:lnTo>
                  <a:lnTo>
                    <a:pt x="3935" y="1528"/>
                  </a:lnTo>
                  <a:close/>
                  <a:moveTo>
                    <a:pt x="2780" y="592"/>
                  </a:moveTo>
                  <a:lnTo>
                    <a:pt x="2733" y="587"/>
                  </a:lnTo>
                  <a:lnTo>
                    <a:pt x="2714" y="506"/>
                  </a:lnTo>
                  <a:lnTo>
                    <a:pt x="2680" y="464"/>
                  </a:lnTo>
                  <a:lnTo>
                    <a:pt x="2646" y="448"/>
                  </a:lnTo>
                  <a:lnTo>
                    <a:pt x="2603" y="447"/>
                  </a:lnTo>
                  <a:lnTo>
                    <a:pt x="2558" y="464"/>
                  </a:lnTo>
                  <a:lnTo>
                    <a:pt x="2522" y="483"/>
                  </a:lnTo>
                  <a:lnTo>
                    <a:pt x="2486" y="520"/>
                  </a:lnTo>
                  <a:lnTo>
                    <a:pt x="2460" y="522"/>
                  </a:lnTo>
                  <a:lnTo>
                    <a:pt x="2423" y="509"/>
                  </a:lnTo>
                  <a:lnTo>
                    <a:pt x="2396" y="484"/>
                  </a:lnTo>
                  <a:lnTo>
                    <a:pt x="2386" y="444"/>
                  </a:lnTo>
                  <a:lnTo>
                    <a:pt x="2347" y="443"/>
                  </a:lnTo>
                  <a:lnTo>
                    <a:pt x="2309" y="539"/>
                  </a:lnTo>
                  <a:lnTo>
                    <a:pt x="2266" y="538"/>
                  </a:lnTo>
                  <a:lnTo>
                    <a:pt x="2236" y="575"/>
                  </a:lnTo>
                  <a:lnTo>
                    <a:pt x="2214" y="660"/>
                  </a:lnTo>
                  <a:lnTo>
                    <a:pt x="2223" y="734"/>
                  </a:lnTo>
                  <a:lnTo>
                    <a:pt x="2352" y="752"/>
                  </a:lnTo>
                  <a:lnTo>
                    <a:pt x="2386" y="794"/>
                  </a:lnTo>
                  <a:lnTo>
                    <a:pt x="2420" y="863"/>
                  </a:lnTo>
                  <a:lnTo>
                    <a:pt x="2486" y="863"/>
                  </a:lnTo>
                  <a:lnTo>
                    <a:pt x="2548" y="827"/>
                  </a:lnTo>
                  <a:lnTo>
                    <a:pt x="2618" y="827"/>
                  </a:lnTo>
                  <a:lnTo>
                    <a:pt x="2644" y="809"/>
                  </a:lnTo>
                  <a:lnTo>
                    <a:pt x="2700" y="819"/>
                  </a:lnTo>
                  <a:lnTo>
                    <a:pt x="2762" y="777"/>
                  </a:lnTo>
                  <a:lnTo>
                    <a:pt x="2786" y="744"/>
                  </a:lnTo>
                  <a:lnTo>
                    <a:pt x="2801" y="714"/>
                  </a:lnTo>
                  <a:lnTo>
                    <a:pt x="2802" y="667"/>
                  </a:lnTo>
                  <a:lnTo>
                    <a:pt x="2818" y="634"/>
                  </a:lnTo>
                  <a:lnTo>
                    <a:pt x="2818" y="610"/>
                  </a:lnTo>
                  <a:lnTo>
                    <a:pt x="2780" y="592"/>
                  </a:lnTo>
                  <a:close/>
                  <a:moveTo>
                    <a:pt x="3658" y="2093"/>
                  </a:moveTo>
                  <a:lnTo>
                    <a:pt x="3629" y="2081"/>
                  </a:lnTo>
                  <a:lnTo>
                    <a:pt x="3631" y="2074"/>
                  </a:lnTo>
                  <a:lnTo>
                    <a:pt x="3603" y="2041"/>
                  </a:lnTo>
                  <a:lnTo>
                    <a:pt x="3603" y="2061"/>
                  </a:lnTo>
                  <a:lnTo>
                    <a:pt x="3595" y="2064"/>
                  </a:lnTo>
                  <a:lnTo>
                    <a:pt x="3590" y="2054"/>
                  </a:lnTo>
                  <a:lnTo>
                    <a:pt x="3583" y="2073"/>
                  </a:lnTo>
                  <a:lnTo>
                    <a:pt x="3566" y="2071"/>
                  </a:lnTo>
                  <a:lnTo>
                    <a:pt x="3577" y="2057"/>
                  </a:lnTo>
                  <a:lnTo>
                    <a:pt x="3547" y="2060"/>
                  </a:lnTo>
                  <a:lnTo>
                    <a:pt x="3538" y="2045"/>
                  </a:lnTo>
                  <a:lnTo>
                    <a:pt x="3521" y="2035"/>
                  </a:lnTo>
                  <a:lnTo>
                    <a:pt x="3515" y="2038"/>
                  </a:lnTo>
                  <a:lnTo>
                    <a:pt x="3515" y="2073"/>
                  </a:lnTo>
                  <a:lnTo>
                    <a:pt x="3523" y="2084"/>
                  </a:lnTo>
                  <a:lnTo>
                    <a:pt x="3508" y="2093"/>
                  </a:lnTo>
                  <a:lnTo>
                    <a:pt x="3511" y="2098"/>
                  </a:lnTo>
                  <a:lnTo>
                    <a:pt x="3531" y="2084"/>
                  </a:lnTo>
                  <a:lnTo>
                    <a:pt x="3540" y="2088"/>
                  </a:lnTo>
                  <a:lnTo>
                    <a:pt x="3549" y="2084"/>
                  </a:lnTo>
                  <a:lnTo>
                    <a:pt x="3566" y="2094"/>
                  </a:lnTo>
                  <a:lnTo>
                    <a:pt x="3562" y="2106"/>
                  </a:lnTo>
                  <a:lnTo>
                    <a:pt x="3536" y="2096"/>
                  </a:lnTo>
                  <a:lnTo>
                    <a:pt x="3528" y="2103"/>
                  </a:lnTo>
                  <a:lnTo>
                    <a:pt x="3550" y="2124"/>
                  </a:lnTo>
                  <a:lnTo>
                    <a:pt x="3566" y="2116"/>
                  </a:lnTo>
                  <a:lnTo>
                    <a:pt x="3570" y="2124"/>
                  </a:lnTo>
                  <a:lnTo>
                    <a:pt x="3580" y="2124"/>
                  </a:lnTo>
                  <a:lnTo>
                    <a:pt x="3585" y="2140"/>
                  </a:lnTo>
                  <a:lnTo>
                    <a:pt x="3570" y="2156"/>
                  </a:lnTo>
                  <a:lnTo>
                    <a:pt x="3572" y="2165"/>
                  </a:lnTo>
                  <a:lnTo>
                    <a:pt x="3580" y="2169"/>
                  </a:lnTo>
                  <a:lnTo>
                    <a:pt x="3622" y="2147"/>
                  </a:lnTo>
                  <a:lnTo>
                    <a:pt x="3628" y="2137"/>
                  </a:lnTo>
                  <a:lnTo>
                    <a:pt x="3647" y="2146"/>
                  </a:lnTo>
                  <a:lnTo>
                    <a:pt x="3660" y="2130"/>
                  </a:lnTo>
                  <a:lnTo>
                    <a:pt x="3655" y="2117"/>
                  </a:lnTo>
                  <a:lnTo>
                    <a:pt x="3658" y="2093"/>
                  </a:lnTo>
                  <a:close/>
                  <a:moveTo>
                    <a:pt x="4102" y="1993"/>
                  </a:moveTo>
                  <a:lnTo>
                    <a:pt x="4092" y="1993"/>
                  </a:lnTo>
                  <a:lnTo>
                    <a:pt x="4092" y="1982"/>
                  </a:lnTo>
                  <a:lnTo>
                    <a:pt x="4049" y="1966"/>
                  </a:lnTo>
                  <a:lnTo>
                    <a:pt x="4073" y="1964"/>
                  </a:lnTo>
                  <a:lnTo>
                    <a:pt x="4073" y="1957"/>
                  </a:lnTo>
                  <a:lnTo>
                    <a:pt x="4070" y="1946"/>
                  </a:lnTo>
                  <a:lnTo>
                    <a:pt x="4040" y="1917"/>
                  </a:lnTo>
                  <a:lnTo>
                    <a:pt x="4043" y="1905"/>
                  </a:lnTo>
                  <a:lnTo>
                    <a:pt x="4030" y="1878"/>
                  </a:lnTo>
                  <a:lnTo>
                    <a:pt x="4000" y="1878"/>
                  </a:lnTo>
                  <a:lnTo>
                    <a:pt x="3954" y="1910"/>
                  </a:lnTo>
                  <a:lnTo>
                    <a:pt x="3942" y="1904"/>
                  </a:lnTo>
                  <a:lnTo>
                    <a:pt x="3928" y="1907"/>
                  </a:lnTo>
                  <a:lnTo>
                    <a:pt x="3935" y="1920"/>
                  </a:lnTo>
                  <a:lnTo>
                    <a:pt x="3955" y="1927"/>
                  </a:lnTo>
                  <a:lnTo>
                    <a:pt x="3968" y="1938"/>
                  </a:lnTo>
                  <a:lnTo>
                    <a:pt x="3990" y="1931"/>
                  </a:lnTo>
                  <a:lnTo>
                    <a:pt x="3977" y="1953"/>
                  </a:lnTo>
                  <a:lnTo>
                    <a:pt x="3979" y="1960"/>
                  </a:lnTo>
                  <a:lnTo>
                    <a:pt x="4004" y="1966"/>
                  </a:lnTo>
                  <a:lnTo>
                    <a:pt x="3991" y="1975"/>
                  </a:lnTo>
                  <a:lnTo>
                    <a:pt x="3992" y="1982"/>
                  </a:lnTo>
                  <a:lnTo>
                    <a:pt x="4004" y="1985"/>
                  </a:lnTo>
                  <a:lnTo>
                    <a:pt x="4026" y="1977"/>
                  </a:lnTo>
                  <a:lnTo>
                    <a:pt x="4026" y="1989"/>
                  </a:lnTo>
                  <a:lnTo>
                    <a:pt x="4054" y="1995"/>
                  </a:lnTo>
                  <a:lnTo>
                    <a:pt x="4052" y="2003"/>
                  </a:lnTo>
                  <a:lnTo>
                    <a:pt x="4040" y="2005"/>
                  </a:lnTo>
                  <a:lnTo>
                    <a:pt x="4054" y="2012"/>
                  </a:lnTo>
                  <a:lnTo>
                    <a:pt x="4088" y="2013"/>
                  </a:lnTo>
                  <a:lnTo>
                    <a:pt x="4090" y="2005"/>
                  </a:lnTo>
                  <a:lnTo>
                    <a:pt x="4102" y="1993"/>
                  </a:lnTo>
                  <a:close/>
                  <a:moveTo>
                    <a:pt x="4008" y="1179"/>
                  </a:moveTo>
                  <a:lnTo>
                    <a:pt x="3981" y="1180"/>
                  </a:lnTo>
                  <a:lnTo>
                    <a:pt x="3964" y="1166"/>
                  </a:lnTo>
                  <a:lnTo>
                    <a:pt x="3932" y="1178"/>
                  </a:lnTo>
                  <a:lnTo>
                    <a:pt x="3920" y="1199"/>
                  </a:lnTo>
                  <a:lnTo>
                    <a:pt x="3938" y="1212"/>
                  </a:lnTo>
                  <a:lnTo>
                    <a:pt x="3929" y="1221"/>
                  </a:lnTo>
                  <a:lnTo>
                    <a:pt x="3961" y="1222"/>
                  </a:lnTo>
                  <a:lnTo>
                    <a:pt x="3969" y="1231"/>
                  </a:lnTo>
                  <a:lnTo>
                    <a:pt x="3985" y="1196"/>
                  </a:lnTo>
                  <a:lnTo>
                    <a:pt x="4014" y="1189"/>
                  </a:lnTo>
                  <a:lnTo>
                    <a:pt x="4008" y="1179"/>
                  </a:lnTo>
                  <a:close/>
                  <a:moveTo>
                    <a:pt x="2319" y="2235"/>
                  </a:moveTo>
                  <a:lnTo>
                    <a:pt x="2331" y="2227"/>
                  </a:lnTo>
                  <a:lnTo>
                    <a:pt x="2370" y="2230"/>
                  </a:lnTo>
                  <a:lnTo>
                    <a:pt x="2357" y="2244"/>
                  </a:lnTo>
                  <a:lnTo>
                    <a:pt x="2345" y="2276"/>
                  </a:lnTo>
                  <a:lnTo>
                    <a:pt x="2371" y="2290"/>
                  </a:lnTo>
                  <a:lnTo>
                    <a:pt x="2365" y="2281"/>
                  </a:lnTo>
                  <a:lnTo>
                    <a:pt x="2374" y="2270"/>
                  </a:lnTo>
                  <a:lnTo>
                    <a:pt x="2371" y="2257"/>
                  </a:lnTo>
                  <a:lnTo>
                    <a:pt x="2391" y="2230"/>
                  </a:lnTo>
                  <a:lnTo>
                    <a:pt x="2409" y="2222"/>
                  </a:lnTo>
                  <a:lnTo>
                    <a:pt x="2436" y="2228"/>
                  </a:lnTo>
                  <a:lnTo>
                    <a:pt x="2445" y="2220"/>
                  </a:lnTo>
                  <a:lnTo>
                    <a:pt x="2437" y="2211"/>
                  </a:lnTo>
                  <a:lnTo>
                    <a:pt x="2446" y="2194"/>
                  </a:lnTo>
                  <a:lnTo>
                    <a:pt x="2479" y="2202"/>
                  </a:lnTo>
                  <a:lnTo>
                    <a:pt x="2488" y="2215"/>
                  </a:lnTo>
                  <a:lnTo>
                    <a:pt x="2497" y="2208"/>
                  </a:lnTo>
                  <a:lnTo>
                    <a:pt x="2515" y="2214"/>
                  </a:lnTo>
                  <a:lnTo>
                    <a:pt x="2517" y="2199"/>
                  </a:lnTo>
                  <a:lnTo>
                    <a:pt x="2505" y="2199"/>
                  </a:lnTo>
                  <a:lnTo>
                    <a:pt x="2508" y="2192"/>
                  </a:lnTo>
                  <a:lnTo>
                    <a:pt x="2502" y="2175"/>
                  </a:lnTo>
                  <a:lnTo>
                    <a:pt x="2486" y="2176"/>
                  </a:lnTo>
                  <a:lnTo>
                    <a:pt x="2495" y="2166"/>
                  </a:lnTo>
                  <a:lnTo>
                    <a:pt x="2491" y="2155"/>
                  </a:lnTo>
                  <a:lnTo>
                    <a:pt x="2471" y="2169"/>
                  </a:lnTo>
                  <a:lnTo>
                    <a:pt x="2446" y="2152"/>
                  </a:lnTo>
                  <a:lnTo>
                    <a:pt x="2478" y="2149"/>
                  </a:lnTo>
                  <a:lnTo>
                    <a:pt x="2482" y="2132"/>
                  </a:lnTo>
                  <a:lnTo>
                    <a:pt x="2472" y="2122"/>
                  </a:lnTo>
                  <a:lnTo>
                    <a:pt x="2462" y="2127"/>
                  </a:lnTo>
                  <a:lnTo>
                    <a:pt x="2460" y="2101"/>
                  </a:lnTo>
                  <a:lnTo>
                    <a:pt x="2406" y="2127"/>
                  </a:lnTo>
                  <a:lnTo>
                    <a:pt x="2384" y="2124"/>
                  </a:lnTo>
                  <a:lnTo>
                    <a:pt x="2344" y="2171"/>
                  </a:lnTo>
                  <a:lnTo>
                    <a:pt x="2351" y="2195"/>
                  </a:lnTo>
                  <a:lnTo>
                    <a:pt x="2337" y="2201"/>
                  </a:lnTo>
                  <a:lnTo>
                    <a:pt x="2321" y="2225"/>
                  </a:lnTo>
                  <a:lnTo>
                    <a:pt x="2319" y="2235"/>
                  </a:lnTo>
                  <a:close/>
                  <a:moveTo>
                    <a:pt x="3528" y="2031"/>
                  </a:moveTo>
                  <a:lnTo>
                    <a:pt x="3527" y="2021"/>
                  </a:lnTo>
                  <a:lnTo>
                    <a:pt x="3541" y="2015"/>
                  </a:lnTo>
                  <a:lnTo>
                    <a:pt x="3567" y="2021"/>
                  </a:lnTo>
                  <a:lnTo>
                    <a:pt x="3575" y="2008"/>
                  </a:lnTo>
                  <a:lnTo>
                    <a:pt x="3577" y="2021"/>
                  </a:lnTo>
                  <a:lnTo>
                    <a:pt x="3585" y="2021"/>
                  </a:lnTo>
                  <a:lnTo>
                    <a:pt x="3605" y="2005"/>
                  </a:lnTo>
                  <a:lnTo>
                    <a:pt x="3580" y="1970"/>
                  </a:lnTo>
                  <a:lnTo>
                    <a:pt x="3528" y="1966"/>
                  </a:lnTo>
                  <a:lnTo>
                    <a:pt x="3524" y="1956"/>
                  </a:lnTo>
                  <a:lnTo>
                    <a:pt x="3531" y="1951"/>
                  </a:lnTo>
                  <a:lnTo>
                    <a:pt x="3553" y="1959"/>
                  </a:lnTo>
                  <a:lnTo>
                    <a:pt x="3544" y="1938"/>
                  </a:lnTo>
                  <a:lnTo>
                    <a:pt x="3524" y="1934"/>
                  </a:lnTo>
                  <a:lnTo>
                    <a:pt x="3526" y="1927"/>
                  </a:lnTo>
                  <a:lnTo>
                    <a:pt x="3550" y="1926"/>
                  </a:lnTo>
                  <a:lnTo>
                    <a:pt x="3559" y="1913"/>
                  </a:lnTo>
                  <a:lnTo>
                    <a:pt x="3550" y="1895"/>
                  </a:lnTo>
                  <a:lnTo>
                    <a:pt x="3523" y="1892"/>
                  </a:lnTo>
                  <a:lnTo>
                    <a:pt x="3514" y="1898"/>
                  </a:lnTo>
                  <a:lnTo>
                    <a:pt x="3482" y="1944"/>
                  </a:lnTo>
                  <a:lnTo>
                    <a:pt x="3492" y="1954"/>
                  </a:lnTo>
                  <a:lnTo>
                    <a:pt x="3508" y="1951"/>
                  </a:lnTo>
                  <a:lnTo>
                    <a:pt x="3520" y="1963"/>
                  </a:lnTo>
                  <a:lnTo>
                    <a:pt x="3511" y="1973"/>
                  </a:lnTo>
                  <a:lnTo>
                    <a:pt x="3524" y="1975"/>
                  </a:lnTo>
                  <a:lnTo>
                    <a:pt x="3524" y="1982"/>
                  </a:lnTo>
                  <a:lnTo>
                    <a:pt x="3494" y="2000"/>
                  </a:lnTo>
                  <a:lnTo>
                    <a:pt x="3508" y="2013"/>
                  </a:lnTo>
                  <a:lnTo>
                    <a:pt x="3510" y="2028"/>
                  </a:lnTo>
                  <a:lnTo>
                    <a:pt x="3528" y="2031"/>
                  </a:lnTo>
                  <a:close/>
                  <a:moveTo>
                    <a:pt x="4119" y="2091"/>
                  </a:moveTo>
                  <a:lnTo>
                    <a:pt x="4108" y="2084"/>
                  </a:lnTo>
                  <a:lnTo>
                    <a:pt x="4113" y="2065"/>
                  </a:lnTo>
                  <a:lnTo>
                    <a:pt x="4095" y="2075"/>
                  </a:lnTo>
                  <a:lnTo>
                    <a:pt x="4099" y="2091"/>
                  </a:lnTo>
                  <a:lnTo>
                    <a:pt x="4079" y="2132"/>
                  </a:lnTo>
                  <a:lnTo>
                    <a:pt x="4105" y="2127"/>
                  </a:lnTo>
                  <a:lnTo>
                    <a:pt x="4106" y="2133"/>
                  </a:lnTo>
                  <a:lnTo>
                    <a:pt x="4086" y="2137"/>
                  </a:lnTo>
                  <a:lnTo>
                    <a:pt x="4079" y="2156"/>
                  </a:lnTo>
                  <a:lnTo>
                    <a:pt x="4083" y="2166"/>
                  </a:lnTo>
                  <a:lnTo>
                    <a:pt x="4099" y="2158"/>
                  </a:lnTo>
                  <a:lnTo>
                    <a:pt x="4102" y="2173"/>
                  </a:lnTo>
                  <a:lnTo>
                    <a:pt x="4113" y="2173"/>
                  </a:lnTo>
                  <a:lnTo>
                    <a:pt x="4109" y="2162"/>
                  </a:lnTo>
                  <a:lnTo>
                    <a:pt x="4118" y="2159"/>
                  </a:lnTo>
                  <a:lnTo>
                    <a:pt x="4115" y="2134"/>
                  </a:lnTo>
                  <a:lnTo>
                    <a:pt x="4131" y="2083"/>
                  </a:lnTo>
                  <a:lnTo>
                    <a:pt x="4119" y="2091"/>
                  </a:lnTo>
                  <a:close/>
                  <a:moveTo>
                    <a:pt x="2743" y="2316"/>
                  </a:moveTo>
                  <a:lnTo>
                    <a:pt x="2731" y="2323"/>
                  </a:lnTo>
                  <a:lnTo>
                    <a:pt x="2718" y="2313"/>
                  </a:lnTo>
                  <a:lnTo>
                    <a:pt x="2693" y="2316"/>
                  </a:lnTo>
                  <a:lnTo>
                    <a:pt x="2671" y="2341"/>
                  </a:lnTo>
                  <a:lnTo>
                    <a:pt x="2677" y="2379"/>
                  </a:lnTo>
                  <a:lnTo>
                    <a:pt x="2687" y="2372"/>
                  </a:lnTo>
                  <a:lnTo>
                    <a:pt x="2691" y="2390"/>
                  </a:lnTo>
                  <a:lnTo>
                    <a:pt x="2701" y="2395"/>
                  </a:lnTo>
                  <a:lnTo>
                    <a:pt x="2708" y="2384"/>
                  </a:lnTo>
                  <a:lnTo>
                    <a:pt x="2750" y="2368"/>
                  </a:lnTo>
                  <a:lnTo>
                    <a:pt x="2753" y="2352"/>
                  </a:lnTo>
                  <a:lnTo>
                    <a:pt x="2773" y="2349"/>
                  </a:lnTo>
                  <a:lnTo>
                    <a:pt x="2770" y="2332"/>
                  </a:lnTo>
                  <a:lnTo>
                    <a:pt x="2760" y="2333"/>
                  </a:lnTo>
                  <a:lnTo>
                    <a:pt x="2743" y="2316"/>
                  </a:lnTo>
                  <a:close/>
                  <a:moveTo>
                    <a:pt x="2498" y="2378"/>
                  </a:moveTo>
                  <a:lnTo>
                    <a:pt x="2518" y="2368"/>
                  </a:lnTo>
                  <a:lnTo>
                    <a:pt x="2511" y="2355"/>
                  </a:lnTo>
                  <a:lnTo>
                    <a:pt x="2517" y="2352"/>
                  </a:lnTo>
                  <a:lnTo>
                    <a:pt x="2531" y="2368"/>
                  </a:lnTo>
                  <a:lnTo>
                    <a:pt x="2527" y="2378"/>
                  </a:lnTo>
                  <a:lnTo>
                    <a:pt x="2546" y="2377"/>
                  </a:lnTo>
                  <a:lnTo>
                    <a:pt x="2551" y="2349"/>
                  </a:lnTo>
                  <a:lnTo>
                    <a:pt x="2541" y="2343"/>
                  </a:lnTo>
                  <a:lnTo>
                    <a:pt x="2541" y="2335"/>
                  </a:lnTo>
                  <a:lnTo>
                    <a:pt x="2554" y="2329"/>
                  </a:lnTo>
                  <a:lnTo>
                    <a:pt x="2569" y="2332"/>
                  </a:lnTo>
                  <a:lnTo>
                    <a:pt x="2570" y="2305"/>
                  </a:lnTo>
                  <a:lnTo>
                    <a:pt x="2540" y="2322"/>
                  </a:lnTo>
                  <a:lnTo>
                    <a:pt x="2528" y="2294"/>
                  </a:lnTo>
                  <a:lnTo>
                    <a:pt x="2502" y="2303"/>
                  </a:lnTo>
                  <a:lnTo>
                    <a:pt x="2499" y="2290"/>
                  </a:lnTo>
                  <a:lnTo>
                    <a:pt x="2486" y="2306"/>
                  </a:lnTo>
                  <a:lnTo>
                    <a:pt x="2478" y="2297"/>
                  </a:lnTo>
                  <a:lnTo>
                    <a:pt x="2478" y="2290"/>
                  </a:lnTo>
                  <a:lnTo>
                    <a:pt x="2460" y="2277"/>
                  </a:lnTo>
                  <a:lnTo>
                    <a:pt x="2436" y="2300"/>
                  </a:lnTo>
                  <a:lnTo>
                    <a:pt x="2437" y="2319"/>
                  </a:lnTo>
                  <a:lnTo>
                    <a:pt x="2416" y="2328"/>
                  </a:lnTo>
                  <a:lnTo>
                    <a:pt x="2407" y="2329"/>
                  </a:lnTo>
                  <a:lnTo>
                    <a:pt x="2387" y="2303"/>
                  </a:lnTo>
                  <a:lnTo>
                    <a:pt x="2362" y="2325"/>
                  </a:lnTo>
                  <a:lnTo>
                    <a:pt x="2341" y="2318"/>
                  </a:lnTo>
                  <a:lnTo>
                    <a:pt x="2322" y="2323"/>
                  </a:lnTo>
                  <a:lnTo>
                    <a:pt x="2331" y="2332"/>
                  </a:lnTo>
                  <a:lnTo>
                    <a:pt x="2371" y="2341"/>
                  </a:lnTo>
                  <a:lnTo>
                    <a:pt x="2394" y="2365"/>
                  </a:lnTo>
                  <a:lnTo>
                    <a:pt x="2420" y="2341"/>
                  </a:lnTo>
                  <a:lnTo>
                    <a:pt x="2453" y="2343"/>
                  </a:lnTo>
                  <a:lnTo>
                    <a:pt x="2462" y="2351"/>
                  </a:lnTo>
                  <a:lnTo>
                    <a:pt x="2465" y="2367"/>
                  </a:lnTo>
                  <a:lnTo>
                    <a:pt x="2472" y="2368"/>
                  </a:lnTo>
                  <a:lnTo>
                    <a:pt x="2466" y="2384"/>
                  </a:lnTo>
                  <a:lnTo>
                    <a:pt x="2475" y="2400"/>
                  </a:lnTo>
                  <a:lnTo>
                    <a:pt x="2489" y="2395"/>
                  </a:lnTo>
                  <a:lnTo>
                    <a:pt x="2498" y="2378"/>
                  </a:lnTo>
                  <a:close/>
                  <a:moveTo>
                    <a:pt x="2884" y="2289"/>
                  </a:moveTo>
                  <a:lnTo>
                    <a:pt x="2890" y="2279"/>
                  </a:lnTo>
                  <a:lnTo>
                    <a:pt x="2874" y="2279"/>
                  </a:lnTo>
                  <a:lnTo>
                    <a:pt x="2874" y="2270"/>
                  </a:lnTo>
                  <a:lnTo>
                    <a:pt x="2857" y="2273"/>
                  </a:lnTo>
                  <a:lnTo>
                    <a:pt x="2845" y="2287"/>
                  </a:lnTo>
                  <a:lnTo>
                    <a:pt x="2822" y="2293"/>
                  </a:lnTo>
                  <a:lnTo>
                    <a:pt x="2818" y="2279"/>
                  </a:lnTo>
                  <a:lnTo>
                    <a:pt x="2824" y="2276"/>
                  </a:lnTo>
                  <a:lnTo>
                    <a:pt x="2816" y="2267"/>
                  </a:lnTo>
                  <a:lnTo>
                    <a:pt x="2822" y="2257"/>
                  </a:lnTo>
                  <a:lnTo>
                    <a:pt x="2812" y="2257"/>
                  </a:lnTo>
                  <a:lnTo>
                    <a:pt x="2795" y="2231"/>
                  </a:lnTo>
                  <a:lnTo>
                    <a:pt x="2791" y="2247"/>
                  </a:lnTo>
                  <a:lnTo>
                    <a:pt x="2770" y="2238"/>
                  </a:lnTo>
                  <a:lnTo>
                    <a:pt x="2762" y="2247"/>
                  </a:lnTo>
                  <a:lnTo>
                    <a:pt x="2773" y="2258"/>
                  </a:lnTo>
                  <a:lnTo>
                    <a:pt x="2770" y="2264"/>
                  </a:lnTo>
                  <a:lnTo>
                    <a:pt x="2763" y="2256"/>
                  </a:lnTo>
                  <a:lnTo>
                    <a:pt x="2757" y="2260"/>
                  </a:lnTo>
                  <a:lnTo>
                    <a:pt x="2765" y="2266"/>
                  </a:lnTo>
                  <a:lnTo>
                    <a:pt x="2757" y="2280"/>
                  </a:lnTo>
                  <a:lnTo>
                    <a:pt x="2718" y="2274"/>
                  </a:lnTo>
                  <a:lnTo>
                    <a:pt x="2757" y="2297"/>
                  </a:lnTo>
                  <a:lnTo>
                    <a:pt x="2770" y="2284"/>
                  </a:lnTo>
                  <a:lnTo>
                    <a:pt x="2793" y="2299"/>
                  </a:lnTo>
                  <a:lnTo>
                    <a:pt x="2801" y="2313"/>
                  </a:lnTo>
                  <a:lnTo>
                    <a:pt x="2775" y="2319"/>
                  </a:lnTo>
                  <a:lnTo>
                    <a:pt x="2789" y="2322"/>
                  </a:lnTo>
                  <a:lnTo>
                    <a:pt x="2795" y="2330"/>
                  </a:lnTo>
                  <a:lnTo>
                    <a:pt x="2803" y="2332"/>
                  </a:lnTo>
                  <a:lnTo>
                    <a:pt x="2809" y="2315"/>
                  </a:lnTo>
                  <a:lnTo>
                    <a:pt x="2832" y="2313"/>
                  </a:lnTo>
                  <a:lnTo>
                    <a:pt x="2834" y="2328"/>
                  </a:lnTo>
                  <a:lnTo>
                    <a:pt x="2806" y="2346"/>
                  </a:lnTo>
                  <a:lnTo>
                    <a:pt x="2814" y="2379"/>
                  </a:lnTo>
                  <a:lnTo>
                    <a:pt x="2831" y="2346"/>
                  </a:lnTo>
                  <a:lnTo>
                    <a:pt x="2840" y="2349"/>
                  </a:lnTo>
                  <a:lnTo>
                    <a:pt x="2844" y="2330"/>
                  </a:lnTo>
                  <a:lnTo>
                    <a:pt x="2880" y="2320"/>
                  </a:lnTo>
                  <a:lnTo>
                    <a:pt x="2850" y="2316"/>
                  </a:lnTo>
                  <a:lnTo>
                    <a:pt x="2858" y="2300"/>
                  </a:lnTo>
                  <a:lnTo>
                    <a:pt x="2870" y="2307"/>
                  </a:lnTo>
                  <a:lnTo>
                    <a:pt x="2893" y="2310"/>
                  </a:lnTo>
                  <a:lnTo>
                    <a:pt x="2896" y="2320"/>
                  </a:lnTo>
                  <a:lnTo>
                    <a:pt x="2910" y="2325"/>
                  </a:lnTo>
                  <a:lnTo>
                    <a:pt x="2919" y="2320"/>
                  </a:lnTo>
                  <a:lnTo>
                    <a:pt x="2907" y="2309"/>
                  </a:lnTo>
                  <a:lnTo>
                    <a:pt x="2884" y="2289"/>
                  </a:lnTo>
                  <a:close/>
                  <a:moveTo>
                    <a:pt x="2629" y="2211"/>
                  </a:moveTo>
                  <a:lnTo>
                    <a:pt x="2612" y="2202"/>
                  </a:lnTo>
                  <a:lnTo>
                    <a:pt x="2597" y="2209"/>
                  </a:lnTo>
                  <a:lnTo>
                    <a:pt x="2586" y="2186"/>
                  </a:lnTo>
                  <a:lnTo>
                    <a:pt x="2574" y="2196"/>
                  </a:lnTo>
                  <a:lnTo>
                    <a:pt x="2566" y="2183"/>
                  </a:lnTo>
                  <a:lnTo>
                    <a:pt x="2569" y="2199"/>
                  </a:lnTo>
                  <a:lnTo>
                    <a:pt x="2563" y="2201"/>
                  </a:lnTo>
                  <a:lnTo>
                    <a:pt x="2546" y="2178"/>
                  </a:lnTo>
                  <a:lnTo>
                    <a:pt x="2544" y="2188"/>
                  </a:lnTo>
                  <a:lnTo>
                    <a:pt x="2531" y="2192"/>
                  </a:lnTo>
                  <a:lnTo>
                    <a:pt x="2525" y="2186"/>
                  </a:lnTo>
                  <a:lnTo>
                    <a:pt x="2531" y="2176"/>
                  </a:lnTo>
                  <a:lnTo>
                    <a:pt x="2515" y="2169"/>
                  </a:lnTo>
                  <a:lnTo>
                    <a:pt x="2509" y="2181"/>
                  </a:lnTo>
                  <a:lnTo>
                    <a:pt x="2522" y="2192"/>
                  </a:lnTo>
                  <a:lnTo>
                    <a:pt x="2527" y="2205"/>
                  </a:lnTo>
                  <a:lnTo>
                    <a:pt x="2512" y="2247"/>
                  </a:lnTo>
                  <a:lnTo>
                    <a:pt x="2524" y="2257"/>
                  </a:lnTo>
                  <a:lnTo>
                    <a:pt x="2548" y="2247"/>
                  </a:lnTo>
                  <a:lnTo>
                    <a:pt x="2554" y="2276"/>
                  </a:lnTo>
                  <a:lnTo>
                    <a:pt x="2571" y="2277"/>
                  </a:lnTo>
                  <a:lnTo>
                    <a:pt x="2586" y="2289"/>
                  </a:lnTo>
                  <a:lnTo>
                    <a:pt x="2590" y="2276"/>
                  </a:lnTo>
                  <a:lnTo>
                    <a:pt x="2605" y="2283"/>
                  </a:lnTo>
                  <a:lnTo>
                    <a:pt x="2615" y="2274"/>
                  </a:lnTo>
                  <a:lnTo>
                    <a:pt x="2622" y="2253"/>
                  </a:lnTo>
                  <a:lnTo>
                    <a:pt x="2638" y="2263"/>
                  </a:lnTo>
                  <a:lnTo>
                    <a:pt x="2655" y="2260"/>
                  </a:lnTo>
                  <a:lnTo>
                    <a:pt x="2659" y="2245"/>
                  </a:lnTo>
                  <a:lnTo>
                    <a:pt x="2644" y="2224"/>
                  </a:lnTo>
                  <a:lnTo>
                    <a:pt x="2648" y="2202"/>
                  </a:lnTo>
                  <a:lnTo>
                    <a:pt x="2662" y="2186"/>
                  </a:lnTo>
                  <a:lnTo>
                    <a:pt x="2652" y="2166"/>
                  </a:lnTo>
                  <a:lnTo>
                    <a:pt x="2629" y="2211"/>
                  </a:lnTo>
                  <a:close/>
                  <a:moveTo>
                    <a:pt x="3184" y="2496"/>
                  </a:moveTo>
                  <a:lnTo>
                    <a:pt x="3157" y="2502"/>
                  </a:lnTo>
                  <a:lnTo>
                    <a:pt x="3157" y="2524"/>
                  </a:lnTo>
                  <a:lnTo>
                    <a:pt x="3141" y="2525"/>
                  </a:lnTo>
                  <a:lnTo>
                    <a:pt x="3128" y="2575"/>
                  </a:lnTo>
                  <a:lnTo>
                    <a:pt x="3134" y="2570"/>
                  </a:lnTo>
                  <a:lnTo>
                    <a:pt x="3151" y="2570"/>
                  </a:lnTo>
                  <a:lnTo>
                    <a:pt x="3154" y="2563"/>
                  </a:lnTo>
                  <a:lnTo>
                    <a:pt x="3161" y="2571"/>
                  </a:lnTo>
                  <a:lnTo>
                    <a:pt x="3184" y="2578"/>
                  </a:lnTo>
                  <a:lnTo>
                    <a:pt x="3184" y="2563"/>
                  </a:lnTo>
                  <a:lnTo>
                    <a:pt x="3170" y="2557"/>
                  </a:lnTo>
                  <a:lnTo>
                    <a:pt x="3190" y="2551"/>
                  </a:lnTo>
                  <a:lnTo>
                    <a:pt x="3184" y="2532"/>
                  </a:lnTo>
                  <a:lnTo>
                    <a:pt x="3184" y="2496"/>
                  </a:lnTo>
                  <a:close/>
                  <a:moveTo>
                    <a:pt x="3144" y="2036"/>
                  </a:moveTo>
                  <a:lnTo>
                    <a:pt x="3138" y="2016"/>
                  </a:lnTo>
                  <a:lnTo>
                    <a:pt x="3110" y="1996"/>
                  </a:lnTo>
                  <a:lnTo>
                    <a:pt x="3086" y="2012"/>
                  </a:lnTo>
                  <a:lnTo>
                    <a:pt x="3079" y="2011"/>
                  </a:lnTo>
                  <a:lnTo>
                    <a:pt x="3077" y="2002"/>
                  </a:lnTo>
                  <a:lnTo>
                    <a:pt x="3048" y="2006"/>
                  </a:lnTo>
                  <a:lnTo>
                    <a:pt x="3021" y="2029"/>
                  </a:lnTo>
                  <a:lnTo>
                    <a:pt x="2997" y="2026"/>
                  </a:lnTo>
                  <a:lnTo>
                    <a:pt x="2987" y="2042"/>
                  </a:lnTo>
                  <a:lnTo>
                    <a:pt x="2976" y="2042"/>
                  </a:lnTo>
                  <a:lnTo>
                    <a:pt x="2976" y="2029"/>
                  </a:lnTo>
                  <a:lnTo>
                    <a:pt x="2962" y="2031"/>
                  </a:lnTo>
                  <a:lnTo>
                    <a:pt x="2955" y="2006"/>
                  </a:lnTo>
                  <a:lnTo>
                    <a:pt x="2946" y="2013"/>
                  </a:lnTo>
                  <a:lnTo>
                    <a:pt x="2940" y="2006"/>
                  </a:lnTo>
                  <a:lnTo>
                    <a:pt x="2938" y="2036"/>
                  </a:lnTo>
                  <a:lnTo>
                    <a:pt x="2926" y="2038"/>
                  </a:lnTo>
                  <a:lnTo>
                    <a:pt x="2917" y="2051"/>
                  </a:lnTo>
                  <a:lnTo>
                    <a:pt x="2909" y="2041"/>
                  </a:lnTo>
                  <a:lnTo>
                    <a:pt x="2901" y="2048"/>
                  </a:lnTo>
                  <a:lnTo>
                    <a:pt x="2925" y="2080"/>
                  </a:lnTo>
                  <a:lnTo>
                    <a:pt x="2913" y="2088"/>
                  </a:lnTo>
                  <a:lnTo>
                    <a:pt x="2917" y="2097"/>
                  </a:lnTo>
                  <a:lnTo>
                    <a:pt x="2913" y="2104"/>
                  </a:lnTo>
                  <a:lnTo>
                    <a:pt x="2929" y="2106"/>
                  </a:lnTo>
                  <a:lnTo>
                    <a:pt x="2929" y="2096"/>
                  </a:lnTo>
                  <a:lnTo>
                    <a:pt x="2942" y="2093"/>
                  </a:lnTo>
                  <a:lnTo>
                    <a:pt x="2940" y="2113"/>
                  </a:lnTo>
                  <a:lnTo>
                    <a:pt x="2955" y="2116"/>
                  </a:lnTo>
                  <a:lnTo>
                    <a:pt x="2956" y="2129"/>
                  </a:lnTo>
                  <a:lnTo>
                    <a:pt x="2976" y="2133"/>
                  </a:lnTo>
                  <a:lnTo>
                    <a:pt x="2987" y="2150"/>
                  </a:lnTo>
                  <a:lnTo>
                    <a:pt x="2987" y="2136"/>
                  </a:lnTo>
                  <a:lnTo>
                    <a:pt x="2997" y="2129"/>
                  </a:lnTo>
                  <a:lnTo>
                    <a:pt x="3023" y="2133"/>
                  </a:lnTo>
                  <a:lnTo>
                    <a:pt x="3020" y="2124"/>
                  </a:lnTo>
                  <a:lnTo>
                    <a:pt x="3027" y="2120"/>
                  </a:lnTo>
                  <a:lnTo>
                    <a:pt x="3063" y="2130"/>
                  </a:lnTo>
                  <a:lnTo>
                    <a:pt x="3099" y="2132"/>
                  </a:lnTo>
                  <a:lnTo>
                    <a:pt x="3115" y="2116"/>
                  </a:lnTo>
                  <a:lnTo>
                    <a:pt x="3122" y="2078"/>
                  </a:lnTo>
                  <a:lnTo>
                    <a:pt x="3144" y="2036"/>
                  </a:lnTo>
                  <a:close/>
                  <a:moveTo>
                    <a:pt x="2821" y="2068"/>
                  </a:moveTo>
                  <a:lnTo>
                    <a:pt x="2803" y="2078"/>
                  </a:lnTo>
                  <a:lnTo>
                    <a:pt x="2783" y="2078"/>
                  </a:lnTo>
                  <a:lnTo>
                    <a:pt x="2786" y="2087"/>
                  </a:lnTo>
                  <a:lnTo>
                    <a:pt x="2803" y="2090"/>
                  </a:lnTo>
                  <a:lnTo>
                    <a:pt x="2809" y="2147"/>
                  </a:lnTo>
                  <a:lnTo>
                    <a:pt x="2824" y="2162"/>
                  </a:lnTo>
                  <a:lnTo>
                    <a:pt x="2834" y="2156"/>
                  </a:lnTo>
                  <a:lnTo>
                    <a:pt x="2829" y="2133"/>
                  </a:lnTo>
                  <a:lnTo>
                    <a:pt x="2838" y="2129"/>
                  </a:lnTo>
                  <a:lnTo>
                    <a:pt x="2848" y="2137"/>
                  </a:lnTo>
                  <a:lnTo>
                    <a:pt x="2844" y="2153"/>
                  </a:lnTo>
                  <a:lnTo>
                    <a:pt x="2851" y="2188"/>
                  </a:lnTo>
                  <a:lnTo>
                    <a:pt x="2870" y="2158"/>
                  </a:lnTo>
                  <a:lnTo>
                    <a:pt x="2858" y="2149"/>
                  </a:lnTo>
                  <a:lnTo>
                    <a:pt x="2873" y="2145"/>
                  </a:lnTo>
                  <a:lnTo>
                    <a:pt x="2873" y="2132"/>
                  </a:lnTo>
                  <a:lnTo>
                    <a:pt x="2855" y="2085"/>
                  </a:lnTo>
                  <a:lnTo>
                    <a:pt x="2838" y="2071"/>
                  </a:lnTo>
                  <a:lnTo>
                    <a:pt x="2841" y="2080"/>
                  </a:lnTo>
                  <a:lnTo>
                    <a:pt x="2831" y="2085"/>
                  </a:lnTo>
                  <a:lnTo>
                    <a:pt x="2821" y="2068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2486861" y="4410526"/>
              <a:ext cx="1406765" cy="1366438"/>
            </a:xfrm>
            <a:custGeom>
              <a:avLst/>
              <a:gdLst>
                <a:gd name="T0" fmla="*/ 842 w 2721"/>
                <a:gd name="T1" fmla="*/ 180 h 2643"/>
                <a:gd name="T2" fmla="*/ 1013 w 2721"/>
                <a:gd name="T3" fmla="*/ 561 h 2643"/>
                <a:gd name="T4" fmla="*/ 1544 w 2721"/>
                <a:gd name="T5" fmla="*/ 595 h 2643"/>
                <a:gd name="T6" fmla="*/ 1949 w 2721"/>
                <a:gd name="T7" fmla="*/ 745 h 2643"/>
                <a:gd name="T8" fmla="*/ 2348 w 2721"/>
                <a:gd name="T9" fmla="*/ 662 h 2643"/>
                <a:gd name="T10" fmla="*/ 2642 w 2721"/>
                <a:gd name="T11" fmla="*/ 1039 h 2643"/>
                <a:gd name="T12" fmla="*/ 2183 w 2721"/>
                <a:gd name="T13" fmla="*/ 1456 h 2643"/>
                <a:gd name="T14" fmla="*/ 1846 w 2721"/>
                <a:gd name="T15" fmla="*/ 1643 h 2643"/>
                <a:gd name="T16" fmla="*/ 1695 w 2721"/>
                <a:gd name="T17" fmla="*/ 1560 h 2643"/>
                <a:gd name="T18" fmla="*/ 1682 w 2721"/>
                <a:gd name="T19" fmla="*/ 1548 h 2643"/>
                <a:gd name="T20" fmla="*/ 1647 w 2721"/>
                <a:gd name="T21" fmla="*/ 1717 h 2643"/>
                <a:gd name="T22" fmla="*/ 1581 w 2721"/>
                <a:gd name="T23" fmla="*/ 1620 h 2643"/>
                <a:gd name="T24" fmla="*/ 1392 w 2721"/>
                <a:gd name="T25" fmla="*/ 1730 h 2643"/>
                <a:gd name="T26" fmla="*/ 1417 w 2721"/>
                <a:gd name="T27" fmla="*/ 1718 h 2643"/>
                <a:gd name="T28" fmla="*/ 1495 w 2721"/>
                <a:gd name="T29" fmla="*/ 1820 h 2643"/>
                <a:gd name="T30" fmla="*/ 1388 w 2721"/>
                <a:gd name="T31" fmla="*/ 1966 h 2643"/>
                <a:gd name="T32" fmla="*/ 1446 w 2721"/>
                <a:gd name="T33" fmla="*/ 2050 h 2643"/>
                <a:gd name="T34" fmla="*/ 1417 w 2721"/>
                <a:gd name="T35" fmla="*/ 2248 h 2643"/>
                <a:gd name="T36" fmla="*/ 1300 w 2721"/>
                <a:gd name="T37" fmla="*/ 2267 h 2643"/>
                <a:gd name="T38" fmla="*/ 1273 w 2721"/>
                <a:gd name="T39" fmla="*/ 2184 h 2643"/>
                <a:gd name="T40" fmla="*/ 1372 w 2721"/>
                <a:gd name="T41" fmla="*/ 2116 h 2643"/>
                <a:gd name="T42" fmla="*/ 1191 w 2721"/>
                <a:gd name="T43" fmla="*/ 2064 h 2643"/>
                <a:gd name="T44" fmla="*/ 1205 w 2721"/>
                <a:gd name="T45" fmla="*/ 1921 h 2643"/>
                <a:gd name="T46" fmla="*/ 1100 w 2721"/>
                <a:gd name="T47" fmla="*/ 1973 h 2643"/>
                <a:gd name="T48" fmla="*/ 934 w 2721"/>
                <a:gd name="T49" fmla="*/ 2034 h 2643"/>
                <a:gd name="T50" fmla="*/ 729 w 2721"/>
                <a:gd name="T51" fmla="*/ 1849 h 2643"/>
                <a:gd name="T52" fmla="*/ 692 w 2721"/>
                <a:gd name="T53" fmla="*/ 1748 h 2643"/>
                <a:gd name="T54" fmla="*/ 675 w 2721"/>
                <a:gd name="T55" fmla="*/ 1867 h 2643"/>
                <a:gd name="T56" fmla="*/ 562 w 2721"/>
                <a:gd name="T57" fmla="*/ 1855 h 2643"/>
                <a:gd name="T58" fmla="*/ 402 w 2721"/>
                <a:gd name="T59" fmla="*/ 1926 h 2643"/>
                <a:gd name="T60" fmla="*/ 186 w 2721"/>
                <a:gd name="T61" fmla="*/ 1698 h 2643"/>
                <a:gd name="T62" fmla="*/ 147 w 2721"/>
                <a:gd name="T63" fmla="*/ 990 h 2643"/>
                <a:gd name="T64" fmla="*/ 61 w 2721"/>
                <a:gd name="T65" fmla="*/ 660 h 2643"/>
                <a:gd name="T66" fmla="*/ 281 w 2721"/>
                <a:gd name="T67" fmla="*/ 154 h 2643"/>
                <a:gd name="T68" fmla="*/ 2085 w 2721"/>
                <a:gd name="T69" fmla="*/ 1730 h 2643"/>
                <a:gd name="T70" fmla="*/ 2044 w 2721"/>
                <a:gd name="T71" fmla="*/ 1758 h 2643"/>
                <a:gd name="T72" fmla="*/ 1858 w 2721"/>
                <a:gd name="T73" fmla="*/ 1831 h 2643"/>
                <a:gd name="T74" fmla="*/ 1895 w 2721"/>
                <a:gd name="T75" fmla="*/ 2021 h 2643"/>
                <a:gd name="T76" fmla="*/ 1917 w 2721"/>
                <a:gd name="T77" fmla="*/ 2127 h 2643"/>
                <a:gd name="T78" fmla="*/ 1881 w 2721"/>
                <a:gd name="T79" fmla="*/ 2253 h 2643"/>
                <a:gd name="T80" fmla="*/ 1813 w 2721"/>
                <a:gd name="T81" fmla="*/ 2403 h 2643"/>
                <a:gd name="T82" fmla="*/ 1665 w 2721"/>
                <a:gd name="T83" fmla="*/ 2427 h 2643"/>
                <a:gd name="T84" fmla="*/ 1629 w 2721"/>
                <a:gd name="T85" fmla="*/ 2280 h 2643"/>
                <a:gd name="T86" fmla="*/ 1620 w 2721"/>
                <a:gd name="T87" fmla="*/ 2166 h 2643"/>
                <a:gd name="T88" fmla="*/ 1477 w 2721"/>
                <a:gd name="T89" fmla="*/ 2136 h 2643"/>
                <a:gd name="T90" fmla="*/ 1633 w 2721"/>
                <a:gd name="T91" fmla="*/ 2032 h 2643"/>
                <a:gd name="T92" fmla="*/ 1681 w 2721"/>
                <a:gd name="T93" fmla="*/ 1913 h 2643"/>
                <a:gd name="T94" fmla="*/ 1804 w 2721"/>
                <a:gd name="T95" fmla="*/ 1845 h 2643"/>
                <a:gd name="T96" fmla="*/ 1763 w 2721"/>
                <a:gd name="T97" fmla="*/ 1854 h 2643"/>
                <a:gd name="T98" fmla="*/ 484 w 2721"/>
                <a:gd name="T99" fmla="*/ 1952 h 2643"/>
                <a:gd name="T100" fmla="*/ 538 w 2721"/>
                <a:gd name="T101" fmla="*/ 2192 h 2643"/>
                <a:gd name="T102" fmla="*/ 768 w 2721"/>
                <a:gd name="T103" fmla="*/ 2244 h 2643"/>
                <a:gd name="T104" fmla="*/ 711 w 2721"/>
                <a:gd name="T105" fmla="*/ 2446 h 2643"/>
                <a:gd name="T106" fmla="*/ 592 w 2721"/>
                <a:gd name="T107" fmla="*/ 2414 h 2643"/>
                <a:gd name="T108" fmla="*/ 399 w 2721"/>
                <a:gd name="T109" fmla="*/ 2332 h 2643"/>
                <a:gd name="T110" fmla="*/ 396 w 2721"/>
                <a:gd name="T111" fmla="*/ 2035 h 2643"/>
                <a:gd name="T112" fmla="*/ 744 w 2721"/>
                <a:gd name="T113" fmla="*/ 2055 h 2643"/>
                <a:gd name="T114" fmla="*/ 702 w 2721"/>
                <a:gd name="T115" fmla="*/ 2153 h 2643"/>
                <a:gd name="T116" fmla="*/ 1061 w 2721"/>
                <a:gd name="T117" fmla="*/ 2162 h 2643"/>
                <a:gd name="T118" fmla="*/ 1045 w 2721"/>
                <a:gd name="T119" fmla="*/ 2253 h 2643"/>
                <a:gd name="T120" fmla="*/ 1489 w 2721"/>
                <a:gd name="T121" fmla="*/ 2240 h 2643"/>
                <a:gd name="T122" fmla="*/ 1489 w 2721"/>
                <a:gd name="T123" fmla="*/ 2260 h 2643"/>
                <a:gd name="T124" fmla="*/ 1157 w 2721"/>
                <a:gd name="T125" fmla="*/ 2626 h 2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21" h="2643">
                  <a:moveTo>
                    <a:pt x="530" y="51"/>
                  </a:moveTo>
                  <a:lnTo>
                    <a:pt x="552" y="67"/>
                  </a:lnTo>
                  <a:lnTo>
                    <a:pt x="579" y="67"/>
                  </a:lnTo>
                  <a:lnTo>
                    <a:pt x="579" y="67"/>
                  </a:lnTo>
                  <a:lnTo>
                    <a:pt x="592" y="74"/>
                  </a:lnTo>
                  <a:lnTo>
                    <a:pt x="592" y="74"/>
                  </a:lnTo>
                  <a:lnTo>
                    <a:pt x="598" y="120"/>
                  </a:lnTo>
                  <a:lnTo>
                    <a:pt x="614" y="130"/>
                  </a:lnTo>
                  <a:lnTo>
                    <a:pt x="614" y="130"/>
                  </a:lnTo>
                  <a:lnTo>
                    <a:pt x="653" y="136"/>
                  </a:lnTo>
                  <a:lnTo>
                    <a:pt x="653" y="136"/>
                  </a:lnTo>
                  <a:lnTo>
                    <a:pt x="685" y="140"/>
                  </a:lnTo>
                  <a:lnTo>
                    <a:pt x="696" y="160"/>
                  </a:lnTo>
                  <a:lnTo>
                    <a:pt x="716" y="172"/>
                  </a:lnTo>
                  <a:lnTo>
                    <a:pt x="716" y="172"/>
                  </a:lnTo>
                  <a:lnTo>
                    <a:pt x="796" y="186"/>
                  </a:lnTo>
                  <a:lnTo>
                    <a:pt x="796" y="186"/>
                  </a:lnTo>
                  <a:lnTo>
                    <a:pt x="842" y="180"/>
                  </a:lnTo>
                  <a:lnTo>
                    <a:pt x="842" y="180"/>
                  </a:lnTo>
                  <a:lnTo>
                    <a:pt x="869" y="195"/>
                  </a:lnTo>
                  <a:lnTo>
                    <a:pt x="869" y="195"/>
                  </a:lnTo>
                  <a:lnTo>
                    <a:pt x="897" y="208"/>
                  </a:lnTo>
                  <a:lnTo>
                    <a:pt x="905" y="221"/>
                  </a:lnTo>
                  <a:lnTo>
                    <a:pt x="920" y="273"/>
                  </a:lnTo>
                  <a:lnTo>
                    <a:pt x="920" y="273"/>
                  </a:lnTo>
                  <a:lnTo>
                    <a:pt x="931" y="281"/>
                  </a:lnTo>
                  <a:lnTo>
                    <a:pt x="931" y="281"/>
                  </a:lnTo>
                  <a:lnTo>
                    <a:pt x="969" y="300"/>
                  </a:lnTo>
                  <a:lnTo>
                    <a:pt x="980" y="320"/>
                  </a:lnTo>
                  <a:lnTo>
                    <a:pt x="976" y="332"/>
                  </a:lnTo>
                  <a:lnTo>
                    <a:pt x="1022" y="358"/>
                  </a:lnTo>
                  <a:lnTo>
                    <a:pt x="1039" y="391"/>
                  </a:lnTo>
                  <a:lnTo>
                    <a:pt x="1033" y="430"/>
                  </a:lnTo>
                  <a:lnTo>
                    <a:pt x="1002" y="502"/>
                  </a:lnTo>
                  <a:lnTo>
                    <a:pt x="1002" y="502"/>
                  </a:lnTo>
                  <a:lnTo>
                    <a:pt x="996" y="531"/>
                  </a:lnTo>
                  <a:lnTo>
                    <a:pt x="1013" y="561"/>
                  </a:lnTo>
                  <a:lnTo>
                    <a:pt x="1013" y="561"/>
                  </a:lnTo>
                  <a:lnTo>
                    <a:pt x="1081" y="587"/>
                  </a:lnTo>
                  <a:lnTo>
                    <a:pt x="1121" y="582"/>
                  </a:lnTo>
                  <a:lnTo>
                    <a:pt x="1121" y="582"/>
                  </a:lnTo>
                  <a:lnTo>
                    <a:pt x="1143" y="577"/>
                  </a:lnTo>
                  <a:lnTo>
                    <a:pt x="1143" y="577"/>
                  </a:lnTo>
                  <a:lnTo>
                    <a:pt x="1196" y="557"/>
                  </a:lnTo>
                  <a:lnTo>
                    <a:pt x="1235" y="577"/>
                  </a:lnTo>
                  <a:lnTo>
                    <a:pt x="1277" y="581"/>
                  </a:lnTo>
                  <a:lnTo>
                    <a:pt x="1277" y="581"/>
                  </a:lnTo>
                  <a:lnTo>
                    <a:pt x="1317" y="620"/>
                  </a:lnTo>
                  <a:lnTo>
                    <a:pt x="1317" y="620"/>
                  </a:lnTo>
                  <a:lnTo>
                    <a:pt x="1346" y="643"/>
                  </a:lnTo>
                  <a:lnTo>
                    <a:pt x="1391" y="642"/>
                  </a:lnTo>
                  <a:lnTo>
                    <a:pt x="1454" y="597"/>
                  </a:lnTo>
                  <a:lnTo>
                    <a:pt x="1454" y="597"/>
                  </a:lnTo>
                  <a:lnTo>
                    <a:pt x="1482" y="590"/>
                  </a:lnTo>
                  <a:lnTo>
                    <a:pt x="1482" y="590"/>
                  </a:lnTo>
                  <a:lnTo>
                    <a:pt x="1525" y="606"/>
                  </a:lnTo>
                  <a:lnTo>
                    <a:pt x="1544" y="595"/>
                  </a:lnTo>
                  <a:lnTo>
                    <a:pt x="1558" y="531"/>
                  </a:lnTo>
                  <a:lnTo>
                    <a:pt x="1572" y="513"/>
                  </a:lnTo>
                  <a:lnTo>
                    <a:pt x="1578" y="509"/>
                  </a:lnTo>
                  <a:lnTo>
                    <a:pt x="1596" y="509"/>
                  </a:lnTo>
                  <a:lnTo>
                    <a:pt x="1596" y="509"/>
                  </a:lnTo>
                  <a:lnTo>
                    <a:pt x="1608" y="532"/>
                  </a:lnTo>
                  <a:lnTo>
                    <a:pt x="1600" y="587"/>
                  </a:lnTo>
                  <a:lnTo>
                    <a:pt x="1600" y="587"/>
                  </a:lnTo>
                  <a:lnTo>
                    <a:pt x="1614" y="630"/>
                  </a:lnTo>
                  <a:lnTo>
                    <a:pt x="1630" y="653"/>
                  </a:lnTo>
                  <a:lnTo>
                    <a:pt x="1668" y="683"/>
                  </a:lnTo>
                  <a:lnTo>
                    <a:pt x="1668" y="683"/>
                  </a:lnTo>
                  <a:lnTo>
                    <a:pt x="1685" y="702"/>
                  </a:lnTo>
                  <a:lnTo>
                    <a:pt x="1709" y="715"/>
                  </a:lnTo>
                  <a:lnTo>
                    <a:pt x="1709" y="715"/>
                  </a:lnTo>
                  <a:lnTo>
                    <a:pt x="1816" y="695"/>
                  </a:lnTo>
                  <a:lnTo>
                    <a:pt x="1816" y="695"/>
                  </a:lnTo>
                  <a:lnTo>
                    <a:pt x="1877" y="709"/>
                  </a:lnTo>
                  <a:lnTo>
                    <a:pt x="1949" y="745"/>
                  </a:lnTo>
                  <a:lnTo>
                    <a:pt x="1949" y="745"/>
                  </a:lnTo>
                  <a:lnTo>
                    <a:pt x="1983" y="755"/>
                  </a:lnTo>
                  <a:lnTo>
                    <a:pt x="2012" y="745"/>
                  </a:lnTo>
                  <a:lnTo>
                    <a:pt x="2083" y="686"/>
                  </a:lnTo>
                  <a:lnTo>
                    <a:pt x="2101" y="692"/>
                  </a:lnTo>
                  <a:lnTo>
                    <a:pt x="2101" y="692"/>
                  </a:lnTo>
                  <a:lnTo>
                    <a:pt x="2122" y="683"/>
                  </a:lnTo>
                  <a:lnTo>
                    <a:pt x="2153" y="643"/>
                  </a:lnTo>
                  <a:lnTo>
                    <a:pt x="2153" y="643"/>
                  </a:lnTo>
                  <a:lnTo>
                    <a:pt x="2191" y="617"/>
                  </a:lnTo>
                  <a:lnTo>
                    <a:pt x="2191" y="617"/>
                  </a:lnTo>
                  <a:lnTo>
                    <a:pt x="2228" y="617"/>
                  </a:lnTo>
                  <a:lnTo>
                    <a:pt x="2228" y="617"/>
                  </a:lnTo>
                  <a:lnTo>
                    <a:pt x="2253" y="620"/>
                  </a:lnTo>
                  <a:lnTo>
                    <a:pt x="2280" y="633"/>
                  </a:lnTo>
                  <a:lnTo>
                    <a:pt x="2280" y="633"/>
                  </a:lnTo>
                  <a:lnTo>
                    <a:pt x="2305" y="646"/>
                  </a:lnTo>
                  <a:lnTo>
                    <a:pt x="2305" y="646"/>
                  </a:lnTo>
                  <a:lnTo>
                    <a:pt x="2348" y="662"/>
                  </a:lnTo>
                  <a:lnTo>
                    <a:pt x="2348" y="662"/>
                  </a:lnTo>
                  <a:lnTo>
                    <a:pt x="2365" y="656"/>
                  </a:lnTo>
                  <a:lnTo>
                    <a:pt x="2365" y="656"/>
                  </a:lnTo>
                  <a:lnTo>
                    <a:pt x="2378" y="642"/>
                  </a:lnTo>
                  <a:lnTo>
                    <a:pt x="2378" y="642"/>
                  </a:lnTo>
                  <a:lnTo>
                    <a:pt x="2405" y="685"/>
                  </a:lnTo>
                  <a:lnTo>
                    <a:pt x="2405" y="711"/>
                  </a:lnTo>
                  <a:lnTo>
                    <a:pt x="2384" y="729"/>
                  </a:lnTo>
                  <a:lnTo>
                    <a:pt x="2384" y="729"/>
                  </a:lnTo>
                  <a:lnTo>
                    <a:pt x="2343" y="764"/>
                  </a:lnTo>
                  <a:lnTo>
                    <a:pt x="2349" y="851"/>
                  </a:lnTo>
                  <a:lnTo>
                    <a:pt x="2390" y="869"/>
                  </a:lnTo>
                  <a:lnTo>
                    <a:pt x="2439" y="869"/>
                  </a:lnTo>
                  <a:lnTo>
                    <a:pt x="2439" y="869"/>
                  </a:lnTo>
                  <a:lnTo>
                    <a:pt x="2482" y="874"/>
                  </a:lnTo>
                  <a:lnTo>
                    <a:pt x="2541" y="934"/>
                  </a:lnTo>
                  <a:lnTo>
                    <a:pt x="2541" y="934"/>
                  </a:lnTo>
                  <a:lnTo>
                    <a:pt x="2603" y="1005"/>
                  </a:lnTo>
                  <a:lnTo>
                    <a:pt x="2642" y="1039"/>
                  </a:lnTo>
                  <a:lnTo>
                    <a:pt x="2642" y="1039"/>
                  </a:lnTo>
                  <a:lnTo>
                    <a:pt x="2698" y="1042"/>
                  </a:lnTo>
                  <a:lnTo>
                    <a:pt x="2698" y="1042"/>
                  </a:lnTo>
                  <a:lnTo>
                    <a:pt x="2721" y="1071"/>
                  </a:lnTo>
                  <a:lnTo>
                    <a:pt x="2721" y="1071"/>
                  </a:lnTo>
                  <a:lnTo>
                    <a:pt x="2668" y="1120"/>
                  </a:lnTo>
                  <a:lnTo>
                    <a:pt x="2658" y="1153"/>
                  </a:lnTo>
                  <a:lnTo>
                    <a:pt x="2570" y="1163"/>
                  </a:lnTo>
                  <a:lnTo>
                    <a:pt x="2539" y="1209"/>
                  </a:lnTo>
                  <a:lnTo>
                    <a:pt x="2524" y="1258"/>
                  </a:lnTo>
                  <a:lnTo>
                    <a:pt x="2505" y="1283"/>
                  </a:lnTo>
                  <a:lnTo>
                    <a:pt x="2472" y="1277"/>
                  </a:lnTo>
                  <a:lnTo>
                    <a:pt x="2401" y="1322"/>
                  </a:lnTo>
                  <a:lnTo>
                    <a:pt x="2384" y="1342"/>
                  </a:lnTo>
                  <a:lnTo>
                    <a:pt x="2369" y="1346"/>
                  </a:lnTo>
                  <a:lnTo>
                    <a:pt x="2354" y="1382"/>
                  </a:lnTo>
                  <a:lnTo>
                    <a:pt x="2328" y="1410"/>
                  </a:lnTo>
                  <a:lnTo>
                    <a:pt x="2253" y="1413"/>
                  </a:lnTo>
                  <a:lnTo>
                    <a:pt x="2183" y="1456"/>
                  </a:lnTo>
                  <a:lnTo>
                    <a:pt x="2143" y="1462"/>
                  </a:lnTo>
                  <a:lnTo>
                    <a:pt x="2134" y="1552"/>
                  </a:lnTo>
                  <a:lnTo>
                    <a:pt x="2058" y="1573"/>
                  </a:lnTo>
                  <a:lnTo>
                    <a:pt x="2013" y="1590"/>
                  </a:lnTo>
                  <a:lnTo>
                    <a:pt x="2011" y="1599"/>
                  </a:lnTo>
                  <a:lnTo>
                    <a:pt x="2011" y="1599"/>
                  </a:lnTo>
                  <a:lnTo>
                    <a:pt x="1977" y="1639"/>
                  </a:lnTo>
                  <a:lnTo>
                    <a:pt x="1960" y="1626"/>
                  </a:lnTo>
                  <a:lnTo>
                    <a:pt x="1963" y="1648"/>
                  </a:lnTo>
                  <a:lnTo>
                    <a:pt x="1941" y="1650"/>
                  </a:lnTo>
                  <a:lnTo>
                    <a:pt x="1923" y="1636"/>
                  </a:lnTo>
                  <a:lnTo>
                    <a:pt x="1911" y="1655"/>
                  </a:lnTo>
                  <a:lnTo>
                    <a:pt x="1902" y="1655"/>
                  </a:lnTo>
                  <a:lnTo>
                    <a:pt x="1895" y="1642"/>
                  </a:lnTo>
                  <a:lnTo>
                    <a:pt x="1879" y="1645"/>
                  </a:lnTo>
                  <a:lnTo>
                    <a:pt x="1879" y="1629"/>
                  </a:lnTo>
                  <a:lnTo>
                    <a:pt x="1856" y="1627"/>
                  </a:lnTo>
                  <a:lnTo>
                    <a:pt x="1859" y="1637"/>
                  </a:lnTo>
                  <a:lnTo>
                    <a:pt x="1846" y="1643"/>
                  </a:lnTo>
                  <a:lnTo>
                    <a:pt x="1833" y="1630"/>
                  </a:lnTo>
                  <a:lnTo>
                    <a:pt x="1829" y="1622"/>
                  </a:lnTo>
                  <a:lnTo>
                    <a:pt x="1846" y="1613"/>
                  </a:lnTo>
                  <a:lnTo>
                    <a:pt x="1861" y="1590"/>
                  </a:lnTo>
                  <a:lnTo>
                    <a:pt x="1849" y="1577"/>
                  </a:lnTo>
                  <a:lnTo>
                    <a:pt x="1849" y="1557"/>
                  </a:lnTo>
                  <a:lnTo>
                    <a:pt x="1833" y="1552"/>
                  </a:lnTo>
                  <a:lnTo>
                    <a:pt x="1838" y="1534"/>
                  </a:lnTo>
                  <a:lnTo>
                    <a:pt x="1807" y="1548"/>
                  </a:lnTo>
                  <a:lnTo>
                    <a:pt x="1817" y="1580"/>
                  </a:lnTo>
                  <a:lnTo>
                    <a:pt x="1796" y="1597"/>
                  </a:lnTo>
                  <a:lnTo>
                    <a:pt x="1790" y="1570"/>
                  </a:lnTo>
                  <a:lnTo>
                    <a:pt x="1757" y="1557"/>
                  </a:lnTo>
                  <a:lnTo>
                    <a:pt x="1754" y="1542"/>
                  </a:lnTo>
                  <a:lnTo>
                    <a:pt x="1763" y="1532"/>
                  </a:lnTo>
                  <a:lnTo>
                    <a:pt x="1730" y="1538"/>
                  </a:lnTo>
                  <a:lnTo>
                    <a:pt x="1722" y="1570"/>
                  </a:lnTo>
                  <a:lnTo>
                    <a:pt x="1711" y="1554"/>
                  </a:lnTo>
                  <a:lnTo>
                    <a:pt x="1695" y="1560"/>
                  </a:lnTo>
                  <a:lnTo>
                    <a:pt x="1709" y="1539"/>
                  </a:lnTo>
                  <a:lnTo>
                    <a:pt x="1698" y="1521"/>
                  </a:lnTo>
                  <a:lnTo>
                    <a:pt x="1701" y="1505"/>
                  </a:lnTo>
                  <a:lnTo>
                    <a:pt x="1691" y="1509"/>
                  </a:lnTo>
                  <a:lnTo>
                    <a:pt x="1673" y="1486"/>
                  </a:lnTo>
                  <a:lnTo>
                    <a:pt x="1669" y="1428"/>
                  </a:lnTo>
                  <a:lnTo>
                    <a:pt x="1699" y="1405"/>
                  </a:lnTo>
                  <a:lnTo>
                    <a:pt x="1725" y="1403"/>
                  </a:lnTo>
                  <a:lnTo>
                    <a:pt x="1741" y="1385"/>
                  </a:lnTo>
                  <a:lnTo>
                    <a:pt x="1718" y="1398"/>
                  </a:lnTo>
                  <a:lnTo>
                    <a:pt x="1665" y="1410"/>
                  </a:lnTo>
                  <a:lnTo>
                    <a:pt x="1626" y="1456"/>
                  </a:lnTo>
                  <a:lnTo>
                    <a:pt x="1634" y="1479"/>
                  </a:lnTo>
                  <a:lnTo>
                    <a:pt x="1650" y="1485"/>
                  </a:lnTo>
                  <a:lnTo>
                    <a:pt x="1639" y="1496"/>
                  </a:lnTo>
                  <a:lnTo>
                    <a:pt x="1644" y="1508"/>
                  </a:lnTo>
                  <a:lnTo>
                    <a:pt x="1656" y="1502"/>
                  </a:lnTo>
                  <a:lnTo>
                    <a:pt x="1665" y="1511"/>
                  </a:lnTo>
                  <a:lnTo>
                    <a:pt x="1682" y="1548"/>
                  </a:lnTo>
                  <a:lnTo>
                    <a:pt x="1676" y="1558"/>
                  </a:lnTo>
                  <a:lnTo>
                    <a:pt x="1657" y="1564"/>
                  </a:lnTo>
                  <a:lnTo>
                    <a:pt x="1643" y="1558"/>
                  </a:lnTo>
                  <a:lnTo>
                    <a:pt x="1640" y="1571"/>
                  </a:lnTo>
                  <a:lnTo>
                    <a:pt x="1659" y="1577"/>
                  </a:lnTo>
                  <a:lnTo>
                    <a:pt x="1673" y="1568"/>
                  </a:lnTo>
                  <a:lnTo>
                    <a:pt x="1686" y="1570"/>
                  </a:lnTo>
                  <a:lnTo>
                    <a:pt x="1681" y="1587"/>
                  </a:lnTo>
                  <a:lnTo>
                    <a:pt x="1688" y="1630"/>
                  </a:lnTo>
                  <a:lnTo>
                    <a:pt x="1731" y="1666"/>
                  </a:lnTo>
                  <a:lnTo>
                    <a:pt x="1731" y="1671"/>
                  </a:lnTo>
                  <a:lnTo>
                    <a:pt x="1691" y="1678"/>
                  </a:lnTo>
                  <a:lnTo>
                    <a:pt x="1705" y="1695"/>
                  </a:lnTo>
                  <a:lnTo>
                    <a:pt x="1730" y="1689"/>
                  </a:lnTo>
                  <a:lnTo>
                    <a:pt x="1744" y="1695"/>
                  </a:lnTo>
                  <a:lnTo>
                    <a:pt x="1744" y="1701"/>
                  </a:lnTo>
                  <a:lnTo>
                    <a:pt x="1693" y="1722"/>
                  </a:lnTo>
                  <a:lnTo>
                    <a:pt x="1637" y="1733"/>
                  </a:lnTo>
                  <a:lnTo>
                    <a:pt x="1647" y="1717"/>
                  </a:lnTo>
                  <a:lnTo>
                    <a:pt x="1663" y="1712"/>
                  </a:lnTo>
                  <a:lnTo>
                    <a:pt x="1669" y="1694"/>
                  </a:lnTo>
                  <a:lnTo>
                    <a:pt x="1663" y="1692"/>
                  </a:lnTo>
                  <a:lnTo>
                    <a:pt x="1656" y="1708"/>
                  </a:lnTo>
                  <a:lnTo>
                    <a:pt x="1650" y="1701"/>
                  </a:lnTo>
                  <a:lnTo>
                    <a:pt x="1620" y="1705"/>
                  </a:lnTo>
                  <a:lnTo>
                    <a:pt x="1632" y="1730"/>
                  </a:lnTo>
                  <a:lnTo>
                    <a:pt x="1623" y="1735"/>
                  </a:lnTo>
                  <a:lnTo>
                    <a:pt x="1608" y="1733"/>
                  </a:lnTo>
                  <a:lnTo>
                    <a:pt x="1585" y="1699"/>
                  </a:lnTo>
                  <a:lnTo>
                    <a:pt x="1626" y="1697"/>
                  </a:lnTo>
                  <a:lnTo>
                    <a:pt x="1620" y="1675"/>
                  </a:lnTo>
                  <a:lnTo>
                    <a:pt x="1637" y="1663"/>
                  </a:lnTo>
                  <a:lnTo>
                    <a:pt x="1655" y="1662"/>
                  </a:lnTo>
                  <a:lnTo>
                    <a:pt x="1655" y="1655"/>
                  </a:lnTo>
                  <a:lnTo>
                    <a:pt x="1585" y="1635"/>
                  </a:lnTo>
                  <a:lnTo>
                    <a:pt x="1597" y="1622"/>
                  </a:lnTo>
                  <a:lnTo>
                    <a:pt x="1590" y="1614"/>
                  </a:lnTo>
                  <a:lnTo>
                    <a:pt x="1581" y="1620"/>
                  </a:lnTo>
                  <a:lnTo>
                    <a:pt x="1580" y="1594"/>
                  </a:lnTo>
                  <a:lnTo>
                    <a:pt x="1561" y="1627"/>
                  </a:lnTo>
                  <a:lnTo>
                    <a:pt x="1552" y="1624"/>
                  </a:lnTo>
                  <a:lnTo>
                    <a:pt x="1534" y="1639"/>
                  </a:lnTo>
                  <a:lnTo>
                    <a:pt x="1522" y="1639"/>
                  </a:lnTo>
                  <a:lnTo>
                    <a:pt x="1506" y="1623"/>
                  </a:lnTo>
                  <a:lnTo>
                    <a:pt x="1489" y="1617"/>
                  </a:lnTo>
                  <a:lnTo>
                    <a:pt x="1490" y="1633"/>
                  </a:lnTo>
                  <a:lnTo>
                    <a:pt x="1472" y="1640"/>
                  </a:lnTo>
                  <a:lnTo>
                    <a:pt x="1446" y="1624"/>
                  </a:lnTo>
                  <a:lnTo>
                    <a:pt x="1431" y="1624"/>
                  </a:lnTo>
                  <a:lnTo>
                    <a:pt x="1427" y="1643"/>
                  </a:lnTo>
                  <a:lnTo>
                    <a:pt x="1480" y="1673"/>
                  </a:lnTo>
                  <a:lnTo>
                    <a:pt x="1480" y="1681"/>
                  </a:lnTo>
                  <a:lnTo>
                    <a:pt x="1473" y="1686"/>
                  </a:lnTo>
                  <a:lnTo>
                    <a:pt x="1461" y="1673"/>
                  </a:lnTo>
                  <a:lnTo>
                    <a:pt x="1453" y="1691"/>
                  </a:lnTo>
                  <a:lnTo>
                    <a:pt x="1415" y="1695"/>
                  </a:lnTo>
                  <a:lnTo>
                    <a:pt x="1392" y="1730"/>
                  </a:lnTo>
                  <a:lnTo>
                    <a:pt x="1371" y="1730"/>
                  </a:lnTo>
                  <a:lnTo>
                    <a:pt x="1372" y="1715"/>
                  </a:lnTo>
                  <a:lnTo>
                    <a:pt x="1365" y="1714"/>
                  </a:lnTo>
                  <a:lnTo>
                    <a:pt x="1345" y="1731"/>
                  </a:lnTo>
                  <a:lnTo>
                    <a:pt x="1317" y="1738"/>
                  </a:lnTo>
                  <a:lnTo>
                    <a:pt x="1316" y="1748"/>
                  </a:lnTo>
                  <a:lnTo>
                    <a:pt x="1303" y="1741"/>
                  </a:lnTo>
                  <a:lnTo>
                    <a:pt x="1314" y="1769"/>
                  </a:lnTo>
                  <a:lnTo>
                    <a:pt x="1300" y="1782"/>
                  </a:lnTo>
                  <a:lnTo>
                    <a:pt x="1293" y="1777"/>
                  </a:lnTo>
                  <a:lnTo>
                    <a:pt x="1296" y="1795"/>
                  </a:lnTo>
                  <a:lnTo>
                    <a:pt x="1276" y="1809"/>
                  </a:lnTo>
                  <a:lnTo>
                    <a:pt x="1276" y="1822"/>
                  </a:lnTo>
                  <a:lnTo>
                    <a:pt x="1290" y="1809"/>
                  </a:lnTo>
                  <a:lnTo>
                    <a:pt x="1325" y="1802"/>
                  </a:lnTo>
                  <a:lnTo>
                    <a:pt x="1326" y="1770"/>
                  </a:lnTo>
                  <a:lnTo>
                    <a:pt x="1353" y="1754"/>
                  </a:lnTo>
                  <a:lnTo>
                    <a:pt x="1427" y="1735"/>
                  </a:lnTo>
                  <a:lnTo>
                    <a:pt x="1417" y="1718"/>
                  </a:lnTo>
                  <a:lnTo>
                    <a:pt x="1423" y="1699"/>
                  </a:lnTo>
                  <a:lnTo>
                    <a:pt x="1437" y="1697"/>
                  </a:lnTo>
                  <a:lnTo>
                    <a:pt x="1444" y="1711"/>
                  </a:lnTo>
                  <a:lnTo>
                    <a:pt x="1460" y="1702"/>
                  </a:lnTo>
                  <a:lnTo>
                    <a:pt x="1461" y="1685"/>
                  </a:lnTo>
                  <a:lnTo>
                    <a:pt x="1485" y="1709"/>
                  </a:lnTo>
                  <a:lnTo>
                    <a:pt x="1477" y="1724"/>
                  </a:lnTo>
                  <a:lnTo>
                    <a:pt x="1483" y="1731"/>
                  </a:lnTo>
                  <a:lnTo>
                    <a:pt x="1479" y="1747"/>
                  </a:lnTo>
                  <a:lnTo>
                    <a:pt x="1454" y="1741"/>
                  </a:lnTo>
                  <a:lnTo>
                    <a:pt x="1447" y="1746"/>
                  </a:lnTo>
                  <a:lnTo>
                    <a:pt x="1460" y="1754"/>
                  </a:lnTo>
                  <a:lnTo>
                    <a:pt x="1483" y="1757"/>
                  </a:lnTo>
                  <a:lnTo>
                    <a:pt x="1490" y="1769"/>
                  </a:lnTo>
                  <a:lnTo>
                    <a:pt x="1483" y="1783"/>
                  </a:lnTo>
                  <a:lnTo>
                    <a:pt x="1516" y="1799"/>
                  </a:lnTo>
                  <a:lnTo>
                    <a:pt x="1518" y="1810"/>
                  </a:lnTo>
                  <a:lnTo>
                    <a:pt x="1502" y="1832"/>
                  </a:lnTo>
                  <a:lnTo>
                    <a:pt x="1495" y="1820"/>
                  </a:lnTo>
                  <a:lnTo>
                    <a:pt x="1486" y="1822"/>
                  </a:lnTo>
                  <a:lnTo>
                    <a:pt x="1489" y="1844"/>
                  </a:lnTo>
                  <a:lnTo>
                    <a:pt x="1476" y="1845"/>
                  </a:lnTo>
                  <a:lnTo>
                    <a:pt x="1476" y="1858"/>
                  </a:lnTo>
                  <a:lnTo>
                    <a:pt x="1453" y="1848"/>
                  </a:lnTo>
                  <a:lnTo>
                    <a:pt x="1459" y="1865"/>
                  </a:lnTo>
                  <a:lnTo>
                    <a:pt x="1451" y="1867"/>
                  </a:lnTo>
                  <a:lnTo>
                    <a:pt x="1412" y="1854"/>
                  </a:lnTo>
                  <a:lnTo>
                    <a:pt x="1358" y="1852"/>
                  </a:lnTo>
                  <a:lnTo>
                    <a:pt x="1359" y="1878"/>
                  </a:lnTo>
                  <a:lnTo>
                    <a:pt x="1374" y="1869"/>
                  </a:lnTo>
                  <a:lnTo>
                    <a:pt x="1394" y="1871"/>
                  </a:lnTo>
                  <a:lnTo>
                    <a:pt x="1415" y="1878"/>
                  </a:lnTo>
                  <a:lnTo>
                    <a:pt x="1420" y="1897"/>
                  </a:lnTo>
                  <a:lnTo>
                    <a:pt x="1401" y="1921"/>
                  </a:lnTo>
                  <a:lnTo>
                    <a:pt x="1385" y="1931"/>
                  </a:lnTo>
                  <a:lnTo>
                    <a:pt x="1395" y="1936"/>
                  </a:lnTo>
                  <a:lnTo>
                    <a:pt x="1397" y="1956"/>
                  </a:lnTo>
                  <a:lnTo>
                    <a:pt x="1388" y="1966"/>
                  </a:lnTo>
                  <a:lnTo>
                    <a:pt x="1405" y="1982"/>
                  </a:lnTo>
                  <a:lnTo>
                    <a:pt x="1394" y="1991"/>
                  </a:lnTo>
                  <a:lnTo>
                    <a:pt x="1395" y="2014"/>
                  </a:lnTo>
                  <a:lnTo>
                    <a:pt x="1375" y="2028"/>
                  </a:lnTo>
                  <a:lnTo>
                    <a:pt x="1389" y="2041"/>
                  </a:lnTo>
                  <a:lnTo>
                    <a:pt x="1378" y="2055"/>
                  </a:lnTo>
                  <a:lnTo>
                    <a:pt x="1385" y="2083"/>
                  </a:lnTo>
                  <a:lnTo>
                    <a:pt x="1382" y="2106"/>
                  </a:lnTo>
                  <a:lnTo>
                    <a:pt x="1398" y="2093"/>
                  </a:lnTo>
                  <a:lnTo>
                    <a:pt x="1402" y="2084"/>
                  </a:lnTo>
                  <a:lnTo>
                    <a:pt x="1397" y="2081"/>
                  </a:lnTo>
                  <a:lnTo>
                    <a:pt x="1398" y="2073"/>
                  </a:lnTo>
                  <a:lnTo>
                    <a:pt x="1424" y="2047"/>
                  </a:lnTo>
                  <a:lnTo>
                    <a:pt x="1423" y="2034"/>
                  </a:lnTo>
                  <a:lnTo>
                    <a:pt x="1411" y="2027"/>
                  </a:lnTo>
                  <a:lnTo>
                    <a:pt x="1414" y="2021"/>
                  </a:lnTo>
                  <a:lnTo>
                    <a:pt x="1436" y="2019"/>
                  </a:lnTo>
                  <a:lnTo>
                    <a:pt x="1447" y="2038"/>
                  </a:lnTo>
                  <a:lnTo>
                    <a:pt x="1446" y="2050"/>
                  </a:lnTo>
                  <a:lnTo>
                    <a:pt x="1454" y="2050"/>
                  </a:lnTo>
                  <a:lnTo>
                    <a:pt x="1456" y="2064"/>
                  </a:lnTo>
                  <a:lnTo>
                    <a:pt x="1470" y="2063"/>
                  </a:lnTo>
                  <a:lnTo>
                    <a:pt x="1473" y="2068"/>
                  </a:lnTo>
                  <a:lnTo>
                    <a:pt x="1459" y="2110"/>
                  </a:lnTo>
                  <a:lnTo>
                    <a:pt x="1447" y="2106"/>
                  </a:lnTo>
                  <a:lnTo>
                    <a:pt x="1440" y="2086"/>
                  </a:lnTo>
                  <a:lnTo>
                    <a:pt x="1434" y="2103"/>
                  </a:lnTo>
                  <a:lnTo>
                    <a:pt x="1440" y="2120"/>
                  </a:lnTo>
                  <a:lnTo>
                    <a:pt x="1425" y="2119"/>
                  </a:lnTo>
                  <a:lnTo>
                    <a:pt x="1436" y="2133"/>
                  </a:lnTo>
                  <a:lnTo>
                    <a:pt x="1434" y="2159"/>
                  </a:lnTo>
                  <a:lnTo>
                    <a:pt x="1404" y="2178"/>
                  </a:lnTo>
                  <a:lnTo>
                    <a:pt x="1389" y="2172"/>
                  </a:lnTo>
                  <a:lnTo>
                    <a:pt x="1363" y="2184"/>
                  </a:lnTo>
                  <a:lnTo>
                    <a:pt x="1412" y="2195"/>
                  </a:lnTo>
                  <a:lnTo>
                    <a:pt x="1417" y="2211"/>
                  </a:lnTo>
                  <a:lnTo>
                    <a:pt x="1412" y="2223"/>
                  </a:lnTo>
                  <a:lnTo>
                    <a:pt x="1417" y="2248"/>
                  </a:lnTo>
                  <a:lnTo>
                    <a:pt x="1400" y="2244"/>
                  </a:lnTo>
                  <a:lnTo>
                    <a:pt x="1398" y="2251"/>
                  </a:lnTo>
                  <a:lnTo>
                    <a:pt x="1412" y="2267"/>
                  </a:lnTo>
                  <a:lnTo>
                    <a:pt x="1402" y="2277"/>
                  </a:lnTo>
                  <a:lnTo>
                    <a:pt x="1379" y="2273"/>
                  </a:lnTo>
                  <a:lnTo>
                    <a:pt x="1407" y="2295"/>
                  </a:lnTo>
                  <a:lnTo>
                    <a:pt x="1388" y="2318"/>
                  </a:lnTo>
                  <a:lnTo>
                    <a:pt x="1385" y="2333"/>
                  </a:lnTo>
                  <a:lnTo>
                    <a:pt x="1355" y="2332"/>
                  </a:lnTo>
                  <a:lnTo>
                    <a:pt x="1351" y="2321"/>
                  </a:lnTo>
                  <a:lnTo>
                    <a:pt x="1340" y="2328"/>
                  </a:lnTo>
                  <a:lnTo>
                    <a:pt x="1339" y="2297"/>
                  </a:lnTo>
                  <a:lnTo>
                    <a:pt x="1336" y="2293"/>
                  </a:lnTo>
                  <a:lnTo>
                    <a:pt x="1325" y="2303"/>
                  </a:lnTo>
                  <a:lnTo>
                    <a:pt x="1320" y="2295"/>
                  </a:lnTo>
                  <a:lnTo>
                    <a:pt x="1330" y="2283"/>
                  </a:lnTo>
                  <a:lnTo>
                    <a:pt x="1314" y="2261"/>
                  </a:lnTo>
                  <a:lnTo>
                    <a:pt x="1303" y="2279"/>
                  </a:lnTo>
                  <a:lnTo>
                    <a:pt x="1300" y="2267"/>
                  </a:lnTo>
                  <a:lnTo>
                    <a:pt x="1283" y="2264"/>
                  </a:lnTo>
                  <a:lnTo>
                    <a:pt x="1297" y="2248"/>
                  </a:lnTo>
                  <a:lnTo>
                    <a:pt x="1310" y="2247"/>
                  </a:lnTo>
                  <a:lnTo>
                    <a:pt x="1303" y="2237"/>
                  </a:lnTo>
                  <a:lnTo>
                    <a:pt x="1309" y="2224"/>
                  </a:lnTo>
                  <a:lnTo>
                    <a:pt x="1255" y="2202"/>
                  </a:lnTo>
                  <a:lnTo>
                    <a:pt x="1237" y="2220"/>
                  </a:lnTo>
                  <a:lnTo>
                    <a:pt x="1227" y="2201"/>
                  </a:lnTo>
                  <a:lnTo>
                    <a:pt x="1227" y="2192"/>
                  </a:lnTo>
                  <a:lnTo>
                    <a:pt x="1232" y="2199"/>
                  </a:lnTo>
                  <a:lnTo>
                    <a:pt x="1242" y="2194"/>
                  </a:lnTo>
                  <a:lnTo>
                    <a:pt x="1238" y="2168"/>
                  </a:lnTo>
                  <a:lnTo>
                    <a:pt x="1247" y="2169"/>
                  </a:lnTo>
                  <a:lnTo>
                    <a:pt x="1250" y="2188"/>
                  </a:lnTo>
                  <a:lnTo>
                    <a:pt x="1260" y="2182"/>
                  </a:lnTo>
                  <a:lnTo>
                    <a:pt x="1257" y="2169"/>
                  </a:lnTo>
                  <a:lnTo>
                    <a:pt x="1267" y="2166"/>
                  </a:lnTo>
                  <a:lnTo>
                    <a:pt x="1276" y="2172"/>
                  </a:lnTo>
                  <a:lnTo>
                    <a:pt x="1273" y="2184"/>
                  </a:lnTo>
                  <a:lnTo>
                    <a:pt x="1287" y="2192"/>
                  </a:lnTo>
                  <a:lnTo>
                    <a:pt x="1297" y="2182"/>
                  </a:lnTo>
                  <a:lnTo>
                    <a:pt x="1320" y="2228"/>
                  </a:lnTo>
                  <a:lnTo>
                    <a:pt x="1317" y="2197"/>
                  </a:lnTo>
                  <a:lnTo>
                    <a:pt x="1335" y="2202"/>
                  </a:lnTo>
                  <a:lnTo>
                    <a:pt x="1352" y="2188"/>
                  </a:lnTo>
                  <a:lnTo>
                    <a:pt x="1343" y="2184"/>
                  </a:lnTo>
                  <a:lnTo>
                    <a:pt x="1332" y="2194"/>
                  </a:lnTo>
                  <a:lnTo>
                    <a:pt x="1327" y="2182"/>
                  </a:lnTo>
                  <a:lnTo>
                    <a:pt x="1317" y="2184"/>
                  </a:lnTo>
                  <a:lnTo>
                    <a:pt x="1325" y="2168"/>
                  </a:lnTo>
                  <a:lnTo>
                    <a:pt x="1302" y="2169"/>
                  </a:lnTo>
                  <a:lnTo>
                    <a:pt x="1307" y="2162"/>
                  </a:lnTo>
                  <a:lnTo>
                    <a:pt x="1294" y="2149"/>
                  </a:lnTo>
                  <a:lnTo>
                    <a:pt x="1309" y="2148"/>
                  </a:lnTo>
                  <a:lnTo>
                    <a:pt x="1326" y="2125"/>
                  </a:lnTo>
                  <a:lnTo>
                    <a:pt x="1366" y="2133"/>
                  </a:lnTo>
                  <a:lnTo>
                    <a:pt x="1378" y="2127"/>
                  </a:lnTo>
                  <a:lnTo>
                    <a:pt x="1372" y="2116"/>
                  </a:lnTo>
                  <a:lnTo>
                    <a:pt x="1322" y="2116"/>
                  </a:lnTo>
                  <a:lnTo>
                    <a:pt x="1313" y="2104"/>
                  </a:lnTo>
                  <a:lnTo>
                    <a:pt x="1319" y="2086"/>
                  </a:lnTo>
                  <a:lnTo>
                    <a:pt x="1312" y="2074"/>
                  </a:lnTo>
                  <a:lnTo>
                    <a:pt x="1307" y="2086"/>
                  </a:lnTo>
                  <a:lnTo>
                    <a:pt x="1293" y="2078"/>
                  </a:lnTo>
                  <a:lnTo>
                    <a:pt x="1304" y="2106"/>
                  </a:lnTo>
                  <a:lnTo>
                    <a:pt x="1297" y="2113"/>
                  </a:lnTo>
                  <a:lnTo>
                    <a:pt x="1270" y="2107"/>
                  </a:lnTo>
                  <a:lnTo>
                    <a:pt x="1261" y="2077"/>
                  </a:lnTo>
                  <a:lnTo>
                    <a:pt x="1257" y="2104"/>
                  </a:lnTo>
                  <a:lnTo>
                    <a:pt x="1245" y="2101"/>
                  </a:lnTo>
                  <a:lnTo>
                    <a:pt x="1245" y="2086"/>
                  </a:lnTo>
                  <a:lnTo>
                    <a:pt x="1232" y="2084"/>
                  </a:lnTo>
                  <a:lnTo>
                    <a:pt x="1238" y="2096"/>
                  </a:lnTo>
                  <a:lnTo>
                    <a:pt x="1222" y="2099"/>
                  </a:lnTo>
                  <a:lnTo>
                    <a:pt x="1222" y="2077"/>
                  </a:lnTo>
                  <a:lnTo>
                    <a:pt x="1202" y="2091"/>
                  </a:lnTo>
                  <a:lnTo>
                    <a:pt x="1191" y="2064"/>
                  </a:lnTo>
                  <a:lnTo>
                    <a:pt x="1170" y="2050"/>
                  </a:lnTo>
                  <a:lnTo>
                    <a:pt x="1170" y="2042"/>
                  </a:lnTo>
                  <a:lnTo>
                    <a:pt x="1195" y="2029"/>
                  </a:lnTo>
                  <a:lnTo>
                    <a:pt x="1240" y="2029"/>
                  </a:lnTo>
                  <a:lnTo>
                    <a:pt x="1254" y="2038"/>
                  </a:lnTo>
                  <a:lnTo>
                    <a:pt x="1268" y="2032"/>
                  </a:lnTo>
                  <a:lnTo>
                    <a:pt x="1263" y="2022"/>
                  </a:lnTo>
                  <a:lnTo>
                    <a:pt x="1268" y="2011"/>
                  </a:lnTo>
                  <a:lnTo>
                    <a:pt x="1255" y="2009"/>
                  </a:lnTo>
                  <a:lnTo>
                    <a:pt x="1253" y="2005"/>
                  </a:lnTo>
                  <a:lnTo>
                    <a:pt x="1260" y="2002"/>
                  </a:lnTo>
                  <a:lnTo>
                    <a:pt x="1248" y="1992"/>
                  </a:lnTo>
                  <a:lnTo>
                    <a:pt x="1253" y="1976"/>
                  </a:lnTo>
                  <a:lnTo>
                    <a:pt x="1244" y="1949"/>
                  </a:lnTo>
                  <a:lnTo>
                    <a:pt x="1235" y="1957"/>
                  </a:lnTo>
                  <a:lnTo>
                    <a:pt x="1225" y="1952"/>
                  </a:lnTo>
                  <a:lnTo>
                    <a:pt x="1229" y="1933"/>
                  </a:lnTo>
                  <a:lnTo>
                    <a:pt x="1222" y="1936"/>
                  </a:lnTo>
                  <a:lnTo>
                    <a:pt x="1205" y="1921"/>
                  </a:lnTo>
                  <a:lnTo>
                    <a:pt x="1208" y="1943"/>
                  </a:lnTo>
                  <a:lnTo>
                    <a:pt x="1202" y="1944"/>
                  </a:lnTo>
                  <a:lnTo>
                    <a:pt x="1211" y="1957"/>
                  </a:lnTo>
                  <a:lnTo>
                    <a:pt x="1204" y="1959"/>
                  </a:lnTo>
                  <a:lnTo>
                    <a:pt x="1199" y="1969"/>
                  </a:lnTo>
                  <a:lnTo>
                    <a:pt x="1175" y="1973"/>
                  </a:lnTo>
                  <a:lnTo>
                    <a:pt x="1182" y="2011"/>
                  </a:lnTo>
                  <a:lnTo>
                    <a:pt x="1157" y="2029"/>
                  </a:lnTo>
                  <a:lnTo>
                    <a:pt x="1144" y="2016"/>
                  </a:lnTo>
                  <a:lnTo>
                    <a:pt x="1144" y="2041"/>
                  </a:lnTo>
                  <a:lnTo>
                    <a:pt x="1134" y="2041"/>
                  </a:lnTo>
                  <a:lnTo>
                    <a:pt x="1134" y="2028"/>
                  </a:lnTo>
                  <a:lnTo>
                    <a:pt x="1117" y="2024"/>
                  </a:lnTo>
                  <a:lnTo>
                    <a:pt x="1121" y="2012"/>
                  </a:lnTo>
                  <a:lnTo>
                    <a:pt x="1110" y="2003"/>
                  </a:lnTo>
                  <a:lnTo>
                    <a:pt x="1123" y="1979"/>
                  </a:lnTo>
                  <a:lnTo>
                    <a:pt x="1117" y="1966"/>
                  </a:lnTo>
                  <a:lnTo>
                    <a:pt x="1106" y="1965"/>
                  </a:lnTo>
                  <a:lnTo>
                    <a:pt x="1100" y="1973"/>
                  </a:lnTo>
                  <a:lnTo>
                    <a:pt x="1088" y="1962"/>
                  </a:lnTo>
                  <a:lnTo>
                    <a:pt x="1082" y="1975"/>
                  </a:lnTo>
                  <a:lnTo>
                    <a:pt x="1082" y="1959"/>
                  </a:lnTo>
                  <a:lnTo>
                    <a:pt x="1072" y="1956"/>
                  </a:lnTo>
                  <a:lnTo>
                    <a:pt x="1052" y="1965"/>
                  </a:lnTo>
                  <a:lnTo>
                    <a:pt x="1042" y="1954"/>
                  </a:lnTo>
                  <a:lnTo>
                    <a:pt x="1035" y="1969"/>
                  </a:lnTo>
                  <a:lnTo>
                    <a:pt x="1025" y="1962"/>
                  </a:lnTo>
                  <a:lnTo>
                    <a:pt x="1022" y="1969"/>
                  </a:lnTo>
                  <a:lnTo>
                    <a:pt x="1016" y="1965"/>
                  </a:lnTo>
                  <a:lnTo>
                    <a:pt x="999" y="1972"/>
                  </a:lnTo>
                  <a:lnTo>
                    <a:pt x="1013" y="1995"/>
                  </a:lnTo>
                  <a:lnTo>
                    <a:pt x="1003" y="2018"/>
                  </a:lnTo>
                  <a:lnTo>
                    <a:pt x="1009" y="2061"/>
                  </a:lnTo>
                  <a:lnTo>
                    <a:pt x="976" y="2058"/>
                  </a:lnTo>
                  <a:lnTo>
                    <a:pt x="964" y="2034"/>
                  </a:lnTo>
                  <a:lnTo>
                    <a:pt x="960" y="2055"/>
                  </a:lnTo>
                  <a:lnTo>
                    <a:pt x="947" y="2055"/>
                  </a:lnTo>
                  <a:lnTo>
                    <a:pt x="934" y="2034"/>
                  </a:lnTo>
                  <a:lnTo>
                    <a:pt x="905" y="2044"/>
                  </a:lnTo>
                  <a:lnTo>
                    <a:pt x="889" y="2073"/>
                  </a:lnTo>
                  <a:lnTo>
                    <a:pt x="872" y="2038"/>
                  </a:lnTo>
                  <a:lnTo>
                    <a:pt x="853" y="2044"/>
                  </a:lnTo>
                  <a:lnTo>
                    <a:pt x="840" y="2025"/>
                  </a:lnTo>
                  <a:lnTo>
                    <a:pt x="850" y="2009"/>
                  </a:lnTo>
                  <a:lnTo>
                    <a:pt x="862" y="2006"/>
                  </a:lnTo>
                  <a:lnTo>
                    <a:pt x="866" y="2016"/>
                  </a:lnTo>
                  <a:lnTo>
                    <a:pt x="871" y="2002"/>
                  </a:lnTo>
                  <a:lnTo>
                    <a:pt x="796" y="1993"/>
                  </a:lnTo>
                  <a:lnTo>
                    <a:pt x="794" y="2001"/>
                  </a:lnTo>
                  <a:lnTo>
                    <a:pt x="757" y="1988"/>
                  </a:lnTo>
                  <a:lnTo>
                    <a:pt x="732" y="1966"/>
                  </a:lnTo>
                  <a:lnTo>
                    <a:pt x="731" y="1953"/>
                  </a:lnTo>
                  <a:lnTo>
                    <a:pt x="715" y="1929"/>
                  </a:lnTo>
                  <a:lnTo>
                    <a:pt x="748" y="1904"/>
                  </a:lnTo>
                  <a:lnTo>
                    <a:pt x="754" y="1887"/>
                  </a:lnTo>
                  <a:lnTo>
                    <a:pt x="741" y="1880"/>
                  </a:lnTo>
                  <a:lnTo>
                    <a:pt x="729" y="1849"/>
                  </a:lnTo>
                  <a:lnTo>
                    <a:pt x="748" y="1807"/>
                  </a:lnTo>
                  <a:lnTo>
                    <a:pt x="741" y="1793"/>
                  </a:lnTo>
                  <a:lnTo>
                    <a:pt x="728" y="1805"/>
                  </a:lnTo>
                  <a:lnTo>
                    <a:pt x="725" y="1796"/>
                  </a:lnTo>
                  <a:lnTo>
                    <a:pt x="735" y="1777"/>
                  </a:lnTo>
                  <a:lnTo>
                    <a:pt x="731" y="1756"/>
                  </a:lnTo>
                  <a:lnTo>
                    <a:pt x="748" y="1698"/>
                  </a:lnTo>
                  <a:lnTo>
                    <a:pt x="768" y="1679"/>
                  </a:lnTo>
                  <a:lnTo>
                    <a:pt x="757" y="1673"/>
                  </a:lnTo>
                  <a:lnTo>
                    <a:pt x="721" y="1701"/>
                  </a:lnTo>
                  <a:lnTo>
                    <a:pt x="725" y="1712"/>
                  </a:lnTo>
                  <a:lnTo>
                    <a:pt x="708" y="1728"/>
                  </a:lnTo>
                  <a:lnTo>
                    <a:pt x="715" y="1747"/>
                  </a:lnTo>
                  <a:lnTo>
                    <a:pt x="709" y="1774"/>
                  </a:lnTo>
                  <a:lnTo>
                    <a:pt x="699" y="1786"/>
                  </a:lnTo>
                  <a:lnTo>
                    <a:pt x="680" y="1780"/>
                  </a:lnTo>
                  <a:lnTo>
                    <a:pt x="675" y="1771"/>
                  </a:lnTo>
                  <a:lnTo>
                    <a:pt x="696" y="1760"/>
                  </a:lnTo>
                  <a:lnTo>
                    <a:pt x="692" y="1748"/>
                  </a:lnTo>
                  <a:lnTo>
                    <a:pt x="690" y="1756"/>
                  </a:lnTo>
                  <a:lnTo>
                    <a:pt x="677" y="1763"/>
                  </a:lnTo>
                  <a:lnTo>
                    <a:pt x="672" y="1753"/>
                  </a:lnTo>
                  <a:lnTo>
                    <a:pt x="641" y="1747"/>
                  </a:lnTo>
                  <a:lnTo>
                    <a:pt x="633" y="1769"/>
                  </a:lnTo>
                  <a:lnTo>
                    <a:pt x="626" y="1771"/>
                  </a:lnTo>
                  <a:lnTo>
                    <a:pt x="624" y="1776"/>
                  </a:lnTo>
                  <a:lnTo>
                    <a:pt x="640" y="1776"/>
                  </a:lnTo>
                  <a:lnTo>
                    <a:pt x="644" y="1761"/>
                  </a:lnTo>
                  <a:lnTo>
                    <a:pt x="660" y="1764"/>
                  </a:lnTo>
                  <a:lnTo>
                    <a:pt x="657" y="1777"/>
                  </a:lnTo>
                  <a:lnTo>
                    <a:pt x="680" y="1796"/>
                  </a:lnTo>
                  <a:lnTo>
                    <a:pt x="677" y="1815"/>
                  </a:lnTo>
                  <a:lnTo>
                    <a:pt x="698" y="1819"/>
                  </a:lnTo>
                  <a:lnTo>
                    <a:pt x="690" y="1859"/>
                  </a:lnTo>
                  <a:lnTo>
                    <a:pt x="677" y="1852"/>
                  </a:lnTo>
                  <a:lnTo>
                    <a:pt x="679" y="1880"/>
                  </a:lnTo>
                  <a:lnTo>
                    <a:pt x="672" y="1877"/>
                  </a:lnTo>
                  <a:lnTo>
                    <a:pt x="675" y="1867"/>
                  </a:lnTo>
                  <a:lnTo>
                    <a:pt x="662" y="1851"/>
                  </a:lnTo>
                  <a:lnTo>
                    <a:pt x="653" y="1854"/>
                  </a:lnTo>
                  <a:lnTo>
                    <a:pt x="656" y="1875"/>
                  </a:lnTo>
                  <a:lnTo>
                    <a:pt x="649" y="1864"/>
                  </a:lnTo>
                  <a:lnTo>
                    <a:pt x="641" y="1868"/>
                  </a:lnTo>
                  <a:lnTo>
                    <a:pt x="650" y="1881"/>
                  </a:lnTo>
                  <a:lnTo>
                    <a:pt x="636" y="1890"/>
                  </a:lnTo>
                  <a:lnTo>
                    <a:pt x="616" y="1851"/>
                  </a:lnTo>
                  <a:lnTo>
                    <a:pt x="601" y="1854"/>
                  </a:lnTo>
                  <a:lnTo>
                    <a:pt x="592" y="1875"/>
                  </a:lnTo>
                  <a:lnTo>
                    <a:pt x="584" y="1871"/>
                  </a:lnTo>
                  <a:lnTo>
                    <a:pt x="575" y="1877"/>
                  </a:lnTo>
                  <a:lnTo>
                    <a:pt x="585" y="1893"/>
                  </a:lnTo>
                  <a:lnTo>
                    <a:pt x="558" y="1882"/>
                  </a:lnTo>
                  <a:lnTo>
                    <a:pt x="564" y="1867"/>
                  </a:lnTo>
                  <a:lnTo>
                    <a:pt x="554" y="1871"/>
                  </a:lnTo>
                  <a:lnTo>
                    <a:pt x="549" y="1859"/>
                  </a:lnTo>
                  <a:lnTo>
                    <a:pt x="555" y="1851"/>
                  </a:lnTo>
                  <a:lnTo>
                    <a:pt x="562" y="1855"/>
                  </a:lnTo>
                  <a:lnTo>
                    <a:pt x="564" y="1833"/>
                  </a:lnTo>
                  <a:lnTo>
                    <a:pt x="551" y="1831"/>
                  </a:lnTo>
                  <a:lnTo>
                    <a:pt x="536" y="1807"/>
                  </a:lnTo>
                  <a:lnTo>
                    <a:pt x="528" y="1820"/>
                  </a:lnTo>
                  <a:lnTo>
                    <a:pt x="533" y="1833"/>
                  </a:lnTo>
                  <a:lnTo>
                    <a:pt x="522" y="1858"/>
                  </a:lnTo>
                  <a:lnTo>
                    <a:pt x="525" y="1877"/>
                  </a:lnTo>
                  <a:lnTo>
                    <a:pt x="509" y="1877"/>
                  </a:lnTo>
                  <a:lnTo>
                    <a:pt x="516" y="1898"/>
                  </a:lnTo>
                  <a:lnTo>
                    <a:pt x="497" y="1901"/>
                  </a:lnTo>
                  <a:lnTo>
                    <a:pt x="489" y="1918"/>
                  </a:lnTo>
                  <a:lnTo>
                    <a:pt x="492" y="1926"/>
                  </a:lnTo>
                  <a:lnTo>
                    <a:pt x="479" y="1936"/>
                  </a:lnTo>
                  <a:lnTo>
                    <a:pt x="466" y="1936"/>
                  </a:lnTo>
                  <a:lnTo>
                    <a:pt x="458" y="1949"/>
                  </a:lnTo>
                  <a:lnTo>
                    <a:pt x="432" y="1953"/>
                  </a:lnTo>
                  <a:lnTo>
                    <a:pt x="425" y="1944"/>
                  </a:lnTo>
                  <a:lnTo>
                    <a:pt x="407" y="1953"/>
                  </a:lnTo>
                  <a:lnTo>
                    <a:pt x="402" y="1926"/>
                  </a:lnTo>
                  <a:lnTo>
                    <a:pt x="395" y="1920"/>
                  </a:lnTo>
                  <a:lnTo>
                    <a:pt x="392" y="1931"/>
                  </a:lnTo>
                  <a:lnTo>
                    <a:pt x="382" y="1917"/>
                  </a:lnTo>
                  <a:lnTo>
                    <a:pt x="373" y="1954"/>
                  </a:lnTo>
                  <a:lnTo>
                    <a:pt x="365" y="1960"/>
                  </a:lnTo>
                  <a:lnTo>
                    <a:pt x="356" y="1947"/>
                  </a:lnTo>
                  <a:lnTo>
                    <a:pt x="343" y="1950"/>
                  </a:lnTo>
                  <a:lnTo>
                    <a:pt x="342" y="1942"/>
                  </a:lnTo>
                  <a:lnTo>
                    <a:pt x="329" y="1936"/>
                  </a:lnTo>
                  <a:lnTo>
                    <a:pt x="330" y="1882"/>
                  </a:lnTo>
                  <a:lnTo>
                    <a:pt x="301" y="1809"/>
                  </a:lnTo>
                  <a:lnTo>
                    <a:pt x="301" y="1809"/>
                  </a:lnTo>
                  <a:lnTo>
                    <a:pt x="270" y="1786"/>
                  </a:lnTo>
                  <a:lnTo>
                    <a:pt x="270" y="1786"/>
                  </a:lnTo>
                  <a:lnTo>
                    <a:pt x="248" y="1751"/>
                  </a:lnTo>
                  <a:lnTo>
                    <a:pt x="219" y="1740"/>
                  </a:lnTo>
                  <a:lnTo>
                    <a:pt x="206" y="1717"/>
                  </a:lnTo>
                  <a:lnTo>
                    <a:pt x="206" y="1717"/>
                  </a:lnTo>
                  <a:lnTo>
                    <a:pt x="186" y="1698"/>
                  </a:lnTo>
                  <a:lnTo>
                    <a:pt x="186" y="1698"/>
                  </a:lnTo>
                  <a:lnTo>
                    <a:pt x="183" y="1646"/>
                  </a:lnTo>
                  <a:lnTo>
                    <a:pt x="128" y="1581"/>
                  </a:lnTo>
                  <a:lnTo>
                    <a:pt x="88" y="1561"/>
                  </a:lnTo>
                  <a:lnTo>
                    <a:pt x="65" y="1529"/>
                  </a:lnTo>
                  <a:lnTo>
                    <a:pt x="49" y="1364"/>
                  </a:lnTo>
                  <a:lnTo>
                    <a:pt x="0" y="1310"/>
                  </a:lnTo>
                  <a:lnTo>
                    <a:pt x="2" y="1283"/>
                  </a:lnTo>
                  <a:lnTo>
                    <a:pt x="15" y="1270"/>
                  </a:lnTo>
                  <a:lnTo>
                    <a:pt x="15" y="1270"/>
                  </a:lnTo>
                  <a:lnTo>
                    <a:pt x="19" y="1266"/>
                  </a:lnTo>
                  <a:lnTo>
                    <a:pt x="19" y="1266"/>
                  </a:lnTo>
                  <a:lnTo>
                    <a:pt x="59" y="1225"/>
                  </a:lnTo>
                  <a:lnTo>
                    <a:pt x="49" y="1173"/>
                  </a:lnTo>
                  <a:lnTo>
                    <a:pt x="55" y="1152"/>
                  </a:lnTo>
                  <a:lnTo>
                    <a:pt x="69" y="1117"/>
                  </a:lnTo>
                  <a:lnTo>
                    <a:pt x="137" y="1052"/>
                  </a:lnTo>
                  <a:lnTo>
                    <a:pt x="147" y="990"/>
                  </a:lnTo>
                  <a:lnTo>
                    <a:pt x="147" y="990"/>
                  </a:lnTo>
                  <a:lnTo>
                    <a:pt x="144" y="980"/>
                  </a:lnTo>
                  <a:lnTo>
                    <a:pt x="144" y="980"/>
                  </a:lnTo>
                  <a:lnTo>
                    <a:pt x="115" y="973"/>
                  </a:lnTo>
                  <a:lnTo>
                    <a:pt x="115" y="973"/>
                  </a:lnTo>
                  <a:lnTo>
                    <a:pt x="102" y="938"/>
                  </a:lnTo>
                  <a:lnTo>
                    <a:pt x="102" y="938"/>
                  </a:lnTo>
                  <a:lnTo>
                    <a:pt x="115" y="878"/>
                  </a:lnTo>
                  <a:lnTo>
                    <a:pt x="115" y="878"/>
                  </a:lnTo>
                  <a:lnTo>
                    <a:pt x="92" y="838"/>
                  </a:lnTo>
                  <a:lnTo>
                    <a:pt x="92" y="838"/>
                  </a:lnTo>
                  <a:lnTo>
                    <a:pt x="84" y="819"/>
                  </a:lnTo>
                  <a:lnTo>
                    <a:pt x="85" y="786"/>
                  </a:lnTo>
                  <a:lnTo>
                    <a:pt x="85" y="786"/>
                  </a:lnTo>
                  <a:lnTo>
                    <a:pt x="72" y="773"/>
                  </a:lnTo>
                  <a:lnTo>
                    <a:pt x="35" y="760"/>
                  </a:lnTo>
                  <a:lnTo>
                    <a:pt x="35" y="760"/>
                  </a:lnTo>
                  <a:lnTo>
                    <a:pt x="32" y="719"/>
                  </a:lnTo>
                  <a:lnTo>
                    <a:pt x="32" y="719"/>
                  </a:lnTo>
                  <a:lnTo>
                    <a:pt x="61" y="660"/>
                  </a:lnTo>
                  <a:lnTo>
                    <a:pt x="61" y="660"/>
                  </a:lnTo>
                  <a:lnTo>
                    <a:pt x="75" y="575"/>
                  </a:lnTo>
                  <a:lnTo>
                    <a:pt x="75" y="575"/>
                  </a:lnTo>
                  <a:lnTo>
                    <a:pt x="108" y="486"/>
                  </a:lnTo>
                  <a:lnTo>
                    <a:pt x="126" y="460"/>
                  </a:lnTo>
                  <a:lnTo>
                    <a:pt x="126" y="460"/>
                  </a:lnTo>
                  <a:lnTo>
                    <a:pt x="141" y="446"/>
                  </a:lnTo>
                  <a:lnTo>
                    <a:pt x="144" y="411"/>
                  </a:lnTo>
                  <a:lnTo>
                    <a:pt x="144" y="411"/>
                  </a:lnTo>
                  <a:lnTo>
                    <a:pt x="159" y="325"/>
                  </a:lnTo>
                  <a:lnTo>
                    <a:pt x="189" y="303"/>
                  </a:lnTo>
                  <a:lnTo>
                    <a:pt x="248" y="240"/>
                  </a:lnTo>
                  <a:lnTo>
                    <a:pt x="262" y="198"/>
                  </a:lnTo>
                  <a:lnTo>
                    <a:pt x="262" y="198"/>
                  </a:lnTo>
                  <a:lnTo>
                    <a:pt x="274" y="176"/>
                  </a:lnTo>
                  <a:lnTo>
                    <a:pt x="274" y="176"/>
                  </a:lnTo>
                  <a:lnTo>
                    <a:pt x="277" y="166"/>
                  </a:lnTo>
                  <a:lnTo>
                    <a:pt x="277" y="166"/>
                  </a:lnTo>
                  <a:lnTo>
                    <a:pt x="281" y="154"/>
                  </a:lnTo>
                  <a:lnTo>
                    <a:pt x="288" y="157"/>
                  </a:lnTo>
                  <a:lnTo>
                    <a:pt x="288" y="157"/>
                  </a:lnTo>
                  <a:lnTo>
                    <a:pt x="301" y="166"/>
                  </a:lnTo>
                  <a:lnTo>
                    <a:pt x="301" y="166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58" y="144"/>
                  </a:lnTo>
                  <a:lnTo>
                    <a:pt x="358" y="144"/>
                  </a:lnTo>
                  <a:lnTo>
                    <a:pt x="385" y="144"/>
                  </a:lnTo>
                  <a:lnTo>
                    <a:pt x="417" y="114"/>
                  </a:lnTo>
                  <a:lnTo>
                    <a:pt x="440" y="110"/>
                  </a:lnTo>
                  <a:lnTo>
                    <a:pt x="450" y="75"/>
                  </a:lnTo>
                  <a:lnTo>
                    <a:pt x="477" y="28"/>
                  </a:lnTo>
                  <a:lnTo>
                    <a:pt x="519" y="0"/>
                  </a:lnTo>
                  <a:lnTo>
                    <a:pt x="520" y="35"/>
                  </a:lnTo>
                  <a:lnTo>
                    <a:pt x="530" y="51"/>
                  </a:lnTo>
                  <a:close/>
                  <a:moveTo>
                    <a:pt x="2075" y="1704"/>
                  </a:moveTo>
                  <a:lnTo>
                    <a:pt x="2083" y="1705"/>
                  </a:lnTo>
                  <a:lnTo>
                    <a:pt x="2085" y="1730"/>
                  </a:lnTo>
                  <a:lnTo>
                    <a:pt x="2103" y="1724"/>
                  </a:lnTo>
                  <a:lnTo>
                    <a:pt x="2111" y="1756"/>
                  </a:lnTo>
                  <a:lnTo>
                    <a:pt x="2083" y="1818"/>
                  </a:lnTo>
                  <a:lnTo>
                    <a:pt x="2094" y="1832"/>
                  </a:lnTo>
                  <a:lnTo>
                    <a:pt x="2084" y="1858"/>
                  </a:lnTo>
                  <a:lnTo>
                    <a:pt x="2071" y="1865"/>
                  </a:lnTo>
                  <a:lnTo>
                    <a:pt x="2075" y="1854"/>
                  </a:lnTo>
                  <a:lnTo>
                    <a:pt x="2061" y="1854"/>
                  </a:lnTo>
                  <a:lnTo>
                    <a:pt x="2061" y="1841"/>
                  </a:lnTo>
                  <a:lnTo>
                    <a:pt x="2055" y="1836"/>
                  </a:lnTo>
                  <a:lnTo>
                    <a:pt x="2058" y="1822"/>
                  </a:lnTo>
                  <a:lnTo>
                    <a:pt x="2070" y="1815"/>
                  </a:lnTo>
                  <a:lnTo>
                    <a:pt x="2034" y="1799"/>
                  </a:lnTo>
                  <a:lnTo>
                    <a:pt x="2032" y="1792"/>
                  </a:lnTo>
                  <a:lnTo>
                    <a:pt x="2044" y="1793"/>
                  </a:lnTo>
                  <a:lnTo>
                    <a:pt x="2051" y="1784"/>
                  </a:lnTo>
                  <a:lnTo>
                    <a:pt x="2036" y="1774"/>
                  </a:lnTo>
                  <a:lnTo>
                    <a:pt x="2045" y="1770"/>
                  </a:lnTo>
                  <a:lnTo>
                    <a:pt x="2044" y="1758"/>
                  </a:lnTo>
                  <a:lnTo>
                    <a:pt x="2034" y="1746"/>
                  </a:lnTo>
                  <a:lnTo>
                    <a:pt x="2021" y="1743"/>
                  </a:lnTo>
                  <a:lnTo>
                    <a:pt x="2018" y="1731"/>
                  </a:lnTo>
                  <a:lnTo>
                    <a:pt x="2034" y="1725"/>
                  </a:lnTo>
                  <a:lnTo>
                    <a:pt x="2034" y="1718"/>
                  </a:lnTo>
                  <a:lnTo>
                    <a:pt x="2062" y="1717"/>
                  </a:lnTo>
                  <a:lnTo>
                    <a:pt x="2065" y="1705"/>
                  </a:lnTo>
                  <a:lnTo>
                    <a:pt x="2075" y="1704"/>
                  </a:lnTo>
                  <a:close/>
                  <a:moveTo>
                    <a:pt x="1819" y="1757"/>
                  </a:moveTo>
                  <a:lnTo>
                    <a:pt x="1832" y="1763"/>
                  </a:lnTo>
                  <a:lnTo>
                    <a:pt x="1840" y="1779"/>
                  </a:lnTo>
                  <a:lnTo>
                    <a:pt x="1853" y="1777"/>
                  </a:lnTo>
                  <a:lnTo>
                    <a:pt x="1852" y="1767"/>
                  </a:lnTo>
                  <a:lnTo>
                    <a:pt x="1862" y="1776"/>
                  </a:lnTo>
                  <a:lnTo>
                    <a:pt x="1877" y="1776"/>
                  </a:lnTo>
                  <a:lnTo>
                    <a:pt x="1892" y="1803"/>
                  </a:lnTo>
                  <a:lnTo>
                    <a:pt x="1877" y="1832"/>
                  </a:lnTo>
                  <a:lnTo>
                    <a:pt x="1866" y="1825"/>
                  </a:lnTo>
                  <a:lnTo>
                    <a:pt x="1858" y="1831"/>
                  </a:lnTo>
                  <a:lnTo>
                    <a:pt x="1856" y="1838"/>
                  </a:lnTo>
                  <a:lnTo>
                    <a:pt x="1865" y="1841"/>
                  </a:lnTo>
                  <a:lnTo>
                    <a:pt x="1866" y="1849"/>
                  </a:lnTo>
                  <a:lnTo>
                    <a:pt x="1842" y="1851"/>
                  </a:lnTo>
                  <a:lnTo>
                    <a:pt x="1845" y="1861"/>
                  </a:lnTo>
                  <a:lnTo>
                    <a:pt x="1856" y="1859"/>
                  </a:lnTo>
                  <a:lnTo>
                    <a:pt x="1846" y="1881"/>
                  </a:lnTo>
                  <a:lnTo>
                    <a:pt x="1849" y="1900"/>
                  </a:lnTo>
                  <a:lnTo>
                    <a:pt x="1861" y="1900"/>
                  </a:lnTo>
                  <a:lnTo>
                    <a:pt x="1868" y="1916"/>
                  </a:lnTo>
                  <a:lnTo>
                    <a:pt x="1884" y="1917"/>
                  </a:lnTo>
                  <a:lnTo>
                    <a:pt x="1881" y="1931"/>
                  </a:lnTo>
                  <a:lnTo>
                    <a:pt x="1888" y="1946"/>
                  </a:lnTo>
                  <a:lnTo>
                    <a:pt x="1900" y="1949"/>
                  </a:lnTo>
                  <a:lnTo>
                    <a:pt x="1901" y="1969"/>
                  </a:lnTo>
                  <a:lnTo>
                    <a:pt x="1894" y="1973"/>
                  </a:lnTo>
                  <a:lnTo>
                    <a:pt x="1887" y="1967"/>
                  </a:lnTo>
                  <a:lnTo>
                    <a:pt x="1887" y="2006"/>
                  </a:lnTo>
                  <a:lnTo>
                    <a:pt x="1895" y="2021"/>
                  </a:lnTo>
                  <a:lnTo>
                    <a:pt x="1889" y="2029"/>
                  </a:lnTo>
                  <a:lnTo>
                    <a:pt x="1874" y="2024"/>
                  </a:lnTo>
                  <a:lnTo>
                    <a:pt x="1885" y="2048"/>
                  </a:lnTo>
                  <a:lnTo>
                    <a:pt x="1868" y="2051"/>
                  </a:lnTo>
                  <a:lnTo>
                    <a:pt x="1861" y="2064"/>
                  </a:lnTo>
                  <a:lnTo>
                    <a:pt x="1849" y="2068"/>
                  </a:lnTo>
                  <a:lnTo>
                    <a:pt x="1848" y="2087"/>
                  </a:lnTo>
                  <a:lnTo>
                    <a:pt x="1874" y="2093"/>
                  </a:lnTo>
                  <a:lnTo>
                    <a:pt x="1866" y="2104"/>
                  </a:lnTo>
                  <a:lnTo>
                    <a:pt x="1872" y="2109"/>
                  </a:lnTo>
                  <a:lnTo>
                    <a:pt x="1885" y="2083"/>
                  </a:lnTo>
                  <a:lnTo>
                    <a:pt x="1905" y="2068"/>
                  </a:lnTo>
                  <a:lnTo>
                    <a:pt x="1923" y="2078"/>
                  </a:lnTo>
                  <a:lnTo>
                    <a:pt x="1944" y="2060"/>
                  </a:lnTo>
                  <a:lnTo>
                    <a:pt x="1928" y="2081"/>
                  </a:lnTo>
                  <a:lnTo>
                    <a:pt x="1931" y="2090"/>
                  </a:lnTo>
                  <a:lnTo>
                    <a:pt x="1921" y="2091"/>
                  </a:lnTo>
                  <a:lnTo>
                    <a:pt x="1928" y="2114"/>
                  </a:lnTo>
                  <a:lnTo>
                    <a:pt x="1917" y="2127"/>
                  </a:lnTo>
                  <a:lnTo>
                    <a:pt x="1900" y="2117"/>
                  </a:lnTo>
                  <a:lnTo>
                    <a:pt x="1895" y="2122"/>
                  </a:lnTo>
                  <a:lnTo>
                    <a:pt x="1917" y="2165"/>
                  </a:lnTo>
                  <a:lnTo>
                    <a:pt x="1897" y="2169"/>
                  </a:lnTo>
                  <a:lnTo>
                    <a:pt x="1885" y="2152"/>
                  </a:lnTo>
                  <a:lnTo>
                    <a:pt x="1856" y="2171"/>
                  </a:lnTo>
                  <a:lnTo>
                    <a:pt x="1858" y="2186"/>
                  </a:lnTo>
                  <a:lnTo>
                    <a:pt x="1869" y="2197"/>
                  </a:lnTo>
                  <a:lnTo>
                    <a:pt x="1884" y="2178"/>
                  </a:lnTo>
                  <a:lnTo>
                    <a:pt x="1897" y="2188"/>
                  </a:lnTo>
                  <a:lnTo>
                    <a:pt x="1900" y="2198"/>
                  </a:lnTo>
                  <a:lnTo>
                    <a:pt x="1887" y="2208"/>
                  </a:lnTo>
                  <a:lnTo>
                    <a:pt x="1923" y="2269"/>
                  </a:lnTo>
                  <a:lnTo>
                    <a:pt x="1923" y="2282"/>
                  </a:lnTo>
                  <a:lnTo>
                    <a:pt x="1914" y="2283"/>
                  </a:lnTo>
                  <a:lnTo>
                    <a:pt x="1905" y="2270"/>
                  </a:lnTo>
                  <a:lnTo>
                    <a:pt x="1871" y="2267"/>
                  </a:lnTo>
                  <a:lnTo>
                    <a:pt x="1871" y="2259"/>
                  </a:lnTo>
                  <a:lnTo>
                    <a:pt x="1881" y="2253"/>
                  </a:lnTo>
                  <a:lnTo>
                    <a:pt x="1868" y="2228"/>
                  </a:lnTo>
                  <a:lnTo>
                    <a:pt x="1849" y="2240"/>
                  </a:lnTo>
                  <a:lnTo>
                    <a:pt x="1852" y="2261"/>
                  </a:lnTo>
                  <a:lnTo>
                    <a:pt x="1846" y="2261"/>
                  </a:lnTo>
                  <a:lnTo>
                    <a:pt x="1835" y="2259"/>
                  </a:lnTo>
                  <a:lnTo>
                    <a:pt x="1840" y="2250"/>
                  </a:lnTo>
                  <a:lnTo>
                    <a:pt x="1838" y="2237"/>
                  </a:lnTo>
                  <a:lnTo>
                    <a:pt x="1800" y="2228"/>
                  </a:lnTo>
                  <a:lnTo>
                    <a:pt x="1796" y="2270"/>
                  </a:lnTo>
                  <a:lnTo>
                    <a:pt x="1809" y="2284"/>
                  </a:lnTo>
                  <a:lnTo>
                    <a:pt x="1783" y="2308"/>
                  </a:lnTo>
                  <a:lnTo>
                    <a:pt x="1761" y="2300"/>
                  </a:lnTo>
                  <a:lnTo>
                    <a:pt x="1748" y="2332"/>
                  </a:lnTo>
                  <a:lnTo>
                    <a:pt x="1774" y="2375"/>
                  </a:lnTo>
                  <a:lnTo>
                    <a:pt x="1809" y="2370"/>
                  </a:lnTo>
                  <a:lnTo>
                    <a:pt x="1822" y="2378"/>
                  </a:lnTo>
                  <a:lnTo>
                    <a:pt x="1825" y="2385"/>
                  </a:lnTo>
                  <a:lnTo>
                    <a:pt x="1813" y="2388"/>
                  </a:lnTo>
                  <a:lnTo>
                    <a:pt x="1813" y="2403"/>
                  </a:lnTo>
                  <a:lnTo>
                    <a:pt x="1804" y="2388"/>
                  </a:lnTo>
                  <a:lnTo>
                    <a:pt x="1779" y="2380"/>
                  </a:lnTo>
                  <a:lnTo>
                    <a:pt x="1771" y="2391"/>
                  </a:lnTo>
                  <a:lnTo>
                    <a:pt x="1751" y="2387"/>
                  </a:lnTo>
                  <a:lnTo>
                    <a:pt x="1734" y="2397"/>
                  </a:lnTo>
                  <a:lnTo>
                    <a:pt x="1731" y="2385"/>
                  </a:lnTo>
                  <a:lnTo>
                    <a:pt x="1722" y="2398"/>
                  </a:lnTo>
                  <a:lnTo>
                    <a:pt x="1737" y="2420"/>
                  </a:lnTo>
                  <a:lnTo>
                    <a:pt x="1753" y="2424"/>
                  </a:lnTo>
                  <a:lnTo>
                    <a:pt x="1757" y="2434"/>
                  </a:lnTo>
                  <a:lnTo>
                    <a:pt x="1750" y="2442"/>
                  </a:lnTo>
                  <a:lnTo>
                    <a:pt x="1738" y="2442"/>
                  </a:lnTo>
                  <a:lnTo>
                    <a:pt x="1728" y="2433"/>
                  </a:lnTo>
                  <a:lnTo>
                    <a:pt x="1701" y="2459"/>
                  </a:lnTo>
                  <a:lnTo>
                    <a:pt x="1668" y="2442"/>
                  </a:lnTo>
                  <a:lnTo>
                    <a:pt x="1644" y="2456"/>
                  </a:lnTo>
                  <a:lnTo>
                    <a:pt x="1642" y="2446"/>
                  </a:lnTo>
                  <a:lnTo>
                    <a:pt x="1650" y="2429"/>
                  </a:lnTo>
                  <a:lnTo>
                    <a:pt x="1665" y="2427"/>
                  </a:lnTo>
                  <a:lnTo>
                    <a:pt x="1659" y="2414"/>
                  </a:lnTo>
                  <a:lnTo>
                    <a:pt x="1691" y="2406"/>
                  </a:lnTo>
                  <a:lnTo>
                    <a:pt x="1696" y="2397"/>
                  </a:lnTo>
                  <a:lnTo>
                    <a:pt x="1686" y="2384"/>
                  </a:lnTo>
                  <a:lnTo>
                    <a:pt x="1662" y="2385"/>
                  </a:lnTo>
                  <a:lnTo>
                    <a:pt x="1646" y="2377"/>
                  </a:lnTo>
                  <a:lnTo>
                    <a:pt x="1646" y="2354"/>
                  </a:lnTo>
                  <a:lnTo>
                    <a:pt x="1653" y="2345"/>
                  </a:lnTo>
                  <a:lnTo>
                    <a:pt x="1649" y="2333"/>
                  </a:lnTo>
                  <a:lnTo>
                    <a:pt x="1686" y="2331"/>
                  </a:lnTo>
                  <a:lnTo>
                    <a:pt x="1685" y="2322"/>
                  </a:lnTo>
                  <a:lnTo>
                    <a:pt x="1670" y="2316"/>
                  </a:lnTo>
                  <a:lnTo>
                    <a:pt x="1679" y="2300"/>
                  </a:lnTo>
                  <a:lnTo>
                    <a:pt x="1653" y="2306"/>
                  </a:lnTo>
                  <a:lnTo>
                    <a:pt x="1642" y="2300"/>
                  </a:lnTo>
                  <a:lnTo>
                    <a:pt x="1619" y="2325"/>
                  </a:lnTo>
                  <a:lnTo>
                    <a:pt x="1606" y="2322"/>
                  </a:lnTo>
                  <a:lnTo>
                    <a:pt x="1604" y="2306"/>
                  </a:lnTo>
                  <a:lnTo>
                    <a:pt x="1629" y="2280"/>
                  </a:lnTo>
                  <a:lnTo>
                    <a:pt x="1611" y="2277"/>
                  </a:lnTo>
                  <a:lnTo>
                    <a:pt x="1587" y="2306"/>
                  </a:lnTo>
                  <a:lnTo>
                    <a:pt x="1591" y="2286"/>
                  </a:lnTo>
                  <a:lnTo>
                    <a:pt x="1578" y="2280"/>
                  </a:lnTo>
                  <a:lnTo>
                    <a:pt x="1596" y="2277"/>
                  </a:lnTo>
                  <a:lnTo>
                    <a:pt x="1600" y="2267"/>
                  </a:lnTo>
                  <a:lnTo>
                    <a:pt x="1636" y="2267"/>
                  </a:lnTo>
                  <a:lnTo>
                    <a:pt x="1657" y="2259"/>
                  </a:lnTo>
                  <a:lnTo>
                    <a:pt x="1657" y="2217"/>
                  </a:lnTo>
                  <a:lnTo>
                    <a:pt x="1676" y="2202"/>
                  </a:lnTo>
                  <a:lnTo>
                    <a:pt x="1675" y="2188"/>
                  </a:lnTo>
                  <a:lnTo>
                    <a:pt x="1663" y="2192"/>
                  </a:lnTo>
                  <a:lnTo>
                    <a:pt x="1659" y="2176"/>
                  </a:lnTo>
                  <a:lnTo>
                    <a:pt x="1647" y="2172"/>
                  </a:lnTo>
                  <a:lnTo>
                    <a:pt x="1644" y="2163"/>
                  </a:lnTo>
                  <a:lnTo>
                    <a:pt x="1663" y="2169"/>
                  </a:lnTo>
                  <a:lnTo>
                    <a:pt x="1665" y="2158"/>
                  </a:lnTo>
                  <a:lnTo>
                    <a:pt x="1639" y="2142"/>
                  </a:lnTo>
                  <a:lnTo>
                    <a:pt x="1620" y="2166"/>
                  </a:lnTo>
                  <a:lnTo>
                    <a:pt x="1623" y="2186"/>
                  </a:lnTo>
                  <a:lnTo>
                    <a:pt x="1581" y="2182"/>
                  </a:lnTo>
                  <a:lnTo>
                    <a:pt x="1578" y="2195"/>
                  </a:lnTo>
                  <a:lnTo>
                    <a:pt x="1564" y="2186"/>
                  </a:lnTo>
                  <a:lnTo>
                    <a:pt x="1555" y="2198"/>
                  </a:lnTo>
                  <a:lnTo>
                    <a:pt x="1562" y="2211"/>
                  </a:lnTo>
                  <a:lnTo>
                    <a:pt x="1548" y="2207"/>
                  </a:lnTo>
                  <a:lnTo>
                    <a:pt x="1555" y="2223"/>
                  </a:lnTo>
                  <a:lnTo>
                    <a:pt x="1544" y="2237"/>
                  </a:lnTo>
                  <a:lnTo>
                    <a:pt x="1532" y="2237"/>
                  </a:lnTo>
                  <a:lnTo>
                    <a:pt x="1531" y="2218"/>
                  </a:lnTo>
                  <a:lnTo>
                    <a:pt x="1515" y="2205"/>
                  </a:lnTo>
                  <a:lnTo>
                    <a:pt x="1528" y="2191"/>
                  </a:lnTo>
                  <a:lnTo>
                    <a:pt x="1506" y="2188"/>
                  </a:lnTo>
                  <a:lnTo>
                    <a:pt x="1483" y="2171"/>
                  </a:lnTo>
                  <a:lnTo>
                    <a:pt x="1477" y="2155"/>
                  </a:lnTo>
                  <a:lnTo>
                    <a:pt x="1482" y="2149"/>
                  </a:lnTo>
                  <a:lnTo>
                    <a:pt x="1470" y="2142"/>
                  </a:lnTo>
                  <a:lnTo>
                    <a:pt x="1477" y="2136"/>
                  </a:lnTo>
                  <a:lnTo>
                    <a:pt x="1467" y="2104"/>
                  </a:lnTo>
                  <a:lnTo>
                    <a:pt x="1474" y="2081"/>
                  </a:lnTo>
                  <a:lnTo>
                    <a:pt x="1489" y="2071"/>
                  </a:lnTo>
                  <a:lnTo>
                    <a:pt x="1502" y="2047"/>
                  </a:lnTo>
                  <a:lnTo>
                    <a:pt x="1516" y="2047"/>
                  </a:lnTo>
                  <a:lnTo>
                    <a:pt x="1509" y="2034"/>
                  </a:lnTo>
                  <a:lnTo>
                    <a:pt x="1523" y="2040"/>
                  </a:lnTo>
                  <a:lnTo>
                    <a:pt x="1515" y="2025"/>
                  </a:lnTo>
                  <a:lnTo>
                    <a:pt x="1526" y="2032"/>
                  </a:lnTo>
                  <a:lnTo>
                    <a:pt x="1541" y="2029"/>
                  </a:lnTo>
                  <a:lnTo>
                    <a:pt x="1541" y="2018"/>
                  </a:lnTo>
                  <a:lnTo>
                    <a:pt x="1558" y="2001"/>
                  </a:lnTo>
                  <a:lnTo>
                    <a:pt x="1574" y="2005"/>
                  </a:lnTo>
                  <a:lnTo>
                    <a:pt x="1591" y="2019"/>
                  </a:lnTo>
                  <a:lnTo>
                    <a:pt x="1591" y="2029"/>
                  </a:lnTo>
                  <a:lnTo>
                    <a:pt x="1627" y="2051"/>
                  </a:lnTo>
                  <a:lnTo>
                    <a:pt x="1643" y="2048"/>
                  </a:lnTo>
                  <a:lnTo>
                    <a:pt x="1644" y="2041"/>
                  </a:lnTo>
                  <a:lnTo>
                    <a:pt x="1633" y="2032"/>
                  </a:lnTo>
                  <a:lnTo>
                    <a:pt x="1659" y="2018"/>
                  </a:lnTo>
                  <a:lnTo>
                    <a:pt x="1669" y="2032"/>
                  </a:lnTo>
                  <a:lnTo>
                    <a:pt x="1679" y="2028"/>
                  </a:lnTo>
                  <a:lnTo>
                    <a:pt x="1682" y="2041"/>
                  </a:lnTo>
                  <a:lnTo>
                    <a:pt x="1696" y="2034"/>
                  </a:lnTo>
                  <a:lnTo>
                    <a:pt x="1708" y="2060"/>
                  </a:lnTo>
                  <a:lnTo>
                    <a:pt x="1727" y="2065"/>
                  </a:lnTo>
                  <a:lnTo>
                    <a:pt x="1728" y="2052"/>
                  </a:lnTo>
                  <a:lnTo>
                    <a:pt x="1711" y="2025"/>
                  </a:lnTo>
                  <a:lnTo>
                    <a:pt x="1717" y="2014"/>
                  </a:lnTo>
                  <a:lnTo>
                    <a:pt x="1698" y="2019"/>
                  </a:lnTo>
                  <a:lnTo>
                    <a:pt x="1704" y="2001"/>
                  </a:lnTo>
                  <a:lnTo>
                    <a:pt x="1691" y="1999"/>
                  </a:lnTo>
                  <a:lnTo>
                    <a:pt x="1676" y="1965"/>
                  </a:lnTo>
                  <a:lnTo>
                    <a:pt x="1659" y="1960"/>
                  </a:lnTo>
                  <a:lnTo>
                    <a:pt x="1666" y="1940"/>
                  </a:lnTo>
                  <a:lnTo>
                    <a:pt x="1673" y="1949"/>
                  </a:lnTo>
                  <a:lnTo>
                    <a:pt x="1682" y="1937"/>
                  </a:lnTo>
                  <a:lnTo>
                    <a:pt x="1681" y="1913"/>
                  </a:lnTo>
                  <a:lnTo>
                    <a:pt x="1693" y="1904"/>
                  </a:lnTo>
                  <a:lnTo>
                    <a:pt x="1702" y="1910"/>
                  </a:lnTo>
                  <a:lnTo>
                    <a:pt x="1693" y="1929"/>
                  </a:lnTo>
                  <a:lnTo>
                    <a:pt x="1714" y="1917"/>
                  </a:lnTo>
                  <a:lnTo>
                    <a:pt x="1740" y="1923"/>
                  </a:lnTo>
                  <a:lnTo>
                    <a:pt x="1740" y="1911"/>
                  </a:lnTo>
                  <a:lnTo>
                    <a:pt x="1755" y="1927"/>
                  </a:lnTo>
                  <a:lnTo>
                    <a:pt x="1768" y="1930"/>
                  </a:lnTo>
                  <a:lnTo>
                    <a:pt x="1774" y="1924"/>
                  </a:lnTo>
                  <a:lnTo>
                    <a:pt x="1764" y="1920"/>
                  </a:lnTo>
                  <a:lnTo>
                    <a:pt x="1766" y="1900"/>
                  </a:lnTo>
                  <a:lnTo>
                    <a:pt x="1774" y="1884"/>
                  </a:lnTo>
                  <a:lnTo>
                    <a:pt x="1784" y="1880"/>
                  </a:lnTo>
                  <a:lnTo>
                    <a:pt x="1776" y="1878"/>
                  </a:lnTo>
                  <a:lnTo>
                    <a:pt x="1776" y="1867"/>
                  </a:lnTo>
                  <a:lnTo>
                    <a:pt x="1794" y="1862"/>
                  </a:lnTo>
                  <a:lnTo>
                    <a:pt x="1784" y="1848"/>
                  </a:lnTo>
                  <a:lnTo>
                    <a:pt x="1799" y="1854"/>
                  </a:lnTo>
                  <a:lnTo>
                    <a:pt x="1804" y="1845"/>
                  </a:lnTo>
                  <a:lnTo>
                    <a:pt x="1812" y="1864"/>
                  </a:lnTo>
                  <a:lnTo>
                    <a:pt x="1822" y="1864"/>
                  </a:lnTo>
                  <a:lnTo>
                    <a:pt x="1809" y="1841"/>
                  </a:lnTo>
                  <a:lnTo>
                    <a:pt x="1825" y="1838"/>
                  </a:lnTo>
                  <a:lnTo>
                    <a:pt x="1822" y="1828"/>
                  </a:lnTo>
                  <a:lnTo>
                    <a:pt x="1815" y="1835"/>
                  </a:lnTo>
                  <a:lnTo>
                    <a:pt x="1799" y="1829"/>
                  </a:lnTo>
                  <a:lnTo>
                    <a:pt x="1806" y="1799"/>
                  </a:lnTo>
                  <a:lnTo>
                    <a:pt x="1813" y="1799"/>
                  </a:lnTo>
                  <a:lnTo>
                    <a:pt x="1813" y="1776"/>
                  </a:lnTo>
                  <a:lnTo>
                    <a:pt x="1829" y="1773"/>
                  </a:lnTo>
                  <a:lnTo>
                    <a:pt x="1813" y="1763"/>
                  </a:lnTo>
                  <a:lnTo>
                    <a:pt x="1819" y="1757"/>
                  </a:lnTo>
                  <a:close/>
                  <a:moveTo>
                    <a:pt x="1768" y="1797"/>
                  </a:moveTo>
                  <a:lnTo>
                    <a:pt x="1777" y="1819"/>
                  </a:lnTo>
                  <a:lnTo>
                    <a:pt x="1764" y="1842"/>
                  </a:lnTo>
                  <a:lnTo>
                    <a:pt x="1764" y="1849"/>
                  </a:lnTo>
                  <a:lnTo>
                    <a:pt x="1774" y="1852"/>
                  </a:lnTo>
                  <a:lnTo>
                    <a:pt x="1763" y="1854"/>
                  </a:lnTo>
                  <a:lnTo>
                    <a:pt x="1761" y="1884"/>
                  </a:lnTo>
                  <a:lnTo>
                    <a:pt x="1731" y="1891"/>
                  </a:lnTo>
                  <a:lnTo>
                    <a:pt x="1735" y="1884"/>
                  </a:lnTo>
                  <a:lnTo>
                    <a:pt x="1722" y="1878"/>
                  </a:lnTo>
                  <a:lnTo>
                    <a:pt x="1715" y="1894"/>
                  </a:lnTo>
                  <a:lnTo>
                    <a:pt x="1701" y="1898"/>
                  </a:lnTo>
                  <a:lnTo>
                    <a:pt x="1705" y="1872"/>
                  </a:lnTo>
                  <a:lnTo>
                    <a:pt x="1712" y="1868"/>
                  </a:lnTo>
                  <a:lnTo>
                    <a:pt x="1717" y="1874"/>
                  </a:lnTo>
                  <a:lnTo>
                    <a:pt x="1730" y="1858"/>
                  </a:lnTo>
                  <a:lnTo>
                    <a:pt x="1728" y="1852"/>
                  </a:lnTo>
                  <a:lnTo>
                    <a:pt x="1711" y="1854"/>
                  </a:lnTo>
                  <a:lnTo>
                    <a:pt x="1714" y="1844"/>
                  </a:lnTo>
                  <a:lnTo>
                    <a:pt x="1741" y="1844"/>
                  </a:lnTo>
                  <a:lnTo>
                    <a:pt x="1737" y="1823"/>
                  </a:lnTo>
                  <a:lnTo>
                    <a:pt x="1748" y="1809"/>
                  </a:lnTo>
                  <a:lnTo>
                    <a:pt x="1758" y="1816"/>
                  </a:lnTo>
                  <a:lnTo>
                    <a:pt x="1768" y="1797"/>
                  </a:lnTo>
                  <a:close/>
                  <a:moveTo>
                    <a:pt x="484" y="1952"/>
                  </a:moveTo>
                  <a:lnTo>
                    <a:pt x="493" y="1962"/>
                  </a:lnTo>
                  <a:lnTo>
                    <a:pt x="510" y="1962"/>
                  </a:lnTo>
                  <a:lnTo>
                    <a:pt x="512" y="1969"/>
                  </a:lnTo>
                  <a:lnTo>
                    <a:pt x="519" y="1963"/>
                  </a:lnTo>
                  <a:lnTo>
                    <a:pt x="523" y="1975"/>
                  </a:lnTo>
                  <a:lnTo>
                    <a:pt x="526" y="1960"/>
                  </a:lnTo>
                  <a:lnTo>
                    <a:pt x="538" y="1966"/>
                  </a:lnTo>
                  <a:lnTo>
                    <a:pt x="530" y="1978"/>
                  </a:lnTo>
                  <a:lnTo>
                    <a:pt x="543" y="2016"/>
                  </a:lnTo>
                  <a:lnTo>
                    <a:pt x="535" y="2044"/>
                  </a:lnTo>
                  <a:lnTo>
                    <a:pt x="538" y="2067"/>
                  </a:lnTo>
                  <a:lnTo>
                    <a:pt x="528" y="2065"/>
                  </a:lnTo>
                  <a:lnTo>
                    <a:pt x="510" y="2083"/>
                  </a:lnTo>
                  <a:lnTo>
                    <a:pt x="497" y="2081"/>
                  </a:lnTo>
                  <a:lnTo>
                    <a:pt x="492" y="2109"/>
                  </a:lnTo>
                  <a:lnTo>
                    <a:pt x="510" y="2148"/>
                  </a:lnTo>
                  <a:lnTo>
                    <a:pt x="520" y="2156"/>
                  </a:lnTo>
                  <a:lnTo>
                    <a:pt x="510" y="2172"/>
                  </a:lnTo>
                  <a:lnTo>
                    <a:pt x="538" y="2192"/>
                  </a:lnTo>
                  <a:lnTo>
                    <a:pt x="549" y="2186"/>
                  </a:lnTo>
                  <a:lnTo>
                    <a:pt x="568" y="2198"/>
                  </a:lnTo>
                  <a:lnTo>
                    <a:pt x="571" y="2237"/>
                  </a:lnTo>
                  <a:lnTo>
                    <a:pt x="587" y="2244"/>
                  </a:lnTo>
                  <a:lnTo>
                    <a:pt x="601" y="2241"/>
                  </a:lnTo>
                  <a:lnTo>
                    <a:pt x="607" y="2235"/>
                  </a:lnTo>
                  <a:lnTo>
                    <a:pt x="595" y="2225"/>
                  </a:lnTo>
                  <a:lnTo>
                    <a:pt x="627" y="2214"/>
                  </a:lnTo>
                  <a:lnTo>
                    <a:pt x="626" y="2201"/>
                  </a:lnTo>
                  <a:lnTo>
                    <a:pt x="649" y="2189"/>
                  </a:lnTo>
                  <a:lnTo>
                    <a:pt x="696" y="2192"/>
                  </a:lnTo>
                  <a:lnTo>
                    <a:pt x="698" y="2186"/>
                  </a:lnTo>
                  <a:lnTo>
                    <a:pt x="715" y="2184"/>
                  </a:lnTo>
                  <a:lnTo>
                    <a:pt x="722" y="2198"/>
                  </a:lnTo>
                  <a:lnTo>
                    <a:pt x="741" y="2208"/>
                  </a:lnTo>
                  <a:lnTo>
                    <a:pt x="745" y="2202"/>
                  </a:lnTo>
                  <a:lnTo>
                    <a:pt x="767" y="2211"/>
                  </a:lnTo>
                  <a:lnTo>
                    <a:pt x="777" y="2228"/>
                  </a:lnTo>
                  <a:lnTo>
                    <a:pt x="768" y="2244"/>
                  </a:lnTo>
                  <a:lnTo>
                    <a:pt x="775" y="2253"/>
                  </a:lnTo>
                  <a:lnTo>
                    <a:pt x="767" y="2259"/>
                  </a:lnTo>
                  <a:lnTo>
                    <a:pt x="754" y="2253"/>
                  </a:lnTo>
                  <a:lnTo>
                    <a:pt x="752" y="2264"/>
                  </a:lnTo>
                  <a:lnTo>
                    <a:pt x="763" y="2270"/>
                  </a:lnTo>
                  <a:lnTo>
                    <a:pt x="750" y="2292"/>
                  </a:lnTo>
                  <a:lnTo>
                    <a:pt x="764" y="2355"/>
                  </a:lnTo>
                  <a:lnTo>
                    <a:pt x="760" y="2368"/>
                  </a:lnTo>
                  <a:lnTo>
                    <a:pt x="748" y="2372"/>
                  </a:lnTo>
                  <a:lnTo>
                    <a:pt x="726" y="2395"/>
                  </a:lnTo>
                  <a:lnTo>
                    <a:pt x="722" y="2410"/>
                  </a:lnTo>
                  <a:lnTo>
                    <a:pt x="767" y="2442"/>
                  </a:lnTo>
                  <a:lnTo>
                    <a:pt x="755" y="2436"/>
                  </a:lnTo>
                  <a:lnTo>
                    <a:pt x="755" y="2444"/>
                  </a:lnTo>
                  <a:lnTo>
                    <a:pt x="744" y="2446"/>
                  </a:lnTo>
                  <a:lnTo>
                    <a:pt x="737" y="2457"/>
                  </a:lnTo>
                  <a:lnTo>
                    <a:pt x="724" y="2455"/>
                  </a:lnTo>
                  <a:lnTo>
                    <a:pt x="726" y="2446"/>
                  </a:lnTo>
                  <a:lnTo>
                    <a:pt x="711" y="2446"/>
                  </a:lnTo>
                  <a:lnTo>
                    <a:pt x="706" y="2460"/>
                  </a:lnTo>
                  <a:lnTo>
                    <a:pt x="698" y="2457"/>
                  </a:lnTo>
                  <a:lnTo>
                    <a:pt x="709" y="2421"/>
                  </a:lnTo>
                  <a:lnTo>
                    <a:pt x="692" y="2411"/>
                  </a:lnTo>
                  <a:lnTo>
                    <a:pt x="677" y="2416"/>
                  </a:lnTo>
                  <a:lnTo>
                    <a:pt x="683" y="2429"/>
                  </a:lnTo>
                  <a:lnTo>
                    <a:pt x="679" y="2436"/>
                  </a:lnTo>
                  <a:lnTo>
                    <a:pt x="672" y="2436"/>
                  </a:lnTo>
                  <a:lnTo>
                    <a:pt x="666" y="2427"/>
                  </a:lnTo>
                  <a:lnTo>
                    <a:pt x="652" y="2433"/>
                  </a:lnTo>
                  <a:lnTo>
                    <a:pt x="646" y="2417"/>
                  </a:lnTo>
                  <a:lnTo>
                    <a:pt x="637" y="2423"/>
                  </a:lnTo>
                  <a:lnTo>
                    <a:pt x="644" y="2436"/>
                  </a:lnTo>
                  <a:lnTo>
                    <a:pt x="637" y="2443"/>
                  </a:lnTo>
                  <a:lnTo>
                    <a:pt x="618" y="2437"/>
                  </a:lnTo>
                  <a:lnTo>
                    <a:pt x="591" y="2442"/>
                  </a:lnTo>
                  <a:lnTo>
                    <a:pt x="584" y="2427"/>
                  </a:lnTo>
                  <a:lnTo>
                    <a:pt x="592" y="2423"/>
                  </a:lnTo>
                  <a:lnTo>
                    <a:pt x="592" y="2414"/>
                  </a:lnTo>
                  <a:lnTo>
                    <a:pt x="579" y="2411"/>
                  </a:lnTo>
                  <a:lnTo>
                    <a:pt x="569" y="2365"/>
                  </a:lnTo>
                  <a:lnTo>
                    <a:pt x="577" y="2328"/>
                  </a:lnTo>
                  <a:lnTo>
                    <a:pt x="588" y="2310"/>
                  </a:lnTo>
                  <a:lnTo>
                    <a:pt x="581" y="2302"/>
                  </a:lnTo>
                  <a:lnTo>
                    <a:pt x="542" y="2305"/>
                  </a:lnTo>
                  <a:lnTo>
                    <a:pt x="502" y="2325"/>
                  </a:lnTo>
                  <a:lnTo>
                    <a:pt x="515" y="2391"/>
                  </a:lnTo>
                  <a:lnTo>
                    <a:pt x="506" y="2406"/>
                  </a:lnTo>
                  <a:lnTo>
                    <a:pt x="477" y="2416"/>
                  </a:lnTo>
                  <a:lnTo>
                    <a:pt x="422" y="2404"/>
                  </a:lnTo>
                  <a:lnTo>
                    <a:pt x="430" y="2391"/>
                  </a:lnTo>
                  <a:lnTo>
                    <a:pt x="411" y="2384"/>
                  </a:lnTo>
                  <a:lnTo>
                    <a:pt x="421" y="2374"/>
                  </a:lnTo>
                  <a:lnTo>
                    <a:pt x="414" y="2362"/>
                  </a:lnTo>
                  <a:lnTo>
                    <a:pt x="388" y="2361"/>
                  </a:lnTo>
                  <a:lnTo>
                    <a:pt x="385" y="2345"/>
                  </a:lnTo>
                  <a:lnTo>
                    <a:pt x="395" y="2342"/>
                  </a:lnTo>
                  <a:lnTo>
                    <a:pt x="399" y="2332"/>
                  </a:lnTo>
                  <a:lnTo>
                    <a:pt x="394" y="2322"/>
                  </a:lnTo>
                  <a:lnTo>
                    <a:pt x="414" y="2318"/>
                  </a:lnTo>
                  <a:lnTo>
                    <a:pt x="402" y="2282"/>
                  </a:lnTo>
                  <a:lnTo>
                    <a:pt x="389" y="2277"/>
                  </a:lnTo>
                  <a:lnTo>
                    <a:pt x="382" y="2264"/>
                  </a:lnTo>
                  <a:lnTo>
                    <a:pt x="386" y="2238"/>
                  </a:lnTo>
                  <a:lnTo>
                    <a:pt x="372" y="2233"/>
                  </a:lnTo>
                  <a:lnTo>
                    <a:pt x="373" y="2220"/>
                  </a:lnTo>
                  <a:lnTo>
                    <a:pt x="347" y="2186"/>
                  </a:lnTo>
                  <a:lnTo>
                    <a:pt x="337" y="2136"/>
                  </a:lnTo>
                  <a:lnTo>
                    <a:pt x="355" y="2119"/>
                  </a:lnTo>
                  <a:lnTo>
                    <a:pt x="350" y="2106"/>
                  </a:lnTo>
                  <a:lnTo>
                    <a:pt x="356" y="2100"/>
                  </a:lnTo>
                  <a:lnTo>
                    <a:pt x="373" y="2099"/>
                  </a:lnTo>
                  <a:lnTo>
                    <a:pt x="371" y="2083"/>
                  </a:lnTo>
                  <a:lnTo>
                    <a:pt x="381" y="2065"/>
                  </a:lnTo>
                  <a:lnTo>
                    <a:pt x="375" y="2061"/>
                  </a:lnTo>
                  <a:lnTo>
                    <a:pt x="394" y="2051"/>
                  </a:lnTo>
                  <a:lnTo>
                    <a:pt x="396" y="2035"/>
                  </a:lnTo>
                  <a:lnTo>
                    <a:pt x="404" y="2047"/>
                  </a:lnTo>
                  <a:lnTo>
                    <a:pt x="432" y="2042"/>
                  </a:lnTo>
                  <a:lnTo>
                    <a:pt x="415" y="2019"/>
                  </a:lnTo>
                  <a:lnTo>
                    <a:pt x="415" y="2003"/>
                  </a:lnTo>
                  <a:lnTo>
                    <a:pt x="425" y="2003"/>
                  </a:lnTo>
                  <a:lnTo>
                    <a:pt x="418" y="1991"/>
                  </a:lnTo>
                  <a:lnTo>
                    <a:pt x="437" y="1985"/>
                  </a:lnTo>
                  <a:lnTo>
                    <a:pt x="435" y="1973"/>
                  </a:lnTo>
                  <a:lnTo>
                    <a:pt x="444" y="1962"/>
                  </a:lnTo>
                  <a:lnTo>
                    <a:pt x="484" y="1952"/>
                  </a:lnTo>
                  <a:close/>
                  <a:moveTo>
                    <a:pt x="716" y="2002"/>
                  </a:moveTo>
                  <a:lnTo>
                    <a:pt x="721" y="2015"/>
                  </a:lnTo>
                  <a:lnTo>
                    <a:pt x="708" y="2045"/>
                  </a:lnTo>
                  <a:lnTo>
                    <a:pt x="692" y="2060"/>
                  </a:lnTo>
                  <a:lnTo>
                    <a:pt x="682" y="2116"/>
                  </a:lnTo>
                  <a:lnTo>
                    <a:pt x="705" y="2122"/>
                  </a:lnTo>
                  <a:lnTo>
                    <a:pt x="703" y="2084"/>
                  </a:lnTo>
                  <a:lnTo>
                    <a:pt x="726" y="2052"/>
                  </a:lnTo>
                  <a:lnTo>
                    <a:pt x="744" y="2055"/>
                  </a:lnTo>
                  <a:lnTo>
                    <a:pt x="748" y="2084"/>
                  </a:lnTo>
                  <a:lnTo>
                    <a:pt x="760" y="2080"/>
                  </a:lnTo>
                  <a:lnTo>
                    <a:pt x="778" y="2103"/>
                  </a:lnTo>
                  <a:lnTo>
                    <a:pt x="775" y="2127"/>
                  </a:lnTo>
                  <a:lnTo>
                    <a:pt x="763" y="2133"/>
                  </a:lnTo>
                  <a:lnTo>
                    <a:pt x="757" y="2148"/>
                  </a:lnTo>
                  <a:lnTo>
                    <a:pt x="770" y="2142"/>
                  </a:lnTo>
                  <a:lnTo>
                    <a:pt x="774" y="2155"/>
                  </a:lnTo>
                  <a:lnTo>
                    <a:pt x="767" y="2162"/>
                  </a:lnTo>
                  <a:lnTo>
                    <a:pt x="793" y="2162"/>
                  </a:lnTo>
                  <a:lnTo>
                    <a:pt x="794" y="2175"/>
                  </a:lnTo>
                  <a:lnTo>
                    <a:pt x="810" y="2179"/>
                  </a:lnTo>
                  <a:lnTo>
                    <a:pt x="813" y="2197"/>
                  </a:lnTo>
                  <a:lnTo>
                    <a:pt x="797" y="2197"/>
                  </a:lnTo>
                  <a:lnTo>
                    <a:pt x="788" y="2182"/>
                  </a:lnTo>
                  <a:lnTo>
                    <a:pt x="775" y="2192"/>
                  </a:lnTo>
                  <a:lnTo>
                    <a:pt x="758" y="2175"/>
                  </a:lnTo>
                  <a:lnTo>
                    <a:pt x="744" y="2181"/>
                  </a:lnTo>
                  <a:lnTo>
                    <a:pt x="702" y="2153"/>
                  </a:lnTo>
                  <a:lnTo>
                    <a:pt x="696" y="2175"/>
                  </a:lnTo>
                  <a:lnTo>
                    <a:pt x="672" y="2181"/>
                  </a:lnTo>
                  <a:lnTo>
                    <a:pt x="643" y="2181"/>
                  </a:lnTo>
                  <a:lnTo>
                    <a:pt x="613" y="2165"/>
                  </a:lnTo>
                  <a:lnTo>
                    <a:pt x="617" y="2159"/>
                  </a:lnTo>
                  <a:lnTo>
                    <a:pt x="604" y="2146"/>
                  </a:lnTo>
                  <a:lnTo>
                    <a:pt x="600" y="2125"/>
                  </a:lnTo>
                  <a:lnTo>
                    <a:pt x="603" y="2107"/>
                  </a:lnTo>
                  <a:lnTo>
                    <a:pt x="626" y="2093"/>
                  </a:lnTo>
                  <a:lnTo>
                    <a:pt x="628" y="2077"/>
                  </a:lnTo>
                  <a:lnTo>
                    <a:pt x="649" y="2061"/>
                  </a:lnTo>
                  <a:lnTo>
                    <a:pt x="650" y="2042"/>
                  </a:lnTo>
                  <a:lnTo>
                    <a:pt x="662" y="2025"/>
                  </a:lnTo>
                  <a:lnTo>
                    <a:pt x="693" y="2006"/>
                  </a:lnTo>
                  <a:lnTo>
                    <a:pt x="705" y="2009"/>
                  </a:lnTo>
                  <a:lnTo>
                    <a:pt x="716" y="2002"/>
                  </a:lnTo>
                  <a:close/>
                  <a:moveTo>
                    <a:pt x="1005" y="2130"/>
                  </a:moveTo>
                  <a:lnTo>
                    <a:pt x="1046" y="2148"/>
                  </a:lnTo>
                  <a:lnTo>
                    <a:pt x="1061" y="2162"/>
                  </a:lnTo>
                  <a:lnTo>
                    <a:pt x="1057" y="2168"/>
                  </a:lnTo>
                  <a:lnTo>
                    <a:pt x="1016" y="2166"/>
                  </a:lnTo>
                  <a:lnTo>
                    <a:pt x="1005" y="2174"/>
                  </a:lnTo>
                  <a:lnTo>
                    <a:pt x="997" y="2197"/>
                  </a:lnTo>
                  <a:lnTo>
                    <a:pt x="979" y="2202"/>
                  </a:lnTo>
                  <a:lnTo>
                    <a:pt x="970" y="2189"/>
                  </a:lnTo>
                  <a:lnTo>
                    <a:pt x="977" y="2179"/>
                  </a:lnTo>
                  <a:lnTo>
                    <a:pt x="954" y="2174"/>
                  </a:lnTo>
                  <a:lnTo>
                    <a:pt x="948" y="2150"/>
                  </a:lnTo>
                  <a:lnTo>
                    <a:pt x="1005" y="2130"/>
                  </a:lnTo>
                  <a:close/>
                  <a:moveTo>
                    <a:pt x="1068" y="2169"/>
                  </a:moveTo>
                  <a:lnTo>
                    <a:pt x="1090" y="2205"/>
                  </a:lnTo>
                  <a:lnTo>
                    <a:pt x="1117" y="2221"/>
                  </a:lnTo>
                  <a:lnTo>
                    <a:pt x="1107" y="2235"/>
                  </a:lnTo>
                  <a:lnTo>
                    <a:pt x="1071" y="2233"/>
                  </a:lnTo>
                  <a:lnTo>
                    <a:pt x="1081" y="2253"/>
                  </a:lnTo>
                  <a:lnTo>
                    <a:pt x="1075" y="2266"/>
                  </a:lnTo>
                  <a:lnTo>
                    <a:pt x="1067" y="2253"/>
                  </a:lnTo>
                  <a:lnTo>
                    <a:pt x="1045" y="2253"/>
                  </a:lnTo>
                  <a:lnTo>
                    <a:pt x="1044" y="2238"/>
                  </a:lnTo>
                  <a:lnTo>
                    <a:pt x="1022" y="2240"/>
                  </a:lnTo>
                  <a:lnTo>
                    <a:pt x="1019" y="2233"/>
                  </a:lnTo>
                  <a:lnTo>
                    <a:pt x="1032" y="2230"/>
                  </a:lnTo>
                  <a:lnTo>
                    <a:pt x="1028" y="2224"/>
                  </a:lnTo>
                  <a:lnTo>
                    <a:pt x="1003" y="2217"/>
                  </a:lnTo>
                  <a:lnTo>
                    <a:pt x="1006" y="2202"/>
                  </a:lnTo>
                  <a:lnTo>
                    <a:pt x="1013" y="2211"/>
                  </a:lnTo>
                  <a:lnTo>
                    <a:pt x="1028" y="2210"/>
                  </a:lnTo>
                  <a:lnTo>
                    <a:pt x="1016" y="2199"/>
                  </a:lnTo>
                  <a:lnTo>
                    <a:pt x="1032" y="2176"/>
                  </a:lnTo>
                  <a:lnTo>
                    <a:pt x="1068" y="2169"/>
                  </a:lnTo>
                  <a:close/>
                  <a:moveTo>
                    <a:pt x="1489" y="2218"/>
                  </a:moveTo>
                  <a:lnTo>
                    <a:pt x="1490" y="2224"/>
                  </a:lnTo>
                  <a:lnTo>
                    <a:pt x="1477" y="2231"/>
                  </a:lnTo>
                  <a:lnTo>
                    <a:pt x="1485" y="2238"/>
                  </a:lnTo>
                  <a:lnTo>
                    <a:pt x="1486" y="2230"/>
                  </a:lnTo>
                  <a:lnTo>
                    <a:pt x="1493" y="2231"/>
                  </a:lnTo>
                  <a:lnTo>
                    <a:pt x="1489" y="2240"/>
                  </a:lnTo>
                  <a:lnTo>
                    <a:pt x="1502" y="2254"/>
                  </a:lnTo>
                  <a:lnTo>
                    <a:pt x="1503" y="2292"/>
                  </a:lnTo>
                  <a:lnTo>
                    <a:pt x="1525" y="2287"/>
                  </a:lnTo>
                  <a:lnTo>
                    <a:pt x="1535" y="2303"/>
                  </a:lnTo>
                  <a:lnTo>
                    <a:pt x="1529" y="2323"/>
                  </a:lnTo>
                  <a:lnTo>
                    <a:pt x="1495" y="2344"/>
                  </a:lnTo>
                  <a:lnTo>
                    <a:pt x="1483" y="2335"/>
                  </a:lnTo>
                  <a:lnTo>
                    <a:pt x="1460" y="2336"/>
                  </a:lnTo>
                  <a:lnTo>
                    <a:pt x="1466" y="2331"/>
                  </a:lnTo>
                  <a:lnTo>
                    <a:pt x="1460" y="2319"/>
                  </a:lnTo>
                  <a:lnTo>
                    <a:pt x="1470" y="2315"/>
                  </a:lnTo>
                  <a:lnTo>
                    <a:pt x="1446" y="2283"/>
                  </a:lnTo>
                  <a:lnTo>
                    <a:pt x="1451" y="2273"/>
                  </a:lnTo>
                  <a:lnTo>
                    <a:pt x="1450" y="2241"/>
                  </a:lnTo>
                  <a:lnTo>
                    <a:pt x="1460" y="2253"/>
                  </a:lnTo>
                  <a:lnTo>
                    <a:pt x="1459" y="2274"/>
                  </a:lnTo>
                  <a:lnTo>
                    <a:pt x="1472" y="2267"/>
                  </a:lnTo>
                  <a:lnTo>
                    <a:pt x="1469" y="2248"/>
                  </a:lnTo>
                  <a:lnTo>
                    <a:pt x="1489" y="2260"/>
                  </a:lnTo>
                  <a:lnTo>
                    <a:pt x="1477" y="2241"/>
                  </a:lnTo>
                  <a:lnTo>
                    <a:pt x="1461" y="2246"/>
                  </a:lnTo>
                  <a:lnTo>
                    <a:pt x="1457" y="2233"/>
                  </a:lnTo>
                  <a:lnTo>
                    <a:pt x="1461" y="2218"/>
                  </a:lnTo>
                  <a:lnTo>
                    <a:pt x="1489" y="2218"/>
                  </a:lnTo>
                  <a:close/>
                  <a:moveTo>
                    <a:pt x="1082" y="2557"/>
                  </a:moveTo>
                  <a:lnTo>
                    <a:pt x="1104" y="2574"/>
                  </a:lnTo>
                  <a:lnTo>
                    <a:pt x="1116" y="2571"/>
                  </a:lnTo>
                  <a:lnTo>
                    <a:pt x="1133" y="2586"/>
                  </a:lnTo>
                  <a:lnTo>
                    <a:pt x="1129" y="2596"/>
                  </a:lnTo>
                  <a:lnTo>
                    <a:pt x="1116" y="2599"/>
                  </a:lnTo>
                  <a:lnTo>
                    <a:pt x="1127" y="2604"/>
                  </a:lnTo>
                  <a:lnTo>
                    <a:pt x="1133" y="2615"/>
                  </a:lnTo>
                  <a:lnTo>
                    <a:pt x="1149" y="2586"/>
                  </a:lnTo>
                  <a:lnTo>
                    <a:pt x="1173" y="2584"/>
                  </a:lnTo>
                  <a:lnTo>
                    <a:pt x="1163" y="2594"/>
                  </a:lnTo>
                  <a:lnTo>
                    <a:pt x="1169" y="2602"/>
                  </a:lnTo>
                  <a:lnTo>
                    <a:pt x="1155" y="2610"/>
                  </a:lnTo>
                  <a:lnTo>
                    <a:pt x="1157" y="2626"/>
                  </a:lnTo>
                  <a:lnTo>
                    <a:pt x="1127" y="2625"/>
                  </a:lnTo>
                  <a:lnTo>
                    <a:pt x="1126" y="2616"/>
                  </a:lnTo>
                  <a:lnTo>
                    <a:pt x="1111" y="2610"/>
                  </a:lnTo>
                  <a:lnTo>
                    <a:pt x="1100" y="2626"/>
                  </a:lnTo>
                  <a:lnTo>
                    <a:pt x="1081" y="2627"/>
                  </a:lnTo>
                  <a:lnTo>
                    <a:pt x="1078" y="2643"/>
                  </a:lnTo>
                  <a:lnTo>
                    <a:pt x="1061" y="2640"/>
                  </a:lnTo>
                  <a:lnTo>
                    <a:pt x="1057" y="2630"/>
                  </a:lnTo>
                  <a:lnTo>
                    <a:pt x="1077" y="2627"/>
                  </a:lnTo>
                  <a:lnTo>
                    <a:pt x="1077" y="2617"/>
                  </a:lnTo>
                  <a:lnTo>
                    <a:pt x="1062" y="2607"/>
                  </a:lnTo>
                  <a:lnTo>
                    <a:pt x="1068" y="2594"/>
                  </a:lnTo>
                  <a:lnTo>
                    <a:pt x="1052" y="2603"/>
                  </a:lnTo>
                  <a:lnTo>
                    <a:pt x="1044" y="2590"/>
                  </a:lnTo>
                  <a:lnTo>
                    <a:pt x="1064" y="2583"/>
                  </a:lnTo>
                  <a:lnTo>
                    <a:pt x="1052" y="2566"/>
                  </a:lnTo>
                  <a:lnTo>
                    <a:pt x="1061" y="2558"/>
                  </a:lnTo>
                  <a:lnTo>
                    <a:pt x="1082" y="2557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2" name="Freeform 20"/>
            <p:cNvSpPr>
              <a:spLocks noEditPoints="1"/>
            </p:cNvSpPr>
            <p:nvPr/>
          </p:nvSpPr>
          <p:spPr bwMode="auto">
            <a:xfrm>
              <a:off x="3379466" y="5839005"/>
              <a:ext cx="713464" cy="387752"/>
            </a:xfrm>
            <a:custGeom>
              <a:avLst/>
              <a:gdLst>
                <a:gd name="T0" fmla="*/ 1355 w 1381"/>
                <a:gd name="T1" fmla="*/ 105 h 751"/>
                <a:gd name="T2" fmla="*/ 1371 w 1381"/>
                <a:gd name="T3" fmla="*/ 113 h 751"/>
                <a:gd name="T4" fmla="*/ 1330 w 1381"/>
                <a:gd name="T5" fmla="*/ 147 h 751"/>
                <a:gd name="T6" fmla="*/ 1350 w 1381"/>
                <a:gd name="T7" fmla="*/ 81 h 751"/>
                <a:gd name="T8" fmla="*/ 1211 w 1381"/>
                <a:gd name="T9" fmla="*/ 394 h 751"/>
                <a:gd name="T10" fmla="*/ 1160 w 1381"/>
                <a:gd name="T11" fmla="*/ 500 h 751"/>
                <a:gd name="T12" fmla="*/ 1046 w 1381"/>
                <a:gd name="T13" fmla="*/ 525 h 751"/>
                <a:gd name="T14" fmla="*/ 878 w 1381"/>
                <a:gd name="T15" fmla="*/ 605 h 751"/>
                <a:gd name="T16" fmla="*/ 780 w 1381"/>
                <a:gd name="T17" fmla="*/ 643 h 751"/>
                <a:gd name="T18" fmla="*/ 729 w 1381"/>
                <a:gd name="T19" fmla="*/ 662 h 751"/>
                <a:gd name="T20" fmla="*/ 688 w 1381"/>
                <a:gd name="T21" fmla="*/ 675 h 751"/>
                <a:gd name="T22" fmla="*/ 594 w 1381"/>
                <a:gd name="T23" fmla="*/ 676 h 751"/>
                <a:gd name="T24" fmla="*/ 494 w 1381"/>
                <a:gd name="T25" fmla="*/ 659 h 751"/>
                <a:gd name="T26" fmla="*/ 418 w 1381"/>
                <a:gd name="T27" fmla="*/ 652 h 751"/>
                <a:gd name="T28" fmla="*/ 228 w 1381"/>
                <a:gd name="T29" fmla="*/ 695 h 751"/>
                <a:gd name="T30" fmla="*/ 212 w 1381"/>
                <a:gd name="T31" fmla="*/ 739 h 751"/>
                <a:gd name="T32" fmla="*/ 170 w 1381"/>
                <a:gd name="T33" fmla="*/ 739 h 751"/>
                <a:gd name="T34" fmla="*/ 121 w 1381"/>
                <a:gd name="T35" fmla="*/ 667 h 751"/>
                <a:gd name="T36" fmla="*/ 0 w 1381"/>
                <a:gd name="T37" fmla="*/ 562 h 751"/>
                <a:gd name="T38" fmla="*/ 7 w 1381"/>
                <a:gd name="T39" fmla="*/ 457 h 751"/>
                <a:gd name="T40" fmla="*/ 82 w 1381"/>
                <a:gd name="T41" fmla="*/ 386 h 751"/>
                <a:gd name="T42" fmla="*/ 164 w 1381"/>
                <a:gd name="T43" fmla="*/ 313 h 751"/>
                <a:gd name="T44" fmla="*/ 249 w 1381"/>
                <a:gd name="T45" fmla="*/ 200 h 751"/>
                <a:gd name="T46" fmla="*/ 324 w 1381"/>
                <a:gd name="T47" fmla="*/ 186 h 751"/>
                <a:gd name="T48" fmla="*/ 382 w 1381"/>
                <a:gd name="T49" fmla="*/ 153 h 751"/>
                <a:gd name="T50" fmla="*/ 424 w 1381"/>
                <a:gd name="T51" fmla="*/ 150 h 751"/>
                <a:gd name="T52" fmla="*/ 545 w 1381"/>
                <a:gd name="T53" fmla="*/ 111 h 751"/>
                <a:gd name="T54" fmla="*/ 601 w 1381"/>
                <a:gd name="T55" fmla="*/ 100 h 751"/>
                <a:gd name="T56" fmla="*/ 662 w 1381"/>
                <a:gd name="T57" fmla="*/ 91 h 751"/>
                <a:gd name="T58" fmla="*/ 737 w 1381"/>
                <a:gd name="T59" fmla="*/ 61 h 751"/>
                <a:gd name="T60" fmla="*/ 823 w 1381"/>
                <a:gd name="T61" fmla="*/ 19 h 751"/>
                <a:gd name="T62" fmla="*/ 876 w 1381"/>
                <a:gd name="T63" fmla="*/ 26 h 751"/>
                <a:gd name="T64" fmla="*/ 1018 w 1381"/>
                <a:gd name="T65" fmla="*/ 16 h 751"/>
                <a:gd name="T66" fmla="*/ 1081 w 1381"/>
                <a:gd name="T67" fmla="*/ 20 h 751"/>
                <a:gd name="T68" fmla="*/ 1133 w 1381"/>
                <a:gd name="T69" fmla="*/ 36 h 751"/>
                <a:gd name="T70" fmla="*/ 1186 w 1381"/>
                <a:gd name="T71" fmla="*/ 82 h 751"/>
                <a:gd name="T72" fmla="*/ 1263 w 1381"/>
                <a:gd name="T73" fmla="*/ 89 h 751"/>
                <a:gd name="T74" fmla="*/ 1280 w 1381"/>
                <a:gd name="T75" fmla="*/ 130 h 751"/>
                <a:gd name="T76" fmla="*/ 1258 w 1381"/>
                <a:gd name="T77" fmla="*/ 169 h 751"/>
                <a:gd name="T78" fmla="*/ 1317 w 1381"/>
                <a:gd name="T79" fmla="*/ 202 h 751"/>
                <a:gd name="T80" fmla="*/ 1309 w 1381"/>
                <a:gd name="T81" fmla="*/ 215 h 751"/>
                <a:gd name="T82" fmla="*/ 1319 w 1381"/>
                <a:gd name="T83" fmla="*/ 274 h 751"/>
                <a:gd name="T84" fmla="*/ 1299 w 1381"/>
                <a:gd name="T85" fmla="*/ 273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81" h="751">
                  <a:moveTo>
                    <a:pt x="1350" y="81"/>
                  </a:moveTo>
                  <a:lnTo>
                    <a:pt x="1362" y="94"/>
                  </a:lnTo>
                  <a:lnTo>
                    <a:pt x="1355" y="105"/>
                  </a:lnTo>
                  <a:lnTo>
                    <a:pt x="1369" y="100"/>
                  </a:lnTo>
                  <a:lnTo>
                    <a:pt x="1381" y="104"/>
                  </a:lnTo>
                  <a:lnTo>
                    <a:pt x="1371" y="113"/>
                  </a:lnTo>
                  <a:lnTo>
                    <a:pt x="1378" y="134"/>
                  </a:lnTo>
                  <a:lnTo>
                    <a:pt x="1368" y="156"/>
                  </a:lnTo>
                  <a:lnTo>
                    <a:pt x="1330" y="147"/>
                  </a:lnTo>
                  <a:lnTo>
                    <a:pt x="1323" y="121"/>
                  </a:lnTo>
                  <a:lnTo>
                    <a:pt x="1337" y="85"/>
                  </a:lnTo>
                  <a:lnTo>
                    <a:pt x="1350" y="81"/>
                  </a:lnTo>
                  <a:close/>
                  <a:moveTo>
                    <a:pt x="1267" y="352"/>
                  </a:moveTo>
                  <a:lnTo>
                    <a:pt x="1241" y="362"/>
                  </a:lnTo>
                  <a:lnTo>
                    <a:pt x="1211" y="394"/>
                  </a:lnTo>
                  <a:lnTo>
                    <a:pt x="1202" y="430"/>
                  </a:lnTo>
                  <a:lnTo>
                    <a:pt x="1157" y="474"/>
                  </a:lnTo>
                  <a:lnTo>
                    <a:pt x="1160" y="500"/>
                  </a:lnTo>
                  <a:lnTo>
                    <a:pt x="1137" y="526"/>
                  </a:lnTo>
                  <a:lnTo>
                    <a:pt x="1098" y="535"/>
                  </a:lnTo>
                  <a:lnTo>
                    <a:pt x="1046" y="525"/>
                  </a:lnTo>
                  <a:lnTo>
                    <a:pt x="990" y="584"/>
                  </a:lnTo>
                  <a:lnTo>
                    <a:pt x="945" y="587"/>
                  </a:lnTo>
                  <a:lnTo>
                    <a:pt x="878" y="605"/>
                  </a:lnTo>
                  <a:lnTo>
                    <a:pt x="863" y="598"/>
                  </a:lnTo>
                  <a:lnTo>
                    <a:pt x="827" y="604"/>
                  </a:lnTo>
                  <a:lnTo>
                    <a:pt x="780" y="643"/>
                  </a:lnTo>
                  <a:lnTo>
                    <a:pt x="778" y="656"/>
                  </a:lnTo>
                  <a:lnTo>
                    <a:pt x="745" y="669"/>
                  </a:lnTo>
                  <a:lnTo>
                    <a:pt x="729" y="662"/>
                  </a:lnTo>
                  <a:lnTo>
                    <a:pt x="728" y="653"/>
                  </a:lnTo>
                  <a:lnTo>
                    <a:pt x="696" y="652"/>
                  </a:lnTo>
                  <a:lnTo>
                    <a:pt x="688" y="675"/>
                  </a:lnTo>
                  <a:lnTo>
                    <a:pt x="662" y="659"/>
                  </a:lnTo>
                  <a:lnTo>
                    <a:pt x="623" y="662"/>
                  </a:lnTo>
                  <a:lnTo>
                    <a:pt x="594" y="676"/>
                  </a:lnTo>
                  <a:lnTo>
                    <a:pt x="528" y="692"/>
                  </a:lnTo>
                  <a:lnTo>
                    <a:pt x="507" y="662"/>
                  </a:lnTo>
                  <a:lnTo>
                    <a:pt x="494" y="659"/>
                  </a:lnTo>
                  <a:lnTo>
                    <a:pt x="453" y="670"/>
                  </a:lnTo>
                  <a:lnTo>
                    <a:pt x="428" y="650"/>
                  </a:lnTo>
                  <a:lnTo>
                    <a:pt x="418" y="652"/>
                  </a:lnTo>
                  <a:lnTo>
                    <a:pt x="359" y="679"/>
                  </a:lnTo>
                  <a:lnTo>
                    <a:pt x="283" y="659"/>
                  </a:lnTo>
                  <a:lnTo>
                    <a:pt x="228" y="695"/>
                  </a:lnTo>
                  <a:lnTo>
                    <a:pt x="228" y="748"/>
                  </a:lnTo>
                  <a:lnTo>
                    <a:pt x="218" y="751"/>
                  </a:lnTo>
                  <a:lnTo>
                    <a:pt x="212" y="739"/>
                  </a:lnTo>
                  <a:lnTo>
                    <a:pt x="203" y="739"/>
                  </a:lnTo>
                  <a:lnTo>
                    <a:pt x="186" y="751"/>
                  </a:lnTo>
                  <a:lnTo>
                    <a:pt x="170" y="739"/>
                  </a:lnTo>
                  <a:lnTo>
                    <a:pt x="174" y="719"/>
                  </a:lnTo>
                  <a:lnTo>
                    <a:pt x="159" y="719"/>
                  </a:lnTo>
                  <a:lnTo>
                    <a:pt x="121" y="667"/>
                  </a:lnTo>
                  <a:lnTo>
                    <a:pt x="66" y="644"/>
                  </a:lnTo>
                  <a:lnTo>
                    <a:pt x="33" y="617"/>
                  </a:lnTo>
                  <a:lnTo>
                    <a:pt x="0" y="562"/>
                  </a:lnTo>
                  <a:lnTo>
                    <a:pt x="10" y="503"/>
                  </a:lnTo>
                  <a:lnTo>
                    <a:pt x="0" y="470"/>
                  </a:lnTo>
                  <a:lnTo>
                    <a:pt x="7" y="457"/>
                  </a:lnTo>
                  <a:lnTo>
                    <a:pt x="32" y="444"/>
                  </a:lnTo>
                  <a:lnTo>
                    <a:pt x="32" y="418"/>
                  </a:lnTo>
                  <a:lnTo>
                    <a:pt x="82" y="386"/>
                  </a:lnTo>
                  <a:lnTo>
                    <a:pt x="104" y="353"/>
                  </a:lnTo>
                  <a:lnTo>
                    <a:pt x="125" y="358"/>
                  </a:lnTo>
                  <a:lnTo>
                    <a:pt x="164" y="313"/>
                  </a:lnTo>
                  <a:lnTo>
                    <a:pt x="172" y="261"/>
                  </a:lnTo>
                  <a:lnTo>
                    <a:pt x="248" y="231"/>
                  </a:lnTo>
                  <a:lnTo>
                    <a:pt x="249" y="200"/>
                  </a:lnTo>
                  <a:lnTo>
                    <a:pt x="255" y="196"/>
                  </a:lnTo>
                  <a:lnTo>
                    <a:pt x="291" y="195"/>
                  </a:lnTo>
                  <a:lnTo>
                    <a:pt x="324" y="186"/>
                  </a:lnTo>
                  <a:lnTo>
                    <a:pt x="329" y="176"/>
                  </a:lnTo>
                  <a:lnTo>
                    <a:pt x="352" y="177"/>
                  </a:lnTo>
                  <a:lnTo>
                    <a:pt x="382" y="153"/>
                  </a:lnTo>
                  <a:lnTo>
                    <a:pt x="391" y="153"/>
                  </a:lnTo>
                  <a:lnTo>
                    <a:pt x="404" y="166"/>
                  </a:lnTo>
                  <a:lnTo>
                    <a:pt x="424" y="150"/>
                  </a:lnTo>
                  <a:lnTo>
                    <a:pt x="499" y="131"/>
                  </a:lnTo>
                  <a:lnTo>
                    <a:pt x="522" y="113"/>
                  </a:lnTo>
                  <a:lnTo>
                    <a:pt x="545" y="111"/>
                  </a:lnTo>
                  <a:lnTo>
                    <a:pt x="552" y="97"/>
                  </a:lnTo>
                  <a:lnTo>
                    <a:pt x="565" y="89"/>
                  </a:lnTo>
                  <a:lnTo>
                    <a:pt x="601" y="100"/>
                  </a:lnTo>
                  <a:lnTo>
                    <a:pt x="624" y="97"/>
                  </a:lnTo>
                  <a:lnTo>
                    <a:pt x="644" y="82"/>
                  </a:lnTo>
                  <a:lnTo>
                    <a:pt x="662" y="91"/>
                  </a:lnTo>
                  <a:lnTo>
                    <a:pt x="685" y="78"/>
                  </a:lnTo>
                  <a:lnTo>
                    <a:pt x="722" y="81"/>
                  </a:lnTo>
                  <a:lnTo>
                    <a:pt x="737" y="61"/>
                  </a:lnTo>
                  <a:lnTo>
                    <a:pt x="803" y="55"/>
                  </a:lnTo>
                  <a:lnTo>
                    <a:pt x="804" y="40"/>
                  </a:lnTo>
                  <a:lnTo>
                    <a:pt x="823" y="19"/>
                  </a:lnTo>
                  <a:lnTo>
                    <a:pt x="856" y="46"/>
                  </a:lnTo>
                  <a:lnTo>
                    <a:pt x="872" y="42"/>
                  </a:lnTo>
                  <a:lnTo>
                    <a:pt x="876" y="26"/>
                  </a:lnTo>
                  <a:lnTo>
                    <a:pt x="892" y="32"/>
                  </a:lnTo>
                  <a:lnTo>
                    <a:pt x="960" y="10"/>
                  </a:lnTo>
                  <a:lnTo>
                    <a:pt x="1018" y="16"/>
                  </a:lnTo>
                  <a:lnTo>
                    <a:pt x="1022" y="0"/>
                  </a:lnTo>
                  <a:lnTo>
                    <a:pt x="1075" y="10"/>
                  </a:lnTo>
                  <a:lnTo>
                    <a:pt x="1081" y="20"/>
                  </a:lnTo>
                  <a:lnTo>
                    <a:pt x="1114" y="9"/>
                  </a:lnTo>
                  <a:lnTo>
                    <a:pt x="1131" y="10"/>
                  </a:lnTo>
                  <a:lnTo>
                    <a:pt x="1133" y="36"/>
                  </a:lnTo>
                  <a:lnTo>
                    <a:pt x="1154" y="65"/>
                  </a:lnTo>
                  <a:lnTo>
                    <a:pt x="1173" y="66"/>
                  </a:lnTo>
                  <a:lnTo>
                    <a:pt x="1186" y="82"/>
                  </a:lnTo>
                  <a:lnTo>
                    <a:pt x="1203" y="71"/>
                  </a:lnTo>
                  <a:lnTo>
                    <a:pt x="1244" y="75"/>
                  </a:lnTo>
                  <a:lnTo>
                    <a:pt x="1263" y="89"/>
                  </a:lnTo>
                  <a:lnTo>
                    <a:pt x="1255" y="113"/>
                  </a:lnTo>
                  <a:lnTo>
                    <a:pt x="1273" y="113"/>
                  </a:lnTo>
                  <a:lnTo>
                    <a:pt x="1280" y="130"/>
                  </a:lnTo>
                  <a:lnTo>
                    <a:pt x="1277" y="153"/>
                  </a:lnTo>
                  <a:lnTo>
                    <a:pt x="1263" y="156"/>
                  </a:lnTo>
                  <a:lnTo>
                    <a:pt x="1258" y="169"/>
                  </a:lnTo>
                  <a:lnTo>
                    <a:pt x="1291" y="195"/>
                  </a:lnTo>
                  <a:lnTo>
                    <a:pt x="1316" y="186"/>
                  </a:lnTo>
                  <a:lnTo>
                    <a:pt x="1317" y="202"/>
                  </a:lnTo>
                  <a:lnTo>
                    <a:pt x="1335" y="216"/>
                  </a:lnTo>
                  <a:lnTo>
                    <a:pt x="1326" y="226"/>
                  </a:lnTo>
                  <a:lnTo>
                    <a:pt x="1309" y="215"/>
                  </a:lnTo>
                  <a:lnTo>
                    <a:pt x="1294" y="236"/>
                  </a:lnTo>
                  <a:lnTo>
                    <a:pt x="1291" y="255"/>
                  </a:lnTo>
                  <a:lnTo>
                    <a:pt x="1319" y="274"/>
                  </a:lnTo>
                  <a:lnTo>
                    <a:pt x="1306" y="290"/>
                  </a:lnTo>
                  <a:lnTo>
                    <a:pt x="1294" y="281"/>
                  </a:lnTo>
                  <a:lnTo>
                    <a:pt x="1299" y="273"/>
                  </a:lnTo>
                  <a:lnTo>
                    <a:pt x="1283" y="267"/>
                  </a:lnTo>
                  <a:lnTo>
                    <a:pt x="1267" y="352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2078946" y="3529554"/>
              <a:ext cx="198529" cy="448242"/>
            </a:xfrm>
            <a:custGeom>
              <a:avLst/>
              <a:gdLst>
                <a:gd name="T0" fmla="*/ 268 w 385"/>
                <a:gd name="T1" fmla="*/ 85 h 865"/>
                <a:gd name="T2" fmla="*/ 296 w 385"/>
                <a:gd name="T3" fmla="*/ 125 h 865"/>
                <a:gd name="T4" fmla="*/ 290 w 385"/>
                <a:gd name="T5" fmla="*/ 176 h 865"/>
                <a:gd name="T6" fmla="*/ 251 w 385"/>
                <a:gd name="T7" fmla="*/ 186 h 865"/>
                <a:gd name="T8" fmla="*/ 302 w 385"/>
                <a:gd name="T9" fmla="*/ 248 h 865"/>
                <a:gd name="T10" fmla="*/ 302 w 385"/>
                <a:gd name="T11" fmla="*/ 298 h 865"/>
                <a:gd name="T12" fmla="*/ 309 w 385"/>
                <a:gd name="T13" fmla="*/ 323 h 865"/>
                <a:gd name="T14" fmla="*/ 369 w 385"/>
                <a:gd name="T15" fmla="*/ 327 h 865"/>
                <a:gd name="T16" fmla="*/ 368 w 385"/>
                <a:gd name="T17" fmla="*/ 353 h 865"/>
                <a:gd name="T18" fmla="*/ 353 w 385"/>
                <a:gd name="T19" fmla="*/ 385 h 865"/>
                <a:gd name="T20" fmla="*/ 372 w 385"/>
                <a:gd name="T21" fmla="*/ 406 h 865"/>
                <a:gd name="T22" fmla="*/ 339 w 385"/>
                <a:gd name="T23" fmla="*/ 516 h 865"/>
                <a:gd name="T24" fmla="*/ 349 w 385"/>
                <a:gd name="T25" fmla="*/ 501 h 865"/>
                <a:gd name="T26" fmla="*/ 356 w 385"/>
                <a:gd name="T27" fmla="*/ 496 h 865"/>
                <a:gd name="T28" fmla="*/ 369 w 385"/>
                <a:gd name="T29" fmla="*/ 498 h 865"/>
                <a:gd name="T30" fmla="*/ 381 w 385"/>
                <a:gd name="T31" fmla="*/ 514 h 865"/>
                <a:gd name="T32" fmla="*/ 385 w 385"/>
                <a:gd name="T33" fmla="*/ 514 h 865"/>
                <a:gd name="T34" fmla="*/ 379 w 385"/>
                <a:gd name="T35" fmla="*/ 573 h 865"/>
                <a:gd name="T36" fmla="*/ 364 w 385"/>
                <a:gd name="T37" fmla="*/ 624 h 865"/>
                <a:gd name="T38" fmla="*/ 302 w 385"/>
                <a:gd name="T39" fmla="*/ 651 h 865"/>
                <a:gd name="T40" fmla="*/ 284 w 385"/>
                <a:gd name="T41" fmla="*/ 653 h 865"/>
                <a:gd name="T42" fmla="*/ 240 w 385"/>
                <a:gd name="T43" fmla="*/ 663 h 865"/>
                <a:gd name="T44" fmla="*/ 245 w 385"/>
                <a:gd name="T45" fmla="*/ 820 h 865"/>
                <a:gd name="T46" fmla="*/ 206 w 385"/>
                <a:gd name="T47" fmla="*/ 865 h 865"/>
                <a:gd name="T48" fmla="*/ 175 w 385"/>
                <a:gd name="T49" fmla="*/ 828 h 865"/>
                <a:gd name="T50" fmla="*/ 145 w 385"/>
                <a:gd name="T51" fmla="*/ 804 h 865"/>
                <a:gd name="T52" fmla="*/ 121 w 385"/>
                <a:gd name="T53" fmla="*/ 748 h 865"/>
                <a:gd name="T54" fmla="*/ 124 w 385"/>
                <a:gd name="T55" fmla="*/ 676 h 865"/>
                <a:gd name="T56" fmla="*/ 120 w 385"/>
                <a:gd name="T57" fmla="*/ 624 h 865"/>
                <a:gd name="T58" fmla="*/ 96 w 385"/>
                <a:gd name="T59" fmla="*/ 555 h 865"/>
                <a:gd name="T60" fmla="*/ 47 w 385"/>
                <a:gd name="T61" fmla="*/ 527 h 865"/>
                <a:gd name="T62" fmla="*/ 13 w 385"/>
                <a:gd name="T63" fmla="*/ 481 h 865"/>
                <a:gd name="T64" fmla="*/ 10 w 385"/>
                <a:gd name="T65" fmla="*/ 445 h 865"/>
                <a:gd name="T66" fmla="*/ 31 w 385"/>
                <a:gd name="T67" fmla="*/ 402 h 865"/>
                <a:gd name="T68" fmla="*/ 31 w 385"/>
                <a:gd name="T69" fmla="*/ 346 h 865"/>
                <a:gd name="T70" fmla="*/ 28 w 385"/>
                <a:gd name="T71" fmla="*/ 282 h 865"/>
                <a:gd name="T72" fmla="*/ 22 w 385"/>
                <a:gd name="T73" fmla="*/ 222 h 865"/>
                <a:gd name="T74" fmla="*/ 35 w 385"/>
                <a:gd name="T75" fmla="*/ 179 h 865"/>
                <a:gd name="T76" fmla="*/ 31 w 385"/>
                <a:gd name="T77" fmla="*/ 122 h 865"/>
                <a:gd name="T78" fmla="*/ 21 w 385"/>
                <a:gd name="T79" fmla="*/ 86 h 865"/>
                <a:gd name="T80" fmla="*/ 0 w 385"/>
                <a:gd name="T81" fmla="*/ 50 h 865"/>
                <a:gd name="T82" fmla="*/ 8 w 385"/>
                <a:gd name="T83" fmla="*/ 19 h 865"/>
                <a:gd name="T84" fmla="*/ 57 w 385"/>
                <a:gd name="T85" fmla="*/ 0 h 865"/>
                <a:gd name="T86" fmla="*/ 103 w 385"/>
                <a:gd name="T87" fmla="*/ 14 h 865"/>
                <a:gd name="T88" fmla="*/ 129 w 385"/>
                <a:gd name="T89" fmla="*/ 43 h 865"/>
                <a:gd name="T90" fmla="*/ 178 w 385"/>
                <a:gd name="T91" fmla="*/ 72 h 865"/>
                <a:gd name="T92" fmla="*/ 224 w 385"/>
                <a:gd name="T93" fmla="*/ 89 h 865"/>
                <a:gd name="T94" fmla="*/ 268 w 385"/>
                <a:gd name="T95" fmla="*/ 8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85" h="865">
                  <a:moveTo>
                    <a:pt x="268" y="85"/>
                  </a:moveTo>
                  <a:lnTo>
                    <a:pt x="296" y="125"/>
                  </a:lnTo>
                  <a:lnTo>
                    <a:pt x="290" y="176"/>
                  </a:lnTo>
                  <a:lnTo>
                    <a:pt x="251" y="186"/>
                  </a:lnTo>
                  <a:lnTo>
                    <a:pt x="302" y="248"/>
                  </a:lnTo>
                  <a:lnTo>
                    <a:pt x="302" y="298"/>
                  </a:lnTo>
                  <a:lnTo>
                    <a:pt x="309" y="323"/>
                  </a:lnTo>
                  <a:lnTo>
                    <a:pt x="369" y="327"/>
                  </a:lnTo>
                  <a:lnTo>
                    <a:pt x="368" y="353"/>
                  </a:lnTo>
                  <a:lnTo>
                    <a:pt x="353" y="385"/>
                  </a:lnTo>
                  <a:lnTo>
                    <a:pt x="372" y="406"/>
                  </a:lnTo>
                  <a:lnTo>
                    <a:pt x="339" y="516"/>
                  </a:lnTo>
                  <a:lnTo>
                    <a:pt x="349" y="501"/>
                  </a:lnTo>
                  <a:lnTo>
                    <a:pt x="356" y="496"/>
                  </a:lnTo>
                  <a:lnTo>
                    <a:pt x="369" y="498"/>
                  </a:lnTo>
                  <a:lnTo>
                    <a:pt x="381" y="514"/>
                  </a:lnTo>
                  <a:lnTo>
                    <a:pt x="385" y="514"/>
                  </a:lnTo>
                  <a:lnTo>
                    <a:pt x="379" y="573"/>
                  </a:lnTo>
                  <a:lnTo>
                    <a:pt x="364" y="624"/>
                  </a:lnTo>
                  <a:lnTo>
                    <a:pt x="302" y="651"/>
                  </a:lnTo>
                  <a:lnTo>
                    <a:pt x="284" y="653"/>
                  </a:lnTo>
                  <a:lnTo>
                    <a:pt x="240" y="663"/>
                  </a:lnTo>
                  <a:lnTo>
                    <a:pt x="245" y="820"/>
                  </a:lnTo>
                  <a:lnTo>
                    <a:pt x="206" y="865"/>
                  </a:lnTo>
                  <a:lnTo>
                    <a:pt x="175" y="828"/>
                  </a:lnTo>
                  <a:lnTo>
                    <a:pt x="145" y="804"/>
                  </a:lnTo>
                  <a:lnTo>
                    <a:pt x="121" y="748"/>
                  </a:lnTo>
                  <a:lnTo>
                    <a:pt x="124" y="676"/>
                  </a:lnTo>
                  <a:lnTo>
                    <a:pt x="120" y="624"/>
                  </a:lnTo>
                  <a:lnTo>
                    <a:pt x="96" y="555"/>
                  </a:lnTo>
                  <a:lnTo>
                    <a:pt x="47" y="527"/>
                  </a:lnTo>
                  <a:lnTo>
                    <a:pt x="13" y="481"/>
                  </a:lnTo>
                  <a:lnTo>
                    <a:pt x="10" y="445"/>
                  </a:lnTo>
                  <a:lnTo>
                    <a:pt x="31" y="402"/>
                  </a:lnTo>
                  <a:lnTo>
                    <a:pt x="31" y="346"/>
                  </a:lnTo>
                  <a:lnTo>
                    <a:pt x="28" y="282"/>
                  </a:lnTo>
                  <a:lnTo>
                    <a:pt x="22" y="222"/>
                  </a:lnTo>
                  <a:lnTo>
                    <a:pt x="35" y="179"/>
                  </a:lnTo>
                  <a:lnTo>
                    <a:pt x="31" y="122"/>
                  </a:lnTo>
                  <a:lnTo>
                    <a:pt x="21" y="86"/>
                  </a:lnTo>
                  <a:lnTo>
                    <a:pt x="0" y="50"/>
                  </a:lnTo>
                  <a:lnTo>
                    <a:pt x="8" y="19"/>
                  </a:lnTo>
                  <a:lnTo>
                    <a:pt x="57" y="0"/>
                  </a:lnTo>
                  <a:lnTo>
                    <a:pt x="103" y="14"/>
                  </a:lnTo>
                  <a:lnTo>
                    <a:pt x="129" y="43"/>
                  </a:lnTo>
                  <a:lnTo>
                    <a:pt x="178" y="72"/>
                  </a:lnTo>
                  <a:lnTo>
                    <a:pt x="224" y="89"/>
                  </a:lnTo>
                  <a:lnTo>
                    <a:pt x="268" y="85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9" name="Freeform 18"/>
            <p:cNvSpPr>
              <a:spLocks noEditPoints="1"/>
            </p:cNvSpPr>
            <p:nvPr/>
          </p:nvSpPr>
          <p:spPr bwMode="auto">
            <a:xfrm>
              <a:off x="2640411" y="2595847"/>
              <a:ext cx="3592134" cy="2205533"/>
            </a:xfrm>
            <a:custGeom>
              <a:avLst/>
              <a:gdLst>
                <a:gd name="T0" fmla="*/ 6946 w 6949"/>
                <a:gd name="T1" fmla="*/ 654 h 4264"/>
                <a:gd name="T2" fmla="*/ 5330 w 6949"/>
                <a:gd name="T3" fmla="*/ 20 h 4264"/>
                <a:gd name="T4" fmla="*/ 5245 w 6949"/>
                <a:gd name="T5" fmla="*/ 195 h 4264"/>
                <a:gd name="T6" fmla="*/ 5228 w 6949"/>
                <a:gd name="T7" fmla="*/ 29 h 4264"/>
                <a:gd name="T8" fmla="*/ 1318 w 6949"/>
                <a:gd name="T9" fmla="*/ 4139 h 4264"/>
                <a:gd name="T10" fmla="*/ 1653 w 6949"/>
                <a:gd name="T11" fmla="*/ 4254 h 4264"/>
                <a:gd name="T12" fmla="*/ 1932 w 6949"/>
                <a:gd name="T13" fmla="*/ 4128 h 4264"/>
                <a:gd name="T14" fmla="*/ 2082 w 6949"/>
                <a:gd name="T15" fmla="*/ 4151 h 4264"/>
                <a:gd name="T16" fmla="*/ 2349 w 6949"/>
                <a:gd name="T17" fmla="*/ 3946 h 4264"/>
                <a:gd name="T18" fmla="*/ 2516 w 6949"/>
                <a:gd name="T19" fmla="*/ 4071 h 4264"/>
                <a:gd name="T20" fmla="*/ 2762 w 6949"/>
                <a:gd name="T21" fmla="*/ 4070 h 4264"/>
                <a:gd name="T22" fmla="*/ 2860 w 6949"/>
                <a:gd name="T23" fmla="*/ 3942 h 4264"/>
                <a:gd name="T24" fmla="*/ 2921 w 6949"/>
                <a:gd name="T25" fmla="*/ 3702 h 4264"/>
                <a:gd name="T26" fmla="*/ 2950 w 6949"/>
                <a:gd name="T27" fmla="*/ 3535 h 4264"/>
                <a:gd name="T28" fmla="*/ 3013 w 6949"/>
                <a:gd name="T29" fmla="*/ 3339 h 4264"/>
                <a:gd name="T30" fmla="*/ 3038 w 6949"/>
                <a:gd name="T31" fmla="*/ 3130 h 4264"/>
                <a:gd name="T32" fmla="*/ 2829 w 6949"/>
                <a:gd name="T33" fmla="*/ 3292 h 4264"/>
                <a:gd name="T34" fmla="*/ 2801 w 6949"/>
                <a:gd name="T35" fmla="*/ 3210 h 4264"/>
                <a:gd name="T36" fmla="*/ 2803 w 6949"/>
                <a:gd name="T37" fmla="*/ 3044 h 4264"/>
                <a:gd name="T38" fmla="*/ 2725 w 6949"/>
                <a:gd name="T39" fmla="*/ 2812 h 4264"/>
                <a:gd name="T40" fmla="*/ 2728 w 6949"/>
                <a:gd name="T41" fmla="*/ 2526 h 4264"/>
                <a:gd name="T42" fmla="*/ 2839 w 6949"/>
                <a:gd name="T43" fmla="*/ 2211 h 4264"/>
                <a:gd name="T44" fmla="*/ 2813 w 6949"/>
                <a:gd name="T45" fmla="*/ 1863 h 4264"/>
                <a:gd name="T46" fmla="*/ 2856 w 6949"/>
                <a:gd name="T47" fmla="*/ 1618 h 4264"/>
                <a:gd name="T48" fmla="*/ 2784 w 6949"/>
                <a:gd name="T49" fmla="*/ 1288 h 4264"/>
                <a:gd name="T50" fmla="*/ 2791 w 6949"/>
                <a:gd name="T51" fmla="*/ 1028 h 4264"/>
                <a:gd name="T52" fmla="*/ 2509 w 6949"/>
                <a:gd name="T53" fmla="*/ 1030 h 4264"/>
                <a:gd name="T54" fmla="*/ 2197 w 6949"/>
                <a:gd name="T55" fmla="*/ 1124 h 4264"/>
                <a:gd name="T56" fmla="*/ 1908 w 6949"/>
                <a:gd name="T57" fmla="*/ 1131 h 4264"/>
                <a:gd name="T58" fmla="*/ 1585 w 6949"/>
                <a:gd name="T59" fmla="*/ 1159 h 4264"/>
                <a:gd name="T60" fmla="*/ 1409 w 6949"/>
                <a:gd name="T61" fmla="*/ 1150 h 4264"/>
                <a:gd name="T62" fmla="*/ 1220 w 6949"/>
                <a:gd name="T63" fmla="*/ 1303 h 4264"/>
                <a:gd name="T64" fmla="*/ 1108 w 6949"/>
                <a:gd name="T65" fmla="*/ 1518 h 4264"/>
                <a:gd name="T66" fmla="*/ 998 w 6949"/>
                <a:gd name="T67" fmla="*/ 1653 h 4264"/>
                <a:gd name="T68" fmla="*/ 775 w 6949"/>
                <a:gd name="T69" fmla="*/ 1518 h 4264"/>
                <a:gd name="T70" fmla="*/ 710 w 6949"/>
                <a:gd name="T71" fmla="*/ 1647 h 4264"/>
                <a:gd name="T72" fmla="*/ 524 w 6949"/>
                <a:gd name="T73" fmla="*/ 1665 h 4264"/>
                <a:gd name="T74" fmla="*/ 469 w 6949"/>
                <a:gd name="T75" fmla="*/ 1856 h 4264"/>
                <a:gd name="T76" fmla="*/ 263 w 6949"/>
                <a:gd name="T77" fmla="*/ 1851 h 4264"/>
                <a:gd name="T78" fmla="*/ 126 w 6949"/>
                <a:gd name="T79" fmla="*/ 1997 h 4264"/>
                <a:gd name="T80" fmla="*/ 0 w 6949"/>
                <a:gd name="T81" fmla="*/ 2113 h 4264"/>
                <a:gd name="T82" fmla="*/ 174 w 6949"/>
                <a:gd name="T83" fmla="*/ 2283 h 4264"/>
                <a:gd name="T84" fmla="*/ 134 w 6949"/>
                <a:gd name="T85" fmla="*/ 2480 h 4264"/>
                <a:gd name="T86" fmla="*/ 115 w 6949"/>
                <a:gd name="T87" fmla="*/ 2777 h 4264"/>
                <a:gd name="T88" fmla="*/ 249 w 6949"/>
                <a:gd name="T89" fmla="*/ 2797 h 4264"/>
                <a:gd name="T90" fmla="*/ 396 w 6949"/>
                <a:gd name="T91" fmla="*/ 2802 h 4264"/>
                <a:gd name="T92" fmla="*/ 366 w 6949"/>
                <a:gd name="T93" fmla="*/ 2910 h 4264"/>
                <a:gd name="T94" fmla="*/ 232 w 6949"/>
                <a:gd name="T95" fmla="*/ 3240 h 4264"/>
                <a:gd name="T96" fmla="*/ 224 w 6949"/>
                <a:gd name="T97" fmla="*/ 3544 h 4264"/>
                <a:gd name="T98" fmla="*/ 357 w 6949"/>
                <a:gd name="T99" fmla="*/ 3645 h 4264"/>
                <a:gd name="T100" fmla="*/ 601 w 6949"/>
                <a:gd name="T101" fmla="*/ 3717 h 4264"/>
                <a:gd name="T102" fmla="*/ 737 w 6949"/>
                <a:gd name="T103" fmla="*/ 3939 h 4264"/>
                <a:gd name="T104" fmla="*/ 900 w 6949"/>
                <a:gd name="T105" fmla="*/ 4066 h 4264"/>
                <a:gd name="T106" fmla="*/ 1006 w 6949"/>
                <a:gd name="T107" fmla="*/ 3960 h 4264"/>
                <a:gd name="T108" fmla="*/ 1033 w 6949"/>
                <a:gd name="T109" fmla="*/ 3619 h 4264"/>
                <a:gd name="T110" fmla="*/ 1504 w 6949"/>
                <a:gd name="T111" fmla="*/ 3338 h 4264"/>
                <a:gd name="T112" fmla="*/ 1521 w 6949"/>
                <a:gd name="T113" fmla="*/ 3826 h 4264"/>
                <a:gd name="T114" fmla="*/ 1276 w 6949"/>
                <a:gd name="T115" fmla="*/ 4022 h 4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949" h="4264">
                  <a:moveTo>
                    <a:pt x="6937" y="650"/>
                  </a:moveTo>
                  <a:lnTo>
                    <a:pt x="6937" y="654"/>
                  </a:lnTo>
                  <a:lnTo>
                    <a:pt x="6942" y="657"/>
                  </a:lnTo>
                  <a:lnTo>
                    <a:pt x="6937" y="657"/>
                  </a:lnTo>
                  <a:lnTo>
                    <a:pt x="6937" y="660"/>
                  </a:lnTo>
                  <a:lnTo>
                    <a:pt x="6932" y="659"/>
                  </a:lnTo>
                  <a:lnTo>
                    <a:pt x="6930" y="653"/>
                  </a:lnTo>
                  <a:lnTo>
                    <a:pt x="6933" y="650"/>
                  </a:lnTo>
                  <a:lnTo>
                    <a:pt x="6934" y="653"/>
                  </a:lnTo>
                  <a:lnTo>
                    <a:pt x="6937" y="650"/>
                  </a:lnTo>
                  <a:close/>
                  <a:moveTo>
                    <a:pt x="6946" y="654"/>
                  </a:moveTo>
                  <a:lnTo>
                    <a:pt x="6949" y="660"/>
                  </a:lnTo>
                  <a:lnTo>
                    <a:pt x="6943" y="664"/>
                  </a:lnTo>
                  <a:lnTo>
                    <a:pt x="6940" y="660"/>
                  </a:lnTo>
                  <a:lnTo>
                    <a:pt x="6946" y="654"/>
                  </a:lnTo>
                  <a:close/>
                  <a:moveTo>
                    <a:pt x="6934" y="643"/>
                  </a:moveTo>
                  <a:lnTo>
                    <a:pt x="6936" y="646"/>
                  </a:lnTo>
                  <a:lnTo>
                    <a:pt x="6933" y="649"/>
                  </a:lnTo>
                  <a:lnTo>
                    <a:pt x="6933" y="644"/>
                  </a:lnTo>
                  <a:lnTo>
                    <a:pt x="6934" y="643"/>
                  </a:lnTo>
                  <a:close/>
                  <a:moveTo>
                    <a:pt x="5313" y="14"/>
                  </a:moveTo>
                  <a:lnTo>
                    <a:pt x="5330" y="20"/>
                  </a:lnTo>
                  <a:lnTo>
                    <a:pt x="5317" y="26"/>
                  </a:lnTo>
                  <a:lnTo>
                    <a:pt x="5312" y="46"/>
                  </a:lnTo>
                  <a:lnTo>
                    <a:pt x="5329" y="78"/>
                  </a:lnTo>
                  <a:lnTo>
                    <a:pt x="5316" y="124"/>
                  </a:lnTo>
                  <a:lnTo>
                    <a:pt x="5332" y="137"/>
                  </a:lnTo>
                  <a:lnTo>
                    <a:pt x="5315" y="143"/>
                  </a:lnTo>
                  <a:lnTo>
                    <a:pt x="5299" y="160"/>
                  </a:lnTo>
                  <a:lnTo>
                    <a:pt x="5291" y="157"/>
                  </a:lnTo>
                  <a:lnTo>
                    <a:pt x="5268" y="170"/>
                  </a:lnTo>
                  <a:lnTo>
                    <a:pt x="5255" y="205"/>
                  </a:lnTo>
                  <a:lnTo>
                    <a:pt x="5245" y="195"/>
                  </a:lnTo>
                  <a:lnTo>
                    <a:pt x="5212" y="185"/>
                  </a:lnTo>
                  <a:lnTo>
                    <a:pt x="5196" y="187"/>
                  </a:lnTo>
                  <a:lnTo>
                    <a:pt x="5170" y="167"/>
                  </a:lnTo>
                  <a:lnTo>
                    <a:pt x="5142" y="160"/>
                  </a:lnTo>
                  <a:lnTo>
                    <a:pt x="5130" y="141"/>
                  </a:lnTo>
                  <a:lnTo>
                    <a:pt x="5134" y="97"/>
                  </a:lnTo>
                  <a:lnTo>
                    <a:pt x="5116" y="75"/>
                  </a:lnTo>
                  <a:lnTo>
                    <a:pt x="5116" y="56"/>
                  </a:lnTo>
                  <a:lnTo>
                    <a:pt x="5130" y="65"/>
                  </a:lnTo>
                  <a:lnTo>
                    <a:pt x="5202" y="27"/>
                  </a:lnTo>
                  <a:lnTo>
                    <a:pt x="5228" y="29"/>
                  </a:lnTo>
                  <a:lnTo>
                    <a:pt x="5254" y="12"/>
                  </a:lnTo>
                  <a:lnTo>
                    <a:pt x="5283" y="16"/>
                  </a:lnTo>
                  <a:lnTo>
                    <a:pt x="5297" y="0"/>
                  </a:lnTo>
                  <a:lnTo>
                    <a:pt x="5310" y="2"/>
                  </a:lnTo>
                  <a:lnTo>
                    <a:pt x="5313" y="14"/>
                  </a:lnTo>
                  <a:close/>
                  <a:moveTo>
                    <a:pt x="1300" y="4018"/>
                  </a:moveTo>
                  <a:lnTo>
                    <a:pt x="1300" y="4018"/>
                  </a:lnTo>
                  <a:lnTo>
                    <a:pt x="1312" y="4041"/>
                  </a:lnTo>
                  <a:lnTo>
                    <a:pt x="1304" y="4096"/>
                  </a:lnTo>
                  <a:lnTo>
                    <a:pt x="1304" y="4096"/>
                  </a:lnTo>
                  <a:lnTo>
                    <a:pt x="1318" y="4139"/>
                  </a:lnTo>
                  <a:lnTo>
                    <a:pt x="1334" y="4162"/>
                  </a:lnTo>
                  <a:lnTo>
                    <a:pt x="1372" y="4192"/>
                  </a:lnTo>
                  <a:lnTo>
                    <a:pt x="1372" y="4192"/>
                  </a:lnTo>
                  <a:lnTo>
                    <a:pt x="1389" y="4211"/>
                  </a:lnTo>
                  <a:lnTo>
                    <a:pt x="1413" y="4224"/>
                  </a:lnTo>
                  <a:lnTo>
                    <a:pt x="1413" y="4224"/>
                  </a:lnTo>
                  <a:lnTo>
                    <a:pt x="1520" y="4204"/>
                  </a:lnTo>
                  <a:lnTo>
                    <a:pt x="1520" y="4204"/>
                  </a:lnTo>
                  <a:lnTo>
                    <a:pt x="1581" y="4218"/>
                  </a:lnTo>
                  <a:lnTo>
                    <a:pt x="1653" y="4254"/>
                  </a:lnTo>
                  <a:lnTo>
                    <a:pt x="1653" y="4254"/>
                  </a:lnTo>
                  <a:lnTo>
                    <a:pt x="1687" y="4264"/>
                  </a:lnTo>
                  <a:lnTo>
                    <a:pt x="1716" y="4254"/>
                  </a:lnTo>
                  <a:lnTo>
                    <a:pt x="1787" y="4195"/>
                  </a:lnTo>
                  <a:lnTo>
                    <a:pt x="1805" y="4201"/>
                  </a:lnTo>
                  <a:lnTo>
                    <a:pt x="1805" y="4201"/>
                  </a:lnTo>
                  <a:lnTo>
                    <a:pt x="1826" y="4192"/>
                  </a:lnTo>
                  <a:lnTo>
                    <a:pt x="1857" y="4152"/>
                  </a:lnTo>
                  <a:lnTo>
                    <a:pt x="1857" y="4152"/>
                  </a:lnTo>
                  <a:lnTo>
                    <a:pt x="1895" y="4126"/>
                  </a:lnTo>
                  <a:lnTo>
                    <a:pt x="1895" y="4126"/>
                  </a:lnTo>
                  <a:lnTo>
                    <a:pt x="1932" y="4128"/>
                  </a:lnTo>
                  <a:lnTo>
                    <a:pt x="1932" y="4128"/>
                  </a:lnTo>
                  <a:lnTo>
                    <a:pt x="1957" y="4129"/>
                  </a:lnTo>
                  <a:lnTo>
                    <a:pt x="1985" y="4142"/>
                  </a:lnTo>
                  <a:lnTo>
                    <a:pt x="1985" y="4142"/>
                  </a:lnTo>
                  <a:lnTo>
                    <a:pt x="2009" y="4155"/>
                  </a:lnTo>
                  <a:lnTo>
                    <a:pt x="2009" y="4155"/>
                  </a:lnTo>
                  <a:lnTo>
                    <a:pt x="2052" y="4171"/>
                  </a:lnTo>
                  <a:lnTo>
                    <a:pt x="2052" y="4171"/>
                  </a:lnTo>
                  <a:lnTo>
                    <a:pt x="2069" y="4165"/>
                  </a:lnTo>
                  <a:lnTo>
                    <a:pt x="2069" y="4165"/>
                  </a:lnTo>
                  <a:lnTo>
                    <a:pt x="2082" y="4151"/>
                  </a:lnTo>
                  <a:lnTo>
                    <a:pt x="2153" y="4094"/>
                  </a:lnTo>
                  <a:lnTo>
                    <a:pt x="2183" y="4091"/>
                  </a:lnTo>
                  <a:lnTo>
                    <a:pt x="2183" y="4091"/>
                  </a:lnTo>
                  <a:lnTo>
                    <a:pt x="2194" y="4094"/>
                  </a:lnTo>
                  <a:lnTo>
                    <a:pt x="2206" y="4079"/>
                  </a:lnTo>
                  <a:lnTo>
                    <a:pt x="2183" y="4034"/>
                  </a:lnTo>
                  <a:lnTo>
                    <a:pt x="2179" y="4015"/>
                  </a:lnTo>
                  <a:lnTo>
                    <a:pt x="2189" y="4006"/>
                  </a:lnTo>
                  <a:lnTo>
                    <a:pt x="2264" y="3959"/>
                  </a:lnTo>
                  <a:lnTo>
                    <a:pt x="2320" y="3942"/>
                  </a:lnTo>
                  <a:lnTo>
                    <a:pt x="2349" y="3946"/>
                  </a:lnTo>
                  <a:lnTo>
                    <a:pt x="2395" y="3934"/>
                  </a:lnTo>
                  <a:lnTo>
                    <a:pt x="2415" y="3942"/>
                  </a:lnTo>
                  <a:lnTo>
                    <a:pt x="2448" y="3969"/>
                  </a:lnTo>
                  <a:lnTo>
                    <a:pt x="2484" y="3975"/>
                  </a:lnTo>
                  <a:lnTo>
                    <a:pt x="2501" y="3985"/>
                  </a:lnTo>
                  <a:lnTo>
                    <a:pt x="2506" y="3999"/>
                  </a:lnTo>
                  <a:lnTo>
                    <a:pt x="2506" y="3999"/>
                  </a:lnTo>
                  <a:lnTo>
                    <a:pt x="2497" y="4051"/>
                  </a:lnTo>
                  <a:lnTo>
                    <a:pt x="2497" y="4051"/>
                  </a:lnTo>
                  <a:lnTo>
                    <a:pt x="2503" y="4064"/>
                  </a:lnTo>
                  <a:lnTo>
                    <a:pt x="2516" y="4071"/>
                  </a:lnTo>
                  <a:lnTo>
                    <a:pt x="2516" y="4071"/>
                  </a:lnTo>
                  <a:lnTo>
                    <a:pt x="2552" y="4083"/>
                  </a:lnTo>
                  <a:lnTo>
                    <a:pt x="2552" y="4083"/>
                  </a:lnTo>
                  <a:lnTo>
                    <a:pt x="2578" y="4079"/>
                  </a:lnTo>
                  <a:lnTo>
                    <a:pt x="2628" y="4045"/>
                  </a:lnTo>
                  <a:lnTo>
                    <a:pt x="2648" y="4040"/>
                  </a:lnTo>
                  <a:lnTo>
                    <a:pt x="2648" y="4040"/>
                  </a:lnTo>
                  <a:lnTo>
                    <a:pt x="2674" y="4040"/>
                  </a:lnTo>
                  <a:lnTo>
                    <a:pt x="2674" y="4040"/>
                  </a:lnTo>
                  <a:lnTo>
                    <a:pt x="2762" y="4070"/>
                  </a:lnTo>
                  <a:lnTo>
                    <a:pt x="2762" y="4070"/>
                  </a:lnTo>
                  <a:lnTo>
                    <a:pt x="2794" y="4079"/>
                  </a:lnTo>
                  <a:lnTo>
                    <a:pt x="2794" y="4079"/>
                  </a:lnTo>
                  <a:lnTo>
                    <a:pt x="2849" y="4081"/>
                  </a:lnTo>
                  <a:lnTo>
                    <a:pt x="2834" y="4077"/>
                  </a:lnTo>
                  <a:lnTo>
                    <a:pt x="2834" y="4067"/>
                  </a:lnTo>
                  <a:lnTo>
                    <a:pt x="2823" y="4057"/>
                  </a:lnTo>
                  <a:lnTo>
                    <a:pt x="2818" y="4015"/>
                  </a:lnTo>
                  <a:lnTo>
                    <a:pt x="2831" y="4008"/>
                  </a:lnTo>
                  <a:lnTo>
                    <a:pt x="2842" y="3973"/>
                  </a:lnTo>
                  <a:lnTo>
                    <a:pt x="2860" y="3970"/>
                  </a:lnTo>
                  <a:lnTo>
                    <a:pt x="2860" y="3942"/>
                  </a:lnTo>
                  <a:lnTo>
                    <a:pt x="2869" y="3943"/>
                  </a:lnTo>
                  <a:lnTo>
                    <a:pt x="2880" y="3919"/>
                  </a:lnTo>
                  <a:lnTo>
                    <a:pt x="2873" y="3885"/>
                  </a:lnTo>
                  <a:lnTo>
                    <a:pt x="2895" y="3835"/>
                  </a:lnTo>
                  <a:lnTo>
                    <a:pt x="2892" y="3809"/>
                  </a:lnTo>
                  <a:lnTo>
                    <a:pt x="2909" y="3790"/>
                  </a:lnTo>
                  <a:lnTo>
                    <a:pt x="2904" y="3776"/>
                  </a:lnTo>
                  <a:lnTo>
                    <a:pt x="2908" y="3754"/>
                  </a:lnTo>
                  <a:lnTo>
                    <a:pt x="2915" y="3750"/>
                  </a:lnTo>
                  <a:lnTo>
                    <a:pt x="2904" y="3717"/>
                  </a:lnTo>
                  <a:lnTo>
                    <a:pt x="2921" y="3702"/>
                  </a:lnTo>
                  <a:lnTo>
                    <a:pt x="2916" y="3692"/>
                  </a:lnTo>
                  <a:lnTo>
                    <a:pt x="2932" y="3675"/>
                  </a:lnTo>
                  <a:lnTo>
                    <a:pt x="2938" y="3679"/>
                  </a:lnTo>
                  <a:lnTo>
                    <a:pt x="2942" y="3655"/>
                  </a:lnTo>
                  <a:lnTo>
                    <a:pt x="2934" y="3640"/>
                  </a:lnTo>
                  <a:lnTo>
                    <a:pt x="2954" y="3613"/>
                  </a:lnTo>
                  <a:lnTo>
                    <a:pt x="2951" y="3589"/>
                  </a:lnTo>
                  <a:lnTo>
                    <a:pt x="2963" y="3580"/>
                  </a:lnTo>
                  <a:lnTo>
                    <a:pt x="2964" y="3560"/>
                  </a:lnTo>
                  <a:lnTo>
                    <a:pt x="2978" y="3542"/>
                  </a:lnTo>
                  <a:lnTo>
                    <a:pt x="2950" y="3535"/>
                  </a:lnTo>
                  <a:lnTo>
                    <a:pt x="2953" y="3521"/>
                  </a:lnTo>
                  <a:lnTo>
                    <a:pt x="2968" y="3516"/>
                  </a:lnTo>
                  <a:lnTo>
                    <a:pt x="2961" y="3493"/>
                  </a:lnTo>
                  <a:lnTo>
                    <a:pt x="2977" y="3479"/>
                  </a:lnTo>
                  <a:lnTo>
                    <a:pt x="2950" y="3437"/>
                  </a:lnTo>
                  <a:lnTo>
                    <a:pt x="2950" y="3421"/>
                  </a:lnTo>
                  <a:lnTo>
                    <a:pt x="2976" y="3408"/>
                  </a:lnTo>
                  <a:lnTo>
                    <a:pt x="2987" y="3378"/>
                  </a:lnTo>
                  <a:lnTo>
                    <a:pt x="3002" y="3374"/>
                  </a:lnTo>
                  <a:lnTo>
                    <a:pt x="2999" y="3365"/>
                  </a:lnTo>
                  <a:lnTo>
                    <a:pt x="3013" y="3339"/>
                  </a:lnTo>
                  <a:lnTo>
                    <a:pt x="3006" y="3318"/>
                  </a:lnTo>
                  <a:lnTo>
                    <a:pt x="3032" y="3295"/>
                  </a:lnTo>
                  <a:lnTo>
                    <a:pt x="3030" y="3279"/>
                  </a:lnTo>
                  <a:lnTo>
                    <a:pt x="3062" y="3238"/>
                  </a:lnTo>
                  <a:lnTo>
                    <a:pt x="3049" y="3222"/>
                  </a:lnTo>
                  <a:lnTo>
                    <a:pt x="3058" y="3214"/>
                  </a:lnTo>
                  <a:lnTo>
                    <a:pt x="3059" y="3207"/>
                  </a:lnTo>
                  <a:lnTo>
                    <a:pt x="3049" y="3201"/>
                  </a:lnTo>
                  <a:lnTo>
                    <a:pt x="3056" y="3198"/>
                  </a:lnTo>
                  <a:lnTo>
                    <a:pt x="3061" y="3178"/>
                  </a:lnTo>
                  <a:lnTo>
                    <a:pt x="3038" y="3130"/>
                  </a:lnTo>
                  <a:lnTo>
                    <a:pt x="3039" y="3110"/>
                  </a:lnTo>
                  <a:lnTo>
                    <a:pt x="3022" y="3104"/>
                  </a:lnTo>
                  <a:lnTo>
                    <a:pt x="3017" y="3090"/>
                  </a:lnTo>
                  <a:lnTo>
                    <a:pt x="2996" y="3096"/>
                  </a:lnTo>
                  <a:lnTo>
                    <a:pt x="2994" y="3113"/>
                  </a:lnTo>
                  <a:lnTo>
                    <a:pt x="2978" y="3137"/>
                  </a:lnTo>
                  <a:lnTo>
                    <a:pt x="2924" y="3197"/>
                  </a:lnTo>
                  <a:lnTo>
                    <a:pt x="2922" y="3221"/>
                  </a:lnTo>
                  <a:lnTo>
                    <a:pt x="2847" y="3266"/>
                  </a:lnTo>
                  <a:lnTo>
                    <a:pt x="2843" y="3287"/>
                  </a:lnTo>
                  <a:lnTo>
                    <a:pt x="2829" y="3292"/>
                  </a:lnTo>
                  <a:lnTo>
                    <a:pt x="2782" y="3274"/>
                  </a:lnTo>
                  <a:lnTo>
                    <a:pt x="2775" y="3260"/>
                  </a:lnTo>
                  <a:lnTo>
                    <a:pt x="2788" y="3246"/>
                  </a:lnTo>
                  <a:lnTo>
                    <a:pt x="2778" y="3235"/>
                  </a:lnTo>
                  <a:lnTo>
                    <a:pt x="2736" y="3247"/>
                  </a:lnTo>
                  <a:lnTo>
                    <a:pt x="2739" y="3234"/>
                  </a:lnTo>
                  <a:lnTo>
                    <a:pt x="2752" y="3227"/>
                  </a:lnTo>
                  <a:lnTo>
                    <a:pt x="2761" y="3212"/>
                  </a:lnTo>
                  <a:lnTo>
                    <a:pt x="2785" y="3218"/>
                  </a:lnTo>
                  <a:lnTo>
                    <a:pt x="2801" y="3217"/>
                  </a:lnTo>
                  <a:lnTo>
                    <a:pt x="2801" y="3210"/>
                  </a:lnTo>
                  <a:lnTo>
                    <a:pt x="2755" y="3192"/>
                  </a:lnTo>
                  <a:lnTo>
                    <a:pt x="2725" y="3212"/>
                  </a:lnTo>
                  <a:lnTo>
                    <a:pt x="2706" y="3184"/>
                  </a:lnTo>
                  <a:lnTo>
                    <a:pt x="2718" y="3142"/>
                  </a:lnTo>
                  <a:lnTo>
                    <a:pt x="2742" y="3142"/>
                  </a:lnTo>
                  <a:lnTo>
                    <a:pt x="2751" y="3127"/>
                  </a:lnTo>
                  <a:lnTo>
                    <a:pt x="2781" y="3117"/>
                  </a:lnTo>
                  <a:lnTo>
                    <a:pt x="2777" y="3091"/>
                  </a:lnTo>
                  <a:lnTo>
                    <a:pt x="2798" y="3071"/>
                  </a:lnTo>
                  <a:lnTo>
                    <a:pt x="2801" y="3061"/>
                  </a:lnTo>
                  <a:lnTo>
                    <a:pt x="2803" y="3044"/>
                  </a:lnTo>
                  <a:lnTo>
                    <a:pt x="2748" y="2999"/>
                  </a:lnTo>
                  <a:lnTo>
                    <a:pt x="2739" y="2979"/>
                  </a:lnTo>
                  <a:lnTo>
                    <a:pt x="2751" y="2949"/>
                  </a:lnTo>
                  <a:lnTo>
                    <a:pt x="2751" y="2927"/>
                  </a:lnTo>
                  <a:lnTo>
                    <a:pt x="2739" y="2891"/>
                  </a:lnTo>
                  <a:lnTo>
                    <a:pt x="2736" y="2884"/>
                  </a:lnTo>
                  <a:lnTo>
                    <a:pt x="2715" y="2879"/>
                  </a:lnTo>
                  <a:lnTo>
                    <a:pt x="2699" y="2851"/>
                  </a:lnTo>
                  <a:lnTo>
                    <a:pt x="2703" y="2839"/>
                  </a:lnTo>
                  <a:lnTo>
                    <a:pt x="2718" y="2835"/>
                  </a:lnTo>
                  <a:lnTo>
                    <a:pt x="2725" y="2812"/>
                  </a:lnTo>
                  <a:lnTo>
                    <a:pt x="2716" y="2787"/>
                  </a:lnTo>
                  <a:lnTo>
                    <a:pt x="2725" y="2770"/>
                  </a:lnTo>
                  <a:lnTo>
                    <a:pt x="2702" y="2744"/>
                  </a:lnTo>
                  <a:lnTo>
                    <a:pt x="2708" y="2708"/>
                  </a:lnTo>
                  <a:lnTo>
                    <a:pt x="2716" y="2698"/>
                  </a:lnTo>
                  <a:lnTo>
                    <a:pt x="2705" y="2671"/>
                  </a:lnTo>
                  <a:lnTo>
                    <a:pt x="2712" y="2665"/>
                  </a:lnTo>
                  <a:lnTo>
                    <a:pt x="2718" y="2600"/>
                  </a:lnTo>
                  <a:lnTo>
                    <a:pt x="2713" y="2577"/>
                  </a:lnTo>
                  <a:lnTo>
                    <a:pt x="2729" y="2544"/>
                  </a:lnTo>
                  <a:lnTo>
                    <a:pt x="2728" y="2526"/>
                  </a:lnTo>
                  <a:lnTo>
                    <a:pt x="2758" y="2475"/>
                  </a:lnTo>
                  <a:lnTo>
                    <a:pt x="2762" y="2456"/>
                  </a:lnTo>
                  <a:lnTo>
                    <a:pt x="2769" y="2456"/>
                  </a:lnTo>
                  <a:lnTo>
                    <a:pt x="2800" y="2413"/>
                  </a:lnTo>
                  <a:lnTo>
                    <a:pt x="2810" y="2378"/>
                  </a:lnTo>
                  <a:lnTo>
                    <a:pt x="2806" y="2348"/>
                  </a:lnTo>
                  <a:lnTo>
                    <a:pt x="2813" y="2299"/>
                  </a:lnTo>
                  <a:lnTo>
                    <a:pt x="2806" y="2266"/>
                  </a:lnTo>
                  <a:lnTo>
                    <a:pt x="2826" y="2247"/>
                  </a:lnTo>
                  <a:lnTo>
                    <a:pt x="2827" y="2215"/>
                  </a:lnTo>
                  <a:lnTo>
                    <a:pt x="2839" y="2211"/>
                  </a:lnTo>
                  <a:lnTo>
                    <a:pt x="2830" y="2196"/>
                  </a:lnTo>
                  <a:lnTo>
                    <a:pt x="2823" y="2196"/>
                  </a:lnTo>
                  <a:lnTo>
                    <a:pt x="2817" y="2114"/>
                  </a:lnTo>
                  <a:lnTo>
                    <a:pt x="2780" y="2071"/>
                  </a:lnTo>
                  <a:lnTo>
                    <a:pt x="2768" y="2048"/>
                  </a:lnTo>
                  <a:lnTo>
                    <a:pt x="2765" y="2016"/>
                  </a:lnTo>
                  <a:lnTo>
                    <a:pt x="2777" y="2010"/>
                  </a:lnTo>
                  <a:lnTo>
                    <a:pt x="2769" y="1966"/>
                  </a:lnTo>
                  <a:lnTo>
                    <a:pt x="2778" y="1933"/>
                  </a:lnTo>
                  <a:lnTo>
                    <a:pt x="2797" y="1911"/>
                  </a:lnTo>
                  <a:lnTo>
                    <a:pt x="2813" y="1863"/>
                  </a:lnTo>
                  <a:lnTo>
                    <a:pt x="2833" y="1846"/>
                  </a:lnTo>
                  <a:lnTo>
                    <a:pt x="2857" y="1848"/>
                  </a:lnTo>
                  <a:lnTo>
                    <a:pt x="2865" y="1816"/>
                  </a:lnTo>
                  <a:lnTo>
                    <a:pt x="2879" y="1804"/>
                  </a:lnTo>
                  <a:lnTo>
                    <a:pt x="2870" y="1758"/>
                  </a:lnTo>
                  <a:lnTo>
                    <a:pt x="2879" y="1748"/>
                  </a:lnTo>
                  <a:lnTo>
                    <a:pt x="2879" y="1732"/>
                  </a:lnTo>
                  <a:lnTo>
                    <a:pt x="2865" y="1705"/>
                  </a:lnTo>
                  <a:lnTo>
                    <a:pt x="2863" y="1680"/>
                  </a:lnTo>
                  <a:lnTo>
                    <a:pt x="2882" y="1662"/>
                  </a:lnTo>
                  <a:lnTo>
                    <a:pt x="2856" y="1618"/>
                  </a:lnTo>
                  <a:lnTo>
                    <a:pt x="2846" y="1561"/>
                  </a:lnTo>
                  <a:lnTo>
                    <a:pt x="2829" y="1541"/>
                  </a:lnTo>
                  <a:lnTo>
                    <a:pt x="2827" y="1523"/>
                  </a:lnTo>
                  <a:lnTo>
                    <a:pt x="2797" y="1490"/>
                  </a:lnTo>
                  <a:lnTo>
                    <a:pt x="2782" y="1446"/>
                  </a:lnTo>
                  <a:lnTo>
                    <a:pt x="2787" y="1435"/>
                  </a:lnTo>
                  <a:lnTo>
                    <a:pt x="2775" y="1412"/>
                  </a:lnTo>
                  <a:lnTo>
                    <a:pt x="2774" y="1398"/>
                  </a:lnTo>
                  <a:lnTo>
                    <a:pt x="2784" y="1389"/>
                  </a:lnTo>
                  <a:lnTo>
                    <a:pt x="2774" y="1365"/>
                  </a:lnTo>
                  <a:lnTo>
                    <a:pt x="2784" y="1288"/>
                  </a:lnTo>
                  <a:lnTo>
                    <a:pt x="2762" y="1216"/>
                  </a:lnTo>
                  <a:lnTo>
                    <a:pt x="2781" y="1183"/>
                  </a:lnTo>
                  <a:lnTo>
                    <a:pt x="2781" y="1159"/>
                  </a:lnTo>
                  <a:lnTo>
                    <a:pt x="2764" y="1108"/>
                  </a:lnTo>
                  <a:lnTo>
                    <a:pt x="2777" y="1098"/>
                  </a:lnTo>
                  <a:lnTo>
                    <a:pt x="2769" y="1075"/>
                  </a:lnTo>
                  <a:lnTo>
                    <a:pt x="2772" y="1054"/>
                  </a:lnTo>
                  <a:lnTo>
                    <a:pt x="2784" y="1046"/>
                  </a:lnTo>
                  <a:lnTo>
                    <a:pt x="2794" y="1052"/>
                  </a:lnTo>
                  <a:lnTo>
                    <a:pt x="2801" y="1046"/>
                  </a:lnTo>
                  <a:lnTo>
                    <a:pt x="2791" y="1028"/>
                  </a:lnTo>
                  <a:lnTo>
                    <a:pt x="2739" y="990"/>
                  </a:lnTo>
                  <a:lnTo>
                    <a:pt x="2738" y="979"/>
                  </a:lnTo>
                  <a:lnTo>
                    <a:pt x="2708" y="953"/>
                  </a:lnTo>
                  <a:lnTo>
                    <a:pt x="2705" y="931"/>
                  </a:lnTo>
                  <a:lnTo>
                    <a:pt x="2713" y="917"/>
                  </a:lnTo>
                  <a:lnTo>
                    <a:pt x="2713" y="917"/>
                  </a:lnTo>
                  <a:lnTo>
                    <a:pt x="2637" y="930"/>
                  </a:lnTo>
                  <a:lnTo>
                    <a:pt x="2637" y="930"/>
                  </a:lnTo>
                  <a:lnTo>
                    <a:pt x="2604" y="969"/>
                  </a:lnTo>
                  <a:lnTo>
                    <a:pt x="2559" y="986"/>
                  </a:lnTo>
                  <a:lnTo>
                    <a:pt x="2509" y="1030"/>
                  </a:lnTo>
                  <a:lnTo>
                    <a:pt x="2509" y="1030"/>
                  </a:lnTo>
                  <a:lnTo>
                    <a:pt x="2480" y="1069"/>
                  </a:lnTo>
                  <a:lnTo>
                    <a:pt x="2480" y="1092"/>
                  </a:lnTo>
                  <a:lnTo>
                    <a:pt x="2480" y="1092"/>
                  </a:lnTo>
                  <a:lnTo>
                    <a:pt x="2509" y="1143"/>
                  </a:lnTo>
                  <a:lnTo>
                    <a:pt x="2390" y="1146"/>
                  </a:lnTo>
                  <a:lnTo>
                    <a:pt x="2390" y="1146"/>
                  </a:lnTo>
                  <a:lnTo>
                    <a:pt x="2343" y="1104"/>
                  </a:lnTo>
                  <a:lnTo>
                    <a:pt x="2290" y="1085"/>
                  </a:lnTo>
                  <a:lnTo>
                    <a:pt x="2243" y="1078"/>
                  </a:lnTo>
                  <a:lnTo>
                    <a:pt x="2197" y="1124"/>
                  </a:lnTo>
                  <a:lnTo>
                    <a:pt x="2179" y="1120"/>
                  </a:lnTo>
                  <a:lnTo>
                    <a:pt x="2124" y="1090"/>
                  </a:lnTo>
                  <a:lnTo>
                    <a:pt x="2063" y="1077"/>
                  </a:lnTo>
                  <a:lnTo>
                    <a:pt x="2043" y="1077"/>
                  </a:lnTo>
                  <a:lnTo>
                    <a:pt x="2003" y="1090"/>
                  </a:lnTo>
                  <a:lnTo>
                    <a:pt x="1991" y="1067"/>
                  </a:lnTo>
                  <a:lnTo>
                    <a:pt x="1960" y="1054"/>
                  </a:lnTo>
                  <a:lnTo>
                    <a:pt x="1960" y="1054"/>
                  </a:lnTo>
                  <a:lnTo>
                    <a:pt x="1944" y="1065"/>
                  </a:lnTo>
                  <a:lnTo>
                    <a:pt x="1908" y="1131"/>
                  </a:lnTo>
                  <a:lnTo>
                    <a:pt x="1908" y="1131"/>
                  </a:lnTo>
                  <a:lnTo>
                    <a:pt x="1890" y="1153"/>
                  </a:lnTo>
                  <a:lnTo>
                    <a:pt x="1818" y="1153"/>
                  </a:lnTo>
                  <a:lnTo>
                    <a:pt x="1756" y="1103"/>
                  </a:lnTo>
                  <a:lnTo>
                    <a:pt x="1706" y="1075"/>
                  </a:lnTo>
                  <a:lnTo>
                    <a:pt x="1670" y="1078"/>
                  </a:lnTo>
                  <a:lnTo>
                    <a:pt x="1658" y="1120"/>
                  </a:lnTo>
                  <a:lnTo>
                    <a:pt x="1660" y="1163"/>
                  </a:lnTo>
                  <a:lnTo>
                    <a:pt x="1654" y="1176"/>
                  </a:lnTo>
                  <a:lnTo>
                    <a:pt x="1640" y="1183"/>
                  </a:lnTo>
                  <a:lnTo>
                    <a:pt x="1614" y="1166"/>
                  </a:lnTo>
                  <a:lnTo>
                    <a:pt x="1585" y="1159"/>
                  </a:lnTo>
                  <a:lnTo>
                    <a:pt x="1550" y="1163"/>
                  </a:lnTo>
                  <a:lnTo>
                    <a:pt x="1495" y="1126"/>
                  </a:lnTo>
                  <a:lnTo>
                    <a:pt x="1474" y="1121"/>
                  </a:lnTo>
                  <a:lnTo>
                    <a:pt x="1474" y="1121"/>
                  </a:lnTo>
                  <a:lnTo>
                    <a:pt x="1451" y="1144"/>
                  </a:lnTo>
                  <a:lnTo>
                    <a:pt x="1451" y="1144"/>
                  </a:lnTo>
                  <a:lnTo>
                    <a:pt x="1434" y="1160"/>
                  </a:lnTo>
                  <a:lnTo>
                    <a:pt x="1426" y="1156"/>
                  </a:lnTo>
                  <a:lnTo>
                    <a:pt x="1426" y="1156"/>
                  </a:lnTo>
                  <a:lnTo>
                    <a:pt x="1409" y="1150"/>
                  </a:lnTo>
                  <a:lnTo>
                    <a:pt x="1409" y="1150"/>
                  </a:lnTo>
                  <a:lnTo>
                    <a:pt x="1396" y="1156"/>
                  </a:lnTo>
                  <a:lnTo>
                    <a:pt x="1396" y="1156"/>
                  </a:lnTo>
                  <a:lnTo>
                    <a:pt x="1370" y="1195"/>
                  </a:lnTo>
                  <a:lnTo>
                    <a:pt x="1354" y="1202"/>
                  </a:lnTo>
                  <a:lnTo>
                    <a:pt x="1354" y="1202"/>
                  </a:lnTo>
                  <a:lnTo>
                    <a:pt x="1344" y="1208"/>
                  </a:lnTo>
                  <a:lnTo>
                    <a:pt x="1344" y="1208"/>
                  </a:lnTo>
                  <a:lnTo>
                    <a:pt x="1285" y="1265"/>
                  </a:lnTo>
                  <a:lnTo>
                    <a:pt x="1235" y="1281"/>
                  </a:lnTo>
                  <a:lnTo>
                    <a:pt x="1235" y="1281"/>
                  </a:lnTo>
                  <a:lnTo>
                    <a:pt x="1220" y="1303"/>
                  </a:lnTo>
                  <a:lnTo>
                    <a:pt x="1220" y="1303"/>
                  </a:lnTo>
                  <a:lnTo>
                    <a:pt x="1212" y="1320"/>
                  </a:lnTo>
                  <a:lnTo>
                    <a:pt x="1157" y="1352"/>
                  </a:lnTo>
                  <a:lnTo>
                    <a:pt x="1154" y="1368"/>
                  </a:lnTo>
                  <a:lnTo>
                    <a:pt x="1128" y="1395"/>
                  </a:lnTo>
                  <a:lnTo>
                    <a:pt x="1099" y="1454"/>
                  </a:lnTo>
                  <a:lnTo>
                    <a:pt x="1099" y="1454"/>
                  </a:lnTo>
                  <a:lnTo>
                    <a:pt x="1085" y="1483"/>
                  </a:lnTo>
                  <a:lnTo>
                    <a:pt x="1085" y="1483"/>
                  </a:lnTo>
                  <a:lnTo>
                    <a:pt x="1083" y="1506"/>
                  </a:lnTo>
                  <a:lnTo>
                    <a:pt x="1108" y="1518"/>
                  </a:lnTo>
                  <a:lnTo>
                    <a:pt x="1108" y="1518"/>
                  </a:lnTo>
                  <a:lnTo>
                    <a:pt x="1116" y="1532"/>
                  </a:lnTo>
                  <a:lnTo>
                    <a:pt x="1116" y="1532"/>
                  </a:lnTo>
                  <a:lnTo>
                    <a:pt x="1121" y="1569"/>
                  </a:lnTo>
                  <a:lnTo>
                    <a:pt x="1070" y="1640"/>
                  </a:lnTo>
                  <a:lnTo>
                    <a:pt x="1070" y="1640"/>
                  </a:lnTo>
                  <a:lnTo>
                    <a:pt x="1044" y="1644"/>
                  </a:lnTo>
                  <a:lnTo>
                    <a:pt x="1044" y="1644"/>
                  </a:lnTo>
                  <a:lnTo>
                    <a:pt x="1007" y="1647"/>
                  </a:lnTo>
                  <a:lnTo>
                    <a:pt x="1007" y="1647"/>
                  </a:lnTo>
                  <a:lnTo>
                    <a:pt x="998" y="1653"/>
                  </a:lnTo>
                  <a:lnTo>
                    <a:pt x="998" y="1653"/>
                  </a:lnTo>
                  <a:lnTo>
                    <a:pt x="982" y="1672"/>
                  </a:lnTo>
                  <a:lnTo>
                    <a:pt x="938" y="1672"/>
                  </a:lnTo>
                  <a:lnTo>
                    <a:pt x="938" y="1672"/>
                  </a:lnTo>
                  <a:lnTo>
                    <a:pt x="909" y="1679"/>
                  </a:lnTo>
                  <a:lnTo>
                    <a:pt x="899" y="1675"/>
                  </a:lnTo>
                  <a:lnTo>
                    <a:pt x="899" y="1675"/>
                  </a:lnTo>
                  <a:lnTo>
                    <a:pt x="880" y="1624"/>
                  </a:lnTo>
                  <a:lnTo>
                    <a:pt x="854" y="1587"/>
                  </a:lnTo>
                  <a:lnTo>
                    <a:pt x="795" y="1552"/>
                  </a:lnTo>
                  <a:lnTo>
                    <a:pt x="775" y="1518"/>
                  </a:lnTo>
                  <a:lnTo>
                    <a:pt x="775" y="1518"/>
                  </a:lnTo>
                  <a:lnTo>
                    <a:pt x="755" y="1541"/>
                  </a:lnTo>
                  <a:lnTo>
                    <a:pt x="750" y="1559"/>
                  </a:lnTo>
                  <a:lnTo>
                    <a:pt x="750" y="1559"/>
                  </a:lnTo>
                  <a:lnTo>
                    <a:pt x="745" y="1572"/>
                  </a:lnTo>
                  <a:lnTo>
                    <a:pt x="724" y="1578"/>
                  </a:lnTo>
                  <a:lnTo>
                    <a:pt x="720" y="1624"/>
                  </a:lnTo>
                  <a:lnTo>
                    <a:pt x="720" y="1624"/>
                  </a:lnTo>
                  <a:lnTo>
                    <a:pt x="716" y="1637"/>
                  </a:lnTo>
                  <a:lnTo>
                    <a:pt x="716" y="1637"/>
                  </a:lnTo>
                  <a:lnTo>
                    <a:pt x="710" y="1647"/>
                  </a:lnTo>
                  <a:lnTo>
                    <a:pt x="616" y="1623"/>
                  </a:lnTo>
                  <a:lnTo>
                    <a:pt x="606" y="1616"/>
                  </a:lnTo>
                  <a:lnTo>
                    <a:pt x="606" y="1616"/>
                  </a:lnTo>
                  <a:lnTo>
                    <a:pt x="599" y="1604"/>
                  </a:lnTo>
                  <a:lnTo>
                    <a:pt x="599" y="1604"/>
                  </a:lnTo>
                  <a:lnTo>
                    <a:pt x="580" y="1597"/>
                  </a:lnTo>
                  <a:lnTo>
                    <a:pt x="569" y="1608"/>
                  </a:lnTo>
                  <a:lnTo>
                    <a:pt x="569" y="1608"/>
                  </a:lnTo>
                  <a:lnTo>
                    <a:pt x="544" y="1629"/>
                  </a:lnTo>
                  <a:lnTo>
                    <a:pt x="544" y="1629"/>
                  </a:lnTo>
                  <a:lnTo>
                    <a:pt x="524" y="1665"/>
                  </a:lnTo>
                  <a:lnTo>
                    <a:pt x="524" y="1665"/>
                  </a:lnTo>
                  <a:lnTo>
                    <a:pt x="498" y="1667"/>
                  </a:lnTo>
                  <a:lnTo>
                    <a:pt x="498" y="1667"/>
                  </a:lnTo>
                  <a:lnTo>
                    <a:pt x="469" y="1636"/>
                  </a:lnTo>
                  <a:lnTo>
                    <a:pt x="461" y="1642"/>
                  </a:lnTo>
                  <a:lnTo>
                    <a:pt x="412" y="1755"/>
                  </a:lnTo>
                  <a:lnTo>
                    <a:pt x="412" y="1755"/>
                  </a:lnTo>
                  <a:lnTo>
                    <a:pt x="409" y="1761"/>
                  </a:lnTo>
                  <a:lnTo>
                    <a:pt x="409" y="1761"/>
                  </a:lnTo>
                  <a:lnTo>
                    <a:pt x="467" y="1842"/>
                  </a:lnTo>
                  <a:lnTo>
                    <a:pt x="469" y="1856"/>
                  </a:lnTo>
                  <a:lnTo>
                    <a:pt x="448" y="1858"/>
                  </a:lnTo>
                  <a:lnTo>
                    <a:pt x="387" y="1840"/>
                  </a:lnTo>
                  <a:lnTo>
                    <a:pt x="387" y="1840"/>
                  </a:lnTo>
                  <a:lnTo>
                    <a:pt x="366" y="1827"/>
                  </a:lnTo>
                  <a:lnTo>
                    <a:pt x="344" y="1839"/>
                  </a:lnTo>
                  <a:lnTo>
                    <a:pt x="344" y="1839"/>
                  </a:lnTo>
                  <a:lnTo>
                    <a:pt x="305" y="1820"/>
                  </a:lnTo>
                  <a:lnTo>
                    <a:pt x="305" y="1820"/>
                  </a:lnTo>
                  <a:lnTo>
                    <a:pt x="285" y="1809"/>
                  </a:lnTo>
                  <a:lnTo>
                    <a:pt x="285" y="1809"/>
                  </a:lnTo>
                  <a:lnTo>
                    <a:pt x="263" y="1851"/>
                  </a:lnTo>
                  <a:lnTo>
                    <a:pt x="233" y="1876"/>
                  </a:lnTo>
                  <a:lnTo>
                    <a:pt x="204" y="1895"/>
                  </a:lnTo>
                  <a:lnTo>
                    <a:pt x="168" y="1897"/>
                  </a:lnTo>
                  <a:lnTo>
                    <a:pt x="168" y="1897"/>
                  </a:lnTo>
                  <a:lnTo>
                    <a:pt x="157" y="1902"/>
                  </a:lnTo>
                  <a:lnTo>
                    <a:pt x="157" y="1902"/>
                  </a:lnTo>
                  <a:lnTo>
                    <a:pt x="126" y="1944"/>
                  </a:lnTo>
                  <a:lnTo>
                    <a:pt x="135" y="1985"/>
                  </a:lnTo>
                  <a:lnTo>
                    <a:pt x="135" y="1985"/>
                  </a:lnTo>
                  <a:lnTo>
                    <a:pt x="126" y="1997"/>
                  </a:lnTo>
                  <a:lnTo>
                    <a:pt x="126" y="1997"/>
                  </a:lnTo>
                  <a:lnTo>
                    <a:pt x="87" y="2031"/>
                  </a:lnTo>
                  <a:lnTo>
                    <a:pt x="87" y="2031"/>
                  </a:lnTo>
                  <a:lnTo>
                    <a:pt x="77" y="2045"/>
                  </a:lnTo>
                  <a:lnTo>
                    <a:pt x="77" y="2045"/>
                  </a:lnTo>
                  <a:lnTo>
                    <a:pt x="60" y="2071"/>
                  </a:lnTo>
                  <a:lnTo>
                    <a:pt x="46" y="2072"/>
                  </a:lnTo>
                  <a:lnTo>
                    <a:pt x="46" y="2072"/>
                  </a:lnTo>
                  <a:lnTo>
                    <a:pt x="17" y="2078"/>
                  </a:lnTo>
                  <a:lnTo>
                    <a:pt x="17" y="2078"/>
                  </a:lnTo>
                  <a:lnTo>
                    <a:pt x="2" y="2097"/>
                  </a:lnTo>
                  <a:lnTo>
                    <a:pt x="0" y="2113"/>
                  </a:lnTo>
                  <a:lnTo>
                    <a:pt x="13" y="2133"/>
                  </a:lnTo>
                  <a:lnTo>
                    <a:pt x="109" y="2153"/>
                  </a:lnTo>
                  <a:lnTo>
                    <a:pt x="131" y="2175"/>
                  </a:lnTo>
                  <a:lnTo>
                    <a:pt x="128" y="2192"/>
                  </a:lnTo>
                  <a:lnTo>
                    <a:pt x="128" y="2192"/>
                  </a:lnTo>
                  <a:lnTo>
                    <a:pt x="135" y="2219"/>
                  </a:lnTo>
                  <a:lnTo>
                    <a:pt x="145" y="2227"/>
                  </a:lnTo>
                  <a:lnTo>
                    <a:pt x="145" y="2227"/>
                  </a:lnTo>
                  <a:lnTo>
                    <a:pt x="175" y="2240"/>
                  </a:lnTo>
                  <a:lnTo>
                    <a:pt x="181" y="2251"/>
                  </a:lnTo>
                  <a:lnTo>
                    <a:pt x="174" y="2283"/>
                  </a:lnTo>
                  <a:lnTo>
                    <a:pt x="174" y="2283"/>
                  </a:lnTo>
                  <a:lnTo>
                    <a:pt x="171" y="2293"/>
                  </a:lnTo>
                  <a:lnTo>
                    <a:pt x="171" y="2293"/>
                  </a:lnTo>
                  <a:lnTo>
                    <a:pt x="138" y="2299"/>
                  </a:lnTo>
                  <a:lnTo>
                    <a:pt x="138" y="2299"/>
                  </a:lnTo>
                  <a:lnTo>
                    <a:pt x="131" y="2322"/>
                  </a:lnTo>
                  <a:lnTo>
                    <a:pt x="131" y="2322"/>
                  </a:lnTo>
                  <a:lnTo>
                    <a:pt x="135" y="2387"/>
                  </a:lnTo>
                  <a:lnTo>
                    <a:pt x="124" y="2436"/>
                  </a:lnTo>
                  <a:lnTo>
                    <a:pt x="134" y="2457"/>
                  </a:lnTo>
                  <a:lnTo>
                    <a:pt x="134" y="2480"/>
                  </a:lnTo>
                  <a:lnTo>
                    <a:pt x="111" y="2516"/>
                  </a:lnTo>
                  <a:lnTo>
                    <a:pt x="135" y="2574"/>
                  </a:lnTo>
                  <a:lnTo>
                    <a:pt x="135" y="2574"/>
                  </a:lnTo>
                  <a:lnTo>
                    <a:pt x="144" y="2580"/>
                  </a:lnTo>
                  <a:lnTo>
                    <a:pt x="144" y="2580"/>
                  </a:lnTo>
                  <a:lnTo>
                    <a:pt x="125" y="2626"/>
                  </a:lnTo>
                  <a:lnTo>
                    <a:pt x="77" y="2668"/>
                  </a:lnTo>
                  <a:lnTo>
                    <a:pt x="77" y="2668"/>
                  </a:lnTo>
                  <a:lnTo>
                    <a:pt x="76" y="2745"/>
                  </a:lnTo>
                  <a:lnTo>
                    <a:pt x="83" y="2758"/>
                  </a:lnTo>
                  <a:lnTo>
                    <a:pt x="115" y="2777"/>
                  </a:lnTo>
                  <a:lnTo>
                    <a:pt x="115" y="2777"/>
                  </a:lnTo>
                  <a:lnTo>
                    <a:pt x="148" y="2757"/>
                  </a:lnTo>
                  <a:lnTo>
                    <a:pt x="170" y="2731"/>
                  </a:lnTo>
                  <a:lnTo>
                    <a:pt x="177" y="2731"/>
                  </a:lnTo>
                  <a:lnTo>
                    <a:pt x="184" y="2757"/>
                  </a:lnTo>
                  <a:lnTo>
                    <a:pt x="224" y="2771"/>
                  </a:lnTo>
                  <a:lnTo>
                    <a:pt x="230" y="2783"/>
                  </a:lnTo>
                  <a:lnTo>
                    <a:pt x="230" y="2783"/>
                  </a:lnTo>
                  <a:lnTo>
                    <a:pt x="232" y="2792"/>
                  </a:lnTo>
                  <a:lnTo>
                    <a:pt x="232" y="2792"/>
                  </a:lnTo>
                  <a:lnTo>
                    <a:pt x="249" y="2797"/>
                  </a:lnTo>
                  <a:lnTo>
                    <a:pt x="249" y="2797"/>
                  </a:lnTo>
                  <a:lnTo>
                    <a:pt x="263" y="2812"/>
                  </a:lnTo>
                  <a:lnTo>
                    <a:pt x="263" y="2812"/>
                  </a:lnTo>
                  <a:lnTo>
                    <a:pt x="269" y="2820"/>
                  </a:lnTo>
                  <a:lnTo>
                    <a:pt x="283" y="2819"/>
                  </a:lnTo>
                  <a:lnTo>
                    <a:pt x="283" y="2819"/>
                  </a:lnTo>
                  <a:lnTo>
                    <a:pt x="320" y="2803"/>
                  </a:lnTo>
                  <a:lnTo>
                    <a:pt x="320" y="2803"/>
                  </a:lnTo>
                  <a:lnTo>
                    <a:pt x="360" y="2789"/>
                  </a:lnTo>
                  <a:lnTo>
                    <a:pt x="396" y="2802"/>
                  </a:lnTo>
                  <a:lnTo>
                    <a:pt x="396" y="2802"/>
                  </a:lnTo>
                  <a:lnTo>
                    <a:pt x="407" y="2822"/>
                  </a:lnTo>
                  <a:lnTo>
                    <a:pt x="407" y="2822"/>
                  </a:lnTo>
                  <a:lnTo>
                    <a:pt x="402" y="2841"/>
                  </a:lnTo>
                  <a:lnTo>
                    <a:pt x="410" y="2878"/>
                  </a:lnTo>
                  <a:lnTo>
                    <a:pt x="410" y="2878"/>
                  </a:lnTo>
                  <a:lnTo>
                    <a:pt x="420" y="2901"/>
                  </a:lnTo>
                  <a:lnTo>
                    <a:pt x="433" y="2911"/>
                  </a:lnTo>
                  <a:lnTo>
                    <a:pt x="433" y="2911"/>
                  </a:lnTo>
                  <a:lnTo>
                    <a:pt x="430" y="2926"/>
                  </a:lnTo>
                  <a:lnTo>
                    <a:pt x="410" y="2936"/>
                  </a:lnTo>
                  <a:lnTo>
                    <a:pt x="366" y="2910"/>
                  </a:lnTo>
                  <a:lnTo>
                    <a:pt x="322" y="2936"/>
                  </a:lnTo>
                  <a:lnTo>
                    <a:pt x="301" y="2966"/>
                  </a:lnTo>
                  <a:lnTo>
                    <a:pt x="302" y="2988"/>
                  </a:lnTo>
                  <a:lnTo>
                    <a:pt x="322" y="3019"/>
                  </a:lnTo>
                  <a:lnTo>
                    <a:pt x="314" y="3045"/>
                  </a:lnTo>
                  <a:lnTo>
                    <a:pt x="315" y="3084"/>
                  </a:lnTo>
                  <a:lnTo>
                    <a:pt x="283" y="3110"/>
                  </a:lnTo>
                  <a:lnTo>
                    <a:pt x="286" y="3127"/>
                  </a:lnTo>
                  <a:lnTo>
                    <a:pt x="269" y="3156"/>
                  </a:lnTo>
                  <a:lnTo>
                    <a:pt x="265" y="3194"/>
                  </a:lnTo>
                  <a:lnTo>
                    <a:pt x="232" y="3240"/>
                  </a:lnTo>
                  <a:lnTo>
                    <a:pt x="219" y="3246"/>
                  </a:lnTo>
                  <a:lnTo>
                    <a:pt x="203" y="3234"/>
                  </a:lnTo>
                  <a:lnTo>
                    <a:pt x="180" y="3238"/>
                  </a:lnTo>
                  <a:lnTo>
                    <a:pt x="161" y="3257"/>
                  </a:lnTo>
                  <a:lnTo>
                    <a:pt x="161" y="3257"/>
                  </a:lnTo>
                  <a:lnTo>
                    <a:pt x="223" y="3359"/>
                  </a:lnTo>
                  <a:lnTo>
                    <a:pt x="246" y="3418"/>
                  </a:lnTo>
                  <a:lnTo>
                    <a:pt x="240" y="3469"/>
                  </a:lnTo>
                  <a:lnTo>
                    <a:pt x="223" y="3509"/>
                  </a:lnTo>
                  <a:lnTo>
                    <a:pt x="223" y="3509"/>
                  </a:lnTo>
                  <a:lnTo>
                    <a:pt x="224" y="3544"/>
                  </a:lnTo>
                  <a:lnTo>
                    <a:pt x="234" y="3560"/>
                  </a:lnTo>
                  <a:lnTo>
                    <a:pt x="256" y="3576"/>
                  </a:lnTo>
                  <a:lnTo>
                    <a:pt x="283" y="3576"/>
                  </a:lnTo>
                  <a:lnTo>
                    <a:pt x="283" y="3576"/>
                  </a:lnTo>
                  <a:lnTo>
                    <a:pt x="296" y="3583"/>
                  </a:lnTo>
                  <a:lnTo>
                    <a:pt x="296" y="3583"/>
                  </a:lnTo>
                  <a:lnTo>
                    <a:pt x="302" y="3629"/>
                  </a:lnTo>
                  <a:lnTo>
                    <a:pt x="318" y="3639"/>
                  </a:lnTo>
                  <a:lnTo>
                    <a:pt x="318" y="3639"/>
                  </a:lnTo>
                  <a:lnTo>
                    <a:pt x="357" y="3645"/>
                  </a:lnTo>
                  <a:lnTo>
                    <a:pt x="357" y="3645"/>
                  </a:lnTo>
                  <a:lnTo>
                    <a:pt x="389" y="3649"/>
                  </a:lnTo>
                  <a:lnTo>
                    <a:pt x="400" y="3669"/>
                  </a:lnTo>
                  <a:lnTo>
                    <a:pt x="420" y="3681"/>
                  </a:lnTo>
                  <a:lnTo>
                    <a:pt x="420" y="3681"/>
                  </a:lnTo>
                  <a:lnTo>
                    <a:pt x="500" y="3695"/>
                  </a:lnTo>
                  <a:lnTo>
                    <a:pt x="500" y="3695"/>
                  </a:lnTo>
                  <a:lnTo>
                    <a:pt x="546" y="3689"/>
                  </a:lnTo>
                  <a:lnTo>
                    <a:pt x="546" y="3689"/>
                  </a:lnTo>
                  <a:lnTo>
                    <a:pt x="573" y="3704"/>
                  </a:lnTo>
                  <a:lnTo>
                    <a:pt x="573" y="3704"/>
                  </a:lnTo>
                  <a:lnTo>
                    <a:pt x="601" y="3717"/>
                  </a:lnTo>
                  <a:lnTo>
                    <a:pt x="609" y="3730"/>
                  </a:lnTo>
                  <a:lnTo>
                    <a:pt x="624" y="3782"/>
                  </a:lnTo>
                  <a:lnTo>
                    <a:pt x="624" y="3782"/>
                  </a:lnTo>
                  <a:lnTo>
                    <a:pt x="635" y="3790"/>
                  </a:lnTo>
                  <a:lnTo>
                    <a:pt x="635" y="3790"/>
                  </a:lnTo>
                  <a:lnTo>
                    <a:pt x="673" y="3809"/>
                  </a:lnTo>
                  <a:lnTo>
                    <a:pt x="684" y="3829"/>
                  </a:lnTo>
                  <a:lnTo>
                    <a:pt x="680" y="3841"/>
                  </a:lnTo>
                  <a:lnTo>
                    <a:pt x="726" y="3867"/>
                  </a:lnTo>
                  <a:lnTo>
                    <a:pt x="743" y="3900"/>
                  </a:lnTo>
                  <a:lnTo>
                    <a:pt x="737" y="3939"/>
                  </a:lnTo>
                  <a:lnTo>
                    <a:pt x="706" y="4011"/>
                  </a:lnTo>
                  <a:lnTo>
                    <a:pt x="706" y="4011"/>
                  </a:lnTo>
                  <a:lnTo>
                    <a:pt x="700" y="4040"/>
                  </a:lnTo>
                  <a:lnTo>
                    <a:pt x="717" y="4070"/>
                  </a:lnTo>
                  <a:lnTo>
                    <a:pt x="717" y="4070"/>
                  </a:lnTo>
                  <a:lnTo>
                    <a:pt x="785" y="4096"/>
                  </a:lnTo>
                  <a:lnTo>
                    <a:pt x="825" y="4091"/>
                  </a:lnTo>
                  <a:lnTo>
                    <a:pt x="825" y="4091"/>
                  </a:lnTo>
                  <a:lnTo>
                    <a:pt x="847" y="4086"/>
                  </a:lnTo>
                  <a:lnTo>
                    <a:pt x="847" y="4086"/>
                  </a:lnTo>
                  <a:lnTo>
                    <a:pt x="900" y="4066"/>
                  </a:lnTo>
                  <a:lnTo>
                    <a:pt x="939" y="4086"/>
                  </a:lnTo>
                  <a:lnTo>
                    <a:pt x="981" y="4090"/>
                  </a:lnTo>
                  <a:lnTo>
                    <a:pt x="981" y="4090"/>
                  </a:lnTo>
                  <a:lnTo>
                    <a:pt x="1021" y="4129"/>
                  </a:lnTo>
                  <a:lnTo>
                    <a:pt x="1021" y="4129"/>
                  </a:lnTo>
                  <a:lnTo>
                    <a:pt x="1052" y="4152"/>
                  </a:lnTo>
                  <a:lnTo>
                    <a:pt x="1052" y="4152"/>
                  </a:lnTo>
                  <a:lnTo>
                    <a:pt x="1039" y="4090"/>
                  </a:lnTo>
                  <a:lnTo>
                    <a:pt x="965" y="4001"/>
                  </a:lnTo>
                  <a:lnTo>
                    <a:pt x="971" y="3950"/>
                  </a:lnTo>
                  <a:lnTo>
                    <a:pt x="1006" y="3960"/>
                  </a:lnTo>
                  <a:lnTo>
                    <a:pt x="1033" y="3983"/>
                  </a:lnTo>
                  <a:lnTo>
                    <a:pt x="1072" y="3983"/>
                  </a:lnTo>
                  <a:lnTo>
                    <a:pt x="1083" y="3939"/>
                  </a:lnTo>
                  <a:lnTo>
                    <a:pt x="1027" y="3877"/>
                  </a:lnTo>
                  <a:lnTo>
                    <a:pt x="1050" y="3821"/>
                  </a:lnTo>
                  <a:lnTo>
                    <a:pt x="1072" y="3770"/>
                  </a:lnTo>
                  <a:lnTo>
                    <a:pt x="1167" y="3753"/>
                  </a:lnTo>
                  <a:lnTo>
                    <a:pt x="1161" y="3720"/>
                  </a:lnTo>
                  <a:lnTo>
                    <a:pt x="1111" y="3681"/>
                  </a:lnTo>
                  <a:lnTo>
                    <a:pt x="1027" y="3675"/>
                  </a:lnTo>
                  <a:lnTo>
                    <a:pt x="1033" y="3619"/>
                  </a:lnTo>
                  <a:lnTo>
                    <a:pt x="1056" y="3568"/>
                  </a:lnTo>
                  <a:lnTo>
                    <a:pt x="1095" y="3512"/>
                  </a:lnTo>
                  <a:lnTo>
                    <a:pt x="1134" y="3501"/>
                  </a:lnTo>
                  <a:lnTo>
                    <a:pt x="1167" y="3479"/>
                  </a:lnTo>
                  <a:lnTo>
                    <a:pt x="1178" y="3580"/>
                  </a:lnTo>
                  <a:lnTo>
                    <a:pt x="1223" y="3580"/>
                  </a:lnTo>
                  <a:lnTo>
                    <a:pt x="1240" y="3524"/>
                  </a:lnTo>
                  <a:lnTo>
                    <a:pt x="1285" y="3434"/>
                  </a:lnTo>
                  <a:lnTo>
                    <a:pt x="1392" y="3411"/>
                  </a:lnTo>
                  <a:lnTo>
                    <a:pt x="1442" y="3355"/>
                  </a:lnTo>
                  <a:lnTo>
                    <a:pt x="1504" y="3338"/>
                  </a:lnTo>
                  <a:lnTo>
                    <a:pt x="1560" y="3344"/>
                  </a:lnTo>
                  <a:lnTo>
                    <a:pt x="1628" y="3400"/>
                  </a:lnTo>
                  <a:lnTo>
                    <a:pt x="1628" y="3479"/>
                  </a:lnTo>
                  <a:lnTo>
                    <a:pt x="1638" y="3535"/>
                  </a:lnTo>
                  <a:lnTo>
                    <a:pt x="1673" y="3607"/>
                  </a:lnTo>
                  <a:lnTo>
                    <a:pt x="1655" y="3648"/>
                  </a:lnTo>
                  <a:lnTo>
                    <a:pt x="1593" y="3669"/>
                  </a:lnTo>
                  <a:lnTo>
                    <a:pt x="1566" y="3731"/>
                  </a:lnTo>
                  <a:lnTo>
                    <a:pt x="1566" y="3787"/>
                  </a:lnTo>
                  <a:lnTo>
                    <a:pt x="1521" y="3793"/>
                  </a:lnTo>
                  <a:lnTo>
                    <a:pt x="1521" y="3826"/>
                  </a:lnTo>
                  <a:lnTo>
                    <a:pt x="1543" y="3855"/>
                  </a:lnTo>
                  <a:lnTo>
                    <a:pt x="1543" y="3927"/>
                  </a:lnTo>
                  <a:lnTo>
                    <a:pt x="1481" y="3950"/>
                  </a:lnTo>
                  <a:lnTo>
                    <a:pt x="1454" y="3983"/>
                  </a:lnTo>
                  <a:lnTo>
                    <a:pt x="1403" y="3978"/>
                  </a:lnTo>
                  <a:lnTo>
                    <a:pt x="1392" y="3927"/>
                  </a:lnTo>
                  <a:lnTo>
                    <a:pt x="1336" y="3927"/>
                  </a:lnTo>
                  <a:lnTo>
                    <a:pt x="1297" y="3950"/>
                  </a:lnTo>
                  <a:lnTo>
                    <a:pt x="1268" y="3995"/>
                  </a:lnTo>
                  <a:lnTo>
                    <a:pt x="1276" y="4022"/>
                  </a:lnTo>
                  <a:lnTo>
                    <a:pt x="1276" y="4022"/>
                  </a:lnTo>
                  <a:lnTo>
                    <a:pt x="1282" y="4018"/>
                  </a:lnTo>
                  <a:lnTo>
                    <a:pt x="1300" y="4018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</p:grpSp>
      <p:sp>
        <p:nvSpPr>
          <p:cNvPr id="40" name="설명선: 굽은 선(테두리 없음) 42">
            <a:extLst>
              <a:ext uri="{FF2B5EF4-FFF2-40B4-BE49-F238E27FC236}">
                <a16:creationId xmlns="" xmlns:a16="http://schemas.microsoft.com/office/drawing/2014/main" id="{C1BA7007-188A-4709-8CE0-CDC58B5A77D5}"/>
              </a:ext>
            </a:extLst>
          </p:cNvPr>
          <p:cNvSpPr/>
          <p:nvPr/>
        </p:nvSpPr>
        <p:spPr>
          <a:xfrm>
            <a:off x="5136451" y="1779802"/>
            <a:ext cx="2790092" cy="530361"/>
          </a:xfrm>
          <a:prstGeom prst="callout2">
            <a:avLst>
              <a:gd name="adj1" fmla="val -68047"/>
              <a:gd name="adj2" fmla="val -20004"/>
              <a:gd name="adj3" fmla="val -14813"/>
              <a:gd name="adj4" fmla="val -50640"/>
              <a:gd name="adj5" fmla="val 111781"/>
              <a:gd name="adj6" fmla="val -115245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1" name="설명선: 굽은 선(테두리 없음) 42">
            <a:extLst>
              <a:ext uri="{FF2B5EF4-FFF2-40B4-BE49-F238E27FC236}">
                <a16:creationId xmlns="" xmlns:a16="http://schemas.microsoft.com/office/drawing/2014/main" id="{C1BA7007-188A-4709-8CE0-CDC58B5A77D5}"/>
              </a:ext>
            </a:extLst>
          </p:cNvPr>
          <p:cNvSpPr/>
          <p:nvPr/>
        </p:nvSpPr>
        <p:spPr>
          <a:xfrm>
            <a:off x="4948031" y="2044983"/>
            <a:ext cx="2790092" cy="530361"/>
          </a:xfrm>
          <a:prstGeom prst="callout2">
            <a:avLst>
              <a:gd name="adj1" fmla="val 186651"/>
              <a:gd name="adj2" fmla="val -7492"/>
              <a:gd name="adj3" fmla="val 172095"/>
              <a:gd name="adj4" fmla="val -29263"/>
              <a:gd name="adj5" fmla="val 111781"/>
              <a:gd name="adj6" fmla="val -115245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2" name="설명선: 굽은 선(테두리 없음) 42">
            <a:extLst>
              <a:ext uri="{FF2B5EF4-FFF2-40B4-BE49-F238E27FC236}">
                <a16:creationId xmlns="" xmlns:a16="http://schemas.microsoft.com/office/drawing/2014/main" id="{C1BA7007-188A-4709-8CE0-CDC58B5A77D5}"/>
              </a:ext>
            </a:extLst>
          </p:cNvPr>
          <p:cNvSpPr/>
          <p:nvPr/>
        </p:nvSpPr>
        <p:spPr>
          <a:xfrm>
            <a:off x="6494188" y="4303478"/>
            <a:ext cx="2790092" cy="530361"/>
          </a:xfrm>
          <a:prstGeom prst="callout2">
            <a:avLst>
              <a:gd name="adj1" fmla="val -26903"/>
              <a:gd name="adj2" fmla="val -59705"/>
              <a:gd name="adj3" fmla="val -28528"/>
              <a:gd name="adj4" fmla="val -58461"/>
              <a:gd name="adj5" fmla="val 111781"/>
              <a:gd name="adj6" fmla="val -115245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10370"/>
              </p:ext>
            </p:extLst>
          </p:nvPr>
        </p:nvGraphicFramePr>
        <p:xfrm>
          <a:off x="4550933" y="1174172"/>
          <a:ext cx="5912712" cy="12395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81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781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781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7817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098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기온</a:t>
                      </a:r>
                    </a:p>
                  </a:txBody>
                  <a:tcPr>
                    <a:solidFill>
                      <a:srgbClr val="FFED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풍속</a:t>
                      </a:r>
                    </a:p>
                  </a:txBody>
                  <a:tcPr>
                    <a:solidFill>
                      <a:srgbClr val="FFED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미세먼지</a:t>
                      </a:r>
                    </a:p>
                  </a:txBody>
                  <a:tcPr>
                    <a:solidFill>
                      <a:srgbClr val="FFED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습도</a:t>
                      </a:r>
                    </a:p>
                  </a:txBody>
                  <a:tcPr>
                    <a:solidFill>
                      <a:srgbClr val="FFEDA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9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AVG 24.3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AVG 1.44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미세먼지 </a:t>
                      </a:r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44.65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AVG</a:t>
                      </a:r>
                      <a:r>
                        <a:rPr lang="en-US" altLang="ko-KR" sz="1400" baseline="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 77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9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MIN 20.9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MAX 3.37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12롯데마트드림Light" pitchFamily="18" charset="-127"/>
                          <a:ea typeface="12롯데마트드림Light" pitchFamily="18" charset="-127"/>
                        </a:rPr>
                        <a:t>초미세먼지</a:t>
                      </a:r>
                      <a:r>
                        <a:rPr lang="ko-KR" altLang="en-US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 </a:t>
                      </a:r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30.1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MIN</a:t>
                      </a:r>
                      <a:r>
                        <a:rPr lang="en-US" altLang="ko-KR" sz="1400" baseline="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 59.6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9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MAX 29.2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순간</a:t>
                      </a:r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MAX</a:t>
                      </a:r>
                      <a:r>
                        <a:rPr lang="en-US" altLang="ko-KR" sz="1400" baseline="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 </a:t>
                      </a:r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5.68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강수 </a:t>
                      </a:r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0.04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382430"/>
              </p:ext>
            </p:extLst>
          </p:nvPr>
        </p:nvGraphicFramePr>
        <p:xfrm>
          <a:off x="4739683" y="2562045"/>
          <a:ext cx="5912712" cy="12462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81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781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781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7817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165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기온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풍속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미세먼지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습도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9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AVG 24.7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AVG 1.7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미세먼지 </a:t>
                      </a:r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39.9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AVG</a:t>
                      </a:r>
                      <a:r>
                        <a:rPr lang="en-US" altLang="ko-KR" sz="1400" baseline="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 67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9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MIN 22.4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MAX 5.68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12롯데마트드림Light" pitchFamily="18" charset="-127"/>
                          <a:ea typeface="12롯데마트드림Light" pitchFamily="18" charset="-127"/>
                        </a:rPr>
                        <a:t>초미세먼지</a:t>
                      </a:r>
                      <a:r>
                        <a:rPr lang="ko-KR" altLang="en-US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 </a:t>
                      </a:r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30.7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MIN</a:t>
                      </a:r>
                      <a:r>
                        <a:rPr lang="en-US" altLang="ko-KR" sz="1400" baseline="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 48.5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9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MAX 29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순간</a:t>
                      </a:r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MAX</a:t>
                      </a:r>
                      <a:r>
                        <a:rPr lang="en-US" altLang="ko-KR" sz="1400" baseline="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 </a:t>
                      </a:r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6.8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강수 </a:t>
                      </a:r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0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093406"/>
              </p:ext>
            </p:extLst>
          </p:nvPr>
        </p:nvGraphicFramePr>
        <p:xfrm>
          <a:off x="4867716" y="3984992"/>
          <a:ext cx="5912712" cy="12344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81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781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781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7817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기온</a:t>
                      </a:r>
                    </a:p>
                  </a:txBody>
                  <a:tcP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풍속</a:t>
                      </a:r>
                    </a:p>
                  </a:txBody>
                  <a:tcP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미세먼지</a:t>
                      </a:r>
                    </a:p>
                  </a:txBody>
                  <a:tcP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습도</a:t>
                      </a:r>
                    </a:p>
                  </a:txBody>
                  <a:tcP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9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AVG 22.2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AVG 2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미세먼지 </a:t>
                      </a:r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22.1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AVG</a:t>
                      </a:r>
                      <a:r>
                        <a:rPr lang="en-US" altLang="ko-KR" sz="1400" baseline="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 88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9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MIN 20.8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MAX 3.9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12롯데마트드림Light" pitchFamily="18" charset="-127"/>
                          <a:ea typeface="12롯데마트드림Light" pitchFamily="18" charset="-127"/>
                        </a:rPr>
                        <a:t>초미세먼지</a:t>
                      </a:r>
                      <a:r>
                        <a:rPr lang="ko-KR" altLang="en-US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 </a:t>
                      </a:r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15.2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MIN</a:t>
                      </a:r>
                      <a:r>
                        <a:rPr lang="en-US" altLang="ko-KR" sz="1400" baseline="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 70.4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9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MAX 25.5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순간</a:t>
                      </a:r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MAX</a:t>
                      </a:r>
                      <a:r>
                        <a:rPr lang="en-US" altLang="ko-KR" sz="1400" baseline="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 7.7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강수 </a:t>
                      </a:r>
                      <a:r>
                        <a:rPr lang="en-US" altLang="ko-KR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0</a:t>
                      </a:r>
                      <a:endParaRPr lang="ko-KR" altLang="en-US" sz="14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449122"/>
              </p:ext>
            </p:extLst>
          </p:nvPr>
        </p:nvGraphicFramePr>
        <p:xfrm>
          <a:off x="3667992" y="5598406"/>
          <a:ext cx="831216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24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624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6243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6243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6243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12롯데마트드림Medium" pitchFamily="18" charset="-127"/>
                          <a:ea typeface="12롯데마트드림Medium" pitchFamily="18" charset="-127"/>
                        </a:rPr>
                        <a:t>DATE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기온지수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풍속지수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미세먼지지수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강수</a:t>
                      </a:r>
                      <a:r>
                        <a:rPr lang="en-US" altLang="ko-KR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/</a:t>
                      </a:r>
                      <a:r>
                        <a:rPr lang="ko-KR" altLang="en-US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습도지수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12롯데마트드림Medium" pitchFamily="18" charset="-127"/>
                          <a:ea typeface="12롯데마트드림Medium" pitchFamily="18" charset="-127"/>
                        </a:rPr>
                        <a:t>2019.06.28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3.0585</a:t>
                      </a:r>
                      <a:endParaRPr lang="ko-KR" altLang="en-US" dirty="0"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2.0314</a:t>
                      </a:r>
                      <a:endParaRPr lang="ko-KR" altLang="en-US" dirty="0"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-1.6537</a:t>
                      </a:r>
                      <a:endParaRPr lang="ko-KR" altLang="en-US" dirty="0"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0.3192</a:t>
                      </a:r>
                      <a:endParaRPr lang="ko-KR" altLang="en-US" dirty="0"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1097280"/>
            <a:ext cx="2128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000" dirty="0">
                <a:latin typeface="12롯데마트드림Bold" pitchFamily="18" charset="-127"/>
                <a:ea typeface="12롯데마트드림Bold" pitchFamily="18" charset="-127"/>
              </a:rPr>
              <a:t>날씨 지수 예시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9369F8E0-7218-46B6-A810-74F2F724B2E2}"/>
              </a:ext>
            </a:extLst>
          </p:cNvPr>
          <p:cNvSpPr txBox="1"/>
          <p:nvPr/>
        </p:nvSpPr>
        <p:spPr>
          <a:xfrm>
            <a:off x="441046" y="87350"/>
            <a:ext cx="4634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데이터 처리 방안 </a:t>
            </a:r>
            <a:r>
              <a:rPr lang="ko-KR" altLang="en-US" sz="20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및 활용 분석 기법 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.4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날씨지수 생성 </a:t>
            </a:r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- PCA</a:t>
            </a:r>
            <a:endParaRPr lang="ko-KR" altLang="en-US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975CB33-DFDE-4638-8CDA-84FFE6063B25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83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49522" y="3437095"/>
            <a:ext cx="2979941" cy="2379241"/>
            <a:chOff x="1133769" y="3110555"/>
            <a:chExt cx="2867844" cy="1715450"/>
          </a:xfrm>
        </p:grpSpPr>
        <p:sp>
          <p:nvSpPr>
            <p:cNvPr id="12" name="직사각형 11"/>
            <p:cNvSpPr/>
            <p:nvPr/>
          </p:nvSpPr>
          <p:spPr>
            <a:xfrm>
              <a:off x="1133769" y="3110555"/>
              <a:ext cx="2867843" cy="6898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소분류별 </a:t>
              </a:r>
              <a:r>
                <a:rPr lang="ko-KR" altLang="en-US" sz="1600" dirty="0" err="1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구매량에</a:t>
              </a:r>
              <a:r>
                <a:rPr lang="ko-KR" altLang="en-US" sz="1600" dirty="0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 따른</a:t>
              </a:r>
              <a:endParaRPr lang="en-US" altLang="ko-KR" sz="1600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scale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을 </a:t>
              </a:r>
              <a:r>
                <a:rPr lang="ko-KR" altLang="en-US" sz="1600" dirty="0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맞추기 위해 </a:t>
              </a:r>
              <a:endParaRPr lang="en-US" altLang="ko-KR" sz="1600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표준화 진행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33770" y="4160278"/>
              <a:ext cx="2867843" cy="665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표준화된</a:t>
              </a:r>
              <a:r>
                <a:rPr lang="en-US" altLang="ko-KR" sz="1600" dirty="0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 </a:t>
              </a: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최대 </a:t>
              </a:r>
              <a:r>
                <a:rPr lang="ko-KR" altLang="en-US" sz="1600" dirty="0" err="1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구매량</a:t>
              </a:r>
              <a:r>
                <a:rPr lang="ko-KR" altLang="en-US" sz="1600" dirty="0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 </a:t>
              </a:r>
              <a:r>
                <a:rPr lang="en-US" altLang="ko-KR" sz="1600" dirty="0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- </a:t>
              </a:r>
              <a:r>
                <a:rPr lang="ko-KR" altLang="en-US" sz="1600" dirty="0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최소 </a:t>
              </a:r>
              <a:r>
                <a:rPr lang="ko-KR" altLang="en-US" sz="1600" dirty="0" err="1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구매량</a:t>
              </a:r>
              <a:endParaRPr lang="en-US" altLang="ko-KR" sz="1600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에 대해 클러스터링 시행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02769" y="1960023"/>
            <a:ext cx="10198078" cy="858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날씨에 큰 영향을 받지 않는 품목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즉 </a:t>
            </a:r>
            <a:r>
              <a:rPr lang="ko-KR" altLang="en-US" b="1" dirty="0" err="1">
                <a:latin typeface="12롯데마트드림Light" pitchFamily="18" charset="-127"/>
                <a:ea typeface="12롯데마트드림Light" pitchFamily="18" charset="-127"/>
              </a:rPr>
              <a:t>구매량의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 변동폭이 작은 제품을 </a:t>
            </a:r>
            <a:r>
              <a:rPr lang="ko-KR" altLang="en-US" b="1" dirty="0" err="1">
                <a:latin typeface="12롯데마트드림Light" pitchFamily="18" charset="-127"/>
                <a:ea typeface="12롯데마트드림Light" pitchFamily="18" charset="-127"/>
              </a:rPr>
              <a:t>클러스터링을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 통해 제거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.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  </a:t>
            </a:r>
            <a:endParaRPr lang="en-US" altLang="ko-KR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12롯데마트드림Light" pitchFamily="18" charset="-127"/>
                <a:ea typeface="12롯데마트드림Light" pitchFamily="18" charset="-127"/>
              </a:rPr>
              <a:t>대분류별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 최적의 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k(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군집의 수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)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를 도출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.</a:t>
            </a:r>
            <a:endParaRPr lang="en-US" altLang="ko-KR" b="1" dirty="0">
              <a:highlight>
                <a:srgbClr val="FBE5D6"/>
              </a:highlight>
              <a:latin typeface="12롯데마트드림Light" pitchFamily="18" charset="-127"/>
              <a:ea typeface="12롯데마트드림Light" pitchFamily="18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="" xmlns:a16="http://schemas.microsoft.com/office/drawing/2014/main" id="{1F87D65B-525C-49F9-833F-C9E097588214}"/>
              </a:ext>
            </a:extLst>
          </p:cNvPr>
          <p:cNvCxnSpPr>
            <a:cxnSpLocks/>
          </p:cNvCxnSpPr>
          <p:nvPr/>
        </p:nvCxnSpPr>
        <p:spPr>
          <a:xfrm>
            <a:off x="1936370" y="4481109"/>
            <a:ext cx="0" cy="33384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표 52">
            <a:extLst>
              <a:ext uri="{FF2B5EF4-FFF2-40B4-BE49-F238E27FC236}">
                <a16:creationId xmlns="" xmlns:a16="http://schemas.microsoft.com/office/drawing/2014/main" id="{0B2081FD-1C33-4EB5-A89F-075D056C4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911150"/>
              </p:ext>
            </p:extLst>
          </p:nvPr>
        </p:nvGraphicFramePr>
        <p:xfrm>
          <a:off x="4460470" y="3674403"/>
          <a:ext cx="7225208" cy="205303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2710">
                  <a:extLst>
                    <a:ext uri="{9D8B030D-6E8A-4147-A177-3AD203B41FA5}">
                      <a16:colId xmlns="" xmlns:a16="http://schemas.microsoft.com/office/drawing/2014/main" val="3468185621"/>
                    </a:ext>
                  </a:extLst>
                </a:gridCol>
                <a:gridCol w="777741">
                  <a:extLst>
                    <a:ext uri="{9D8B030D-6E8A-4147-A177-3AD203B41FA5}">
                      <a16:colId xmlns="" xmlns:a16="http://schemas.microsoft.com/office/drawing/2014/main" val="4014165063"/>
                    </a:ext>
                  </a:extLst>
                </a:gridCol>
                <a:gridCol w="1368559">
                  <a:extLst>
                    <a:ext uri="{9D8B030D-6E8A-4147-A177-3AD203B41FA5}">
                      <a16:colId xmlns="" xmlns:a16="http://schemas.microsoft.com/office/drawing/2014/main" val="1769660099"/>
                    </a:ext>
                  </a:extLst>
                </a:gridCol>
                <a:gridCol w="1841500">
                  <a:extLst>
                    <a:ext uri="{9D8B030D-6E8A-4147-A177-3AD203B41FA5}">
                      <a16:colId xmlns="" xmlns:a16="http://schemas.microsoft.com/office/drawing/2014/main" val="3289333894"/>
                    </a:ext>
                  </a:extLst>
                </a:gridCol>
                <a:gridCol w="2044698">
                  <a:extLst>
                    <a:ext uri="{9D8B030D-6E8A-4147-A177-3AD203B41FA5}">
                      <a16:colId xmlns="" xmlns:a16="http://schemas.microsoft.com/office/drawing/2014/main" val="2792468795"/>
                    </a:ext>
                  </a:extLst>
                </a:gridCol>
              </a:tblGrid>
              <a:tr h="4163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대분류</a:t>
                      </a:r>
                      <a:endParaRPr 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중분류</a:t>
                      </a:r>
                      <a:endParaRPr 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소분류</a:t>
                      </a:r>
                      <a:endParaRPr 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 err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일자별</a:t>
                      </a:r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600" b="1" kern="1200" dirty="0" err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구매량</a:t>
                      </a:r>
                      <a:endParaRPr 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표준화</a:t>
                      </a:r>
                      <a:endParaRPr 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7069060"/>
                  </a:ext>
                </a:extLst>
              </a:tr>
              <a:tr h="54557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식육가공품 </a:t>
                      </a:r>
                      <a:endParaRPr lang="en-US" altLang="ko-KR" sz="1600" b="1" dirty="0"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  <a:p>
                      <a:pPr algn="ctr" fontAlgn="ctr"/>
                      <a:r>
                        <a:rPr lang="ko-KR" altLang="en-US" sz="1600" b="1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및</a:t>
                      </a:r>
                      <a:endParaRPr lang="en-US" altLang="ko-KR" sz="1600" b="1" dirty="0"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  <a:p>
                      <a:pPr algn="ctr" fontAlgn="ctr"/>
                      <a:r>
                        <a:rPr lang="ko-KR" altLang="en-US" sz="1600" b="1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 </a:t>
                      </a:r>
                      <a:r>
                        <a:rPr lang="ko-KR" altLang="en-US" sz="1600" b="1" dirty="0" err="1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포장육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식육</a:t>
                      </a:r>
                      <a:endParaRPr lang="en-US" altLang="ko-KR" sz="1600" b="1" dirty="0"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  <a:p>
                      <a:pPr algn="ctr" fontAlgn="ctr"/>
                      <a:r>
                        <a:rPr lang="ko-KR" altLang="en-US" sz="1600" b="1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가공품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돼지 곱창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524 408 468 </a:t>
                      </a:r>
                      <a:r>
                        <a:rPr lang="ko-KR" altLang="en-US" sz="1600" b="1" i="0" kern="1200" dirty="0">
                          <a:solidFill>
                            <a:schemeClr val="tx1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 </a:t>
                      </a:r>
                      <a:r>
                        <a:rPr lang="en-US" altLang="ko-KR" sz="1600" b="1" i="0" kern="1200" dirty="0">
                          <a:solidFill>
                            <a:schemeClr val="tx1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···</a:t>
                      </a:r>
                      <a:endParaRPr lang="en-US" altLang="ko-KR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-1.22 -1.55 -1.38 </a:t>
                      </a:r>
                      <a:r>
                        <a:rPr lang="en-US" altLang="ko-KR" sz="1600" b="1" i="0" kern="1200" dirty="0">
                          <a:solidFill>
                            <a:schemeClr val="tx1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···</a:t>
                      </a:r>
                      <a:r>
                        <a:rPr lang="en-US" altLang="ko-KR" sz="1600" b="1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 </a:t>
                      </a:r>
                      <a:endParaRPr lang="en-US" altLang="ko-KR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28126714"/>
                  </a:ext>
                </a:extLst>
              </a:tr>
              <a:tr h="54557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장조림</a:t>
                      </a:r>
                      <a:r>
                        <a:rPr lang="en-US" altLang="ko-KR" sz="1600" b="1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/</a:t>
                      </a:r>
                    </a:p>
                    <a:p>
                      <a:pPr algn="ctr" fontAlgn="ctr"/>
                      <a:r>
                        <a:rPr lang="ko-KR" altLang="en-US" sz="1600" b="1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카레용 돈육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11 15 12 </a:t>
                      </a:r>
                      <a:r>
                        <a:rPr lang="en-US" altLang="ko-KR" sz="1600" b="1" i="0" kern="1200" dirty="0">
                          <a:solidFill>
                            <a:schemeClr val="tx1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···</a:t>
                      </a:r>
                      <a:endParaRPr lang="en-US" altLang="ko-KR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-0.50 0.26 -0.31 </a:t>
                      </a:r>
                      <a:r>
                        <a:rPr lang="en-US" altLang="ko-KR" sz="1600" b="1" i="0" kern="1200" dirty="0">
                          <a:solidFill>
                            <a:schemeClr val="tx1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···</a:t>
                      </a:r>
                      <a:endParaRPr lang="en-US" altLang="ko-KR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7572949"/>
                  </a:ext>
                </a:extLst>
              </a:tr>
              <a:tr h="54557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갈비용 </a:t>
                      </a:r>
                      <a:endParaRPr lang="en-US" altLang="ko-KR" sz="1600" b="1" dirty="0"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  <a:p>
                      <a:pPr algn="ctr" fontAlgn="ctr"/>
                      <a:r>
                        <a:rPr lang="ko-KR" altLang="en-US" sz="1600" b="1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우육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2 2 1 </a:t>
                      </a:r>
                      <a:r>
                        <a:rPr lang="en-US" altLang="ko-KR" sz="1600" b="1" i="0" kern="1200" dirty="0">
                          <a:solidFill>
                            <a:schemeClr val="tx1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···</a:t>
                      </a:r>
                      <a:endParaRPr lang="en-US" altLang="ko-KR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-1.06 -1.06 -1.20 </a:t>
                      </a:r>
                      <a:r>
                        <a:rPr lang="en-US" altLang="ko-KR" sz="1600" b="1" i="0" kern="1200" dirty="0">
                          <a:solidFill>
                            <a:schemeClr val="tx1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···</a:t>
                      </a:r>
                      <a:endParaRPr lang="en-US" altLang="ko-KR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0804481"/>
                  </a:ext>
                </a:extLst>
              </a:tr>
            </a:tbl>
          </a:graphicData>
        </a:graphic>
      </p:graphicFrame>
      <p:sp>
        <p:nvSpPr>
          <p:cNvPr id="54" name="설명선: 굽은 선(테두리 없음) 53">
            <a:extLst>
              <a:ext uri="{FF2B5EF4-FFF2-40B4-BE49-F238E27FC236}">
                <a16:creationId xmlns="" xmlns:a16="http://schemas.microsoft.com/office/drawing/2014/main" id="{8E4C77ED-9211-4E7C-9D43-0F3A1B5B675F}"/>
              </a:ext>
            </a:extLst>
          </p:cNvPr>
          <p:cNvSpPr/>
          <p:nvPr/>
        </p:nvSpPr>
        <p:spPr>
          <a:xfrm>
            <a:off x="11213894" y="2988388"/>
            <a:ext cx="2790092" cy="530361"/>
          </a:xfrm>
          <a:prstGeom prst="callout2">
            <a:avLst>
              <a:gd name="adj1" fmla="val 50557"/>
              <a:gd name="adj2" fmla="val -27415"/>
              <a:gd name="adj3" fmla="val 51346"/>
              <a:gd name="adj4" fmla="val -35511"/>
              <a:gd name="adj5" fmla="val 143576"/>
              <a:gd name="adj6" fmla="val -44464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="" xmlns:a16="http://schemas.microsoft.com/office/drawing/2014/main" id="{CDDBF87B-B09E-46E1-9C93-F431D3885E29}"/>
              </a:ext>
            </a:extLst>
          </p:cNvPr>
          <p:cNvCxnSpPr>
            <a:cxnSpLocks/>
          </p:cNvCxnSpPr>
          <p:nvPr/>
        </p:nvCxnSpPr>
        <p:spPr>
          <a:xfrm>
            <a:off x="3062383" y="4648029"/>
            <a:ext cx="1066797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="" xmlns:a16="http://schemas.microsoft.com/office/drawing/2014/main" id="{5410812F-7AD0-42E5-B8CE-60D3C7AAFC63}"/>
                  </a:ext>
                </a:extLst>
              </p:cNvPr>
              <p:cNvSpPr txBox="1"/>
              <p:nvPr/>
            </p:nvSpPr>
            <p:spPr>
              <a:xfrm>
                <a:off x="10493284" y="3102684"/>
                <a:ext cx="1163780" cy="457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sz="1400" b="1" dirty="0">
                              <a:latin typeface="12롯데마트드림Light" pitchFamily="18" charset="-127"/>
                              <a:ea typeface="12롯데마트드림Light" pitchFamily="18" charset="-127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ko-KR" altLang="en-US" sz="1400" b="1" dirty="0">
                              <a:latin typeface="12롯데마트드림Light" pitchFamily="18" charset="-127"/>
                              <a:ea typeface="12롯데마트드림Light" pitchFamily="18" charset="-127"/>
                            </a:rPr>
                            <m:t>구매량 </m:t>
                          </m:r>
                          <m:r>
                            <m:rPr>
                              <m:nor/>
                            </m:rPr>
                            <a:rPr lang="en-US" altLang="ko-KR" sz="1400" b="1" dirty="0">
                              <a:latin typeface="12롯데마트드림Light" pitchFamily="18" charset="-127"/>
                              <a:ea typeface="12롯데마트드림Light" pitchFamily="18" charset="-127"/>
                            </a:rPr>
                            <m:t>– </m:t>
                          </m:r>
                          <m:r>
                            <m:rPr>
                              <m:nor/>
                            </m:rPr>
                            <a:rPr lang="ko-KR" altLang="en-US" sz="1400" b="1" dirty="0">
                              <a:latin typeface="12롯데마트드림Light" pitchFamily="18" charset="-127"/>
                              <a:ea typeface="12롯데마트드림Light" pitchFamily="18" charset="-127"/>
                            </a:rPr>
                            <m:t>평균</m:t>
                          </m:r>
                          <m:r>
                            <m:rPr>
                              <m:nor/>
                            </m:rPr>
                            <a:rPr lang="en-US" altLang="ko-KR" sz="1400" b="1" dirty="0">
                              <a:latin typeface="12롯데마트드림Light" pitchFamily="18" charset="-127"/>
                              <a:ea typeface="12롯데마트드림Light" pitchFamily="18" charset="-127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ko-KR" altLang="en-US" sz="1400" b="1" dirty="0">
                              <a:latin typeface="12롯데마트드림Light" pitchFamily="18" charset="-127"/>
                              <a:ea typeface="12롯데마트드림Light" pitchFamily="18" charset="-127"/>
                            </a:rPr>
                            <m:t>표준편차</m:t>
                          </m:r>
                          <m:r>
                            <m:rPr>
                              <m:nor/>
                            </m:rPr>
                            <a:rPr lang="en-US" altLang="ko-KR" sz="1400" b="1" dirty="0">
                              <a:latin typeface="12롯데마트드림Light" pitchFamily="18" charset="-127"/>
                              <a:ea typeface="12롯데마트드림Light" pitchFamily="18" charset="-127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400" dirty="0"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410812F-7AD0-42E5-B8CE-60D3C7AAF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84" y="3102684"/>
                <a:ext cx="1163780" cy="4577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F437502-22F5-4CD7-B328-B5379B5264B3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데이터 처리 방안 </a:t>
            </a:r>
            <a:r>
              <a:rPr lang="ko-KR" altLang="en-US" sz="20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및 활용 분석 기법 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.5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온라인 구매이력 </a:t>
            </a:r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- Clustering</a:t>
            </a:r>
            <a:endParaRPr lang="ko-KR" altLang="en-US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6DDA288-0C48-4F0D-B085-D6F74785B0E8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8EC0BD8-AE13-45D9-B4A4-4E8A8B75AF1F}"/>
              </a:ext>
            </a:extLst>
          </p:cNvPr>
          <p:cNvSpPr txBox="1"/>
          <p:nvPr/>
        </p:nvSpPr>
        <p:spPr>
          <a:xfrm>
            <a:off x="425179" y="1146781"/>
            <a:ext cx="7778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 err="1" smtClean="0">
                <a:latin typeface="12롯데마트드림Medium" pitchFamily="18" charset="-127"/>
                <a:ea typeface="12롯데마트드림Medium" pitchFamily="18" charset="-127"/>
              </a:rPr>
              <a:t>제품군</a:t>
            </a:r>
            <a:r>
              <a:rPr lang="ko-KR" altLang="en-US" sz="2400" b="1" kern="0" dirty="0" smtClean="0">
                <a:latin typeface="12롯데마트드림Medium" pitchFamily="18" charset="-127"/>
                <a:ea typeface="12롯데마트드림Medium" pitchFamily="18" charset="-127"/>
              </a:rPr>
              <a:t> 군집화 </a:t>
            </a:r>
            <a:r>
              <a:rPr lang="en-US" altLang="ko-KR" sz="2000" b="1" kern="0" dirty="0" smtClean="0">
                <a:latin typeface="12롯데마트드림Medium" pitchFamily="18" charset="-127"/>
                <a:ea typeface="12롯데마트드림Medium" pitchFamily="18" charset="-127"/>
              </a:rPr>
              <a:t>( hierarchical clustering )</a:t>
            </a:r>
            <a:endParaRPr lang="ko-KR" altLang="en-US" sz="2000" b="1" kern="0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60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177" y="176644"/>
            <a:ext cx="2161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contents</a:t>
            </a:r>
            <a:endParaRPr lang="ko-KR" altLang="en-US" sz="32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="" xmlns:a16="http://schemas.microsoft.com/office/drawing/2014/main" id="{81D714DB-DB69-4322-BC6A-1450B0FD47AD}"/>
              </a:ext>
            </a:extLst>
          </p:cNvPr>
          <p:cNvSpPr/>
          <p:nvPr/>
        </p:nvSpPr>
        <p:spPr>
          <a:xfrm>
            <a:off x="9629858" y="4830128"/>
            <a:ext cx="514036" cy="5140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="" xmlns:a16="http://schemas.microsoft.com/office/drawing/2014/main" id="{B1537461-37FD-4294-9748-E213E957278F}"/>
              </a:ext>
            </a:extLst>
          </p:cNvPr>
          <p:cNvSpPr/>
          <p:nvPr/>
        </p:nvSpPr>
        <p:spPr>
          <a:xfrm>
            <a:off x="1409113" y="3980167"/>
            <a:ext cx="9312862" cy="122841"/>
          </a:xfrm>
          <a:prstGeom prst="roundRect">
            <a:avLst>
              <a:gd name="adj" fmla="val 50000"/>
            </a:avLst>
          </a:prstGeom>
          <a:solidFill>
            <a:srgbClr val="E8F0FB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="" xmlns:a16="http://schemas.microsoft.com/office/drawing/2014/main" id="{72564B2A-55A5-44BE-9DC2-C30EDE81B2C5}"/>
              </a:ext>
            </a:extLst>
          </p:cNvPr>
          <p:cNvSpPr/>
          <p:nvPr/>
        </p:nvSpPr>
        <p:spPr>
          <a:xfrm>
            <a:off x="2268897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92D27ADA-C62C-4BF4-B51E-D948CF5A602A}"/>
              </a:ext>
            </a:extLst>
          </p:cNvPr>
          <p:cNvGrpSpPr/>
          <p:nvPr/>
        </p:nvGrpSpPr>
        <p:grpSpPr>
          <a:xfrm>
            <a:off x="3476093" y="4830128"/>
            <a:ext cx="514036" cy="514036"/>
            <a:chOff x="9215214" y="2068825"/>
            <a:chExt cx="514036" cy="514036"/>
          </a:xfrm>
        </p:grpSpPr>
        <p:sp>
          <p:nvSpPr>
            <p:cNvPr id="59" name="타원 58">
              <a:extLst>
                <a:ext uri="{FF2B5EF4-FFF2-40B4-BE49-F238E27FC236}">
                  <a16:creationId xmlns="" xmlns:a16="http://schemas.microsoft.com/office/drawing/2014/main" id="{23E0A2A5-2CCB-4D19-B441-461CA5B6B777}"/>
                </a:ext>
              </a:extLst>
            </p:cNvPr>
            <p:cNvSpPr/>
            <p:nvPr/>
          </p:nvSpPr>
          <p:spPr>
            <a:xfrm>
              <a:off x="9215214" y="2068825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60" name="자유형 23">
              <a:extLst>
                <a:ext uri="{FF2B5EF4-FFF2-40B4-BE49-F238E27FC236}">
                  <a16:creationId xmlns="" xmlns:a16="http://schemas.microsoft.com/office/drawing/2014/main" id="{28489BD6-4A69-4F2C-8448-24288486E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773" y="2201163"/>
              <a:ext cx="284918" cy="249359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="" xmlns:a16="http://schemas.microsoft.com/office/drawing/2014/main" id="{5295C281-F9A4-4A00-AD3A-DD86EAA917B9}"/>
              </a:ext>
            </a:extLst>
          </p:cNvPr>
          <p:cNvGrpSpPr/>
          <p:nvPr/>
        </p:nvGrpSpPr>
        <p:grpSpPr>
          <a:xfrm>
            <a:off x="2053237" y="2739011"/>
            <a:ext cx="514036" cy="514036"/>
            <a:chOff x="3694803" y="4399671"/>
            <a:chExt cx="514036" cy="514036"/>
          </a:xfrm>
        </p:grpSpPr>
        <p:sp>
          <p:nvSpPr>
            <p:cNvPr id="62" name="타원 61">
              <a:extLst>
                <a:ext uri="{FF2B5EF4-FFF2-40B4-BE49-F238E27FC236}">
                  <a16:creationId xmlns="" xmlns:a16="http://schemas.microsoft.com/office/drawing/2014/main" id="{C655F00A-B87C-4347-B3C7-EAE5ECAA7A56}"/>
                </a:ext>
              </a:extLst>
            </p:cNvPr>
            <p:cNvSpPr/>
            <p:nvPr/>
          </p:nvSpPr>
          <p:spPr>
            <a:xfrm>
              <a:off x="3694803" y="4399671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63" name="Freeform 6">
              <a:extLst>
                <a:ext uri="{FF2B5EF4-FFF2-40B4-BE49-F238E27FC236}">
                  <a16:creationId xmlns="" xmlns:a16="http://schemas.microsoft.com/office/drawing/2014/main" id="{8505AE3D-12A6-4086-8EC5-2E0C5D03134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812692" y="4529291"/>
              <a:ext cx="287896" cy="25524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</p:grpSp>
      <p:cxnSp>
        <p:nvCxnSpPr>
          <p:cNvPr id="64" name="직선 연결선 63">
            <a:extLst>
              <a:ext uri="{FF2B5EF4-FFF2-40B4-BE49-F238E27FC236}">
                <a16:creationId xmlns="" xmlns:a16="http://schemas.microsoft.com/office/drawing/2014/main" id="{E79848D0-8CFB-4030-95D8-402F65285AB4}"/>
              </a:ext>
            </a:extLst>
          </p:cNvPr>
          <p:cNvCxnSpPr>
            <a:stCxn id="62" idx="4"/>
            <a:endCxn id="57" idx="0"/>
          </p:cNvCxnSpPr>
          <p:nvPr/>
        </p:nvCxnSpPr>
        <p:spPr>
          <a:xfrm flipH="1">
            <a:off x="2306157" y="3253047"/>
            <a:ext cx="4098" cy="5905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="" xmlns:a16="http://schemas.microsoft.com/office/drawing/2014/main" id="{4C42D37E-A0C9-4A38-A9BC-86C531C2FD13}"/>
              </a:ext>
            </a:extLst>
          </p:cNvPr>
          <p:cNvCxnSpPr/>
          <p:nvPr/>
        </p:nvCxnSpPr>
        <p:spPr>
          <a:xfrm flipH="1">
            <a:off x="3733111" y="4239588"/>
            <a:ext cx="4098" cy="5905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="" xmlns:a16="http://schemas.microsoft.com/office/drawing/2014/main" id="{449C3612-A16E-4025-BF5F-D19FF7E0F679}"/>
              </a:ext>
            </a:extLst>
          </p:cNvPr>
          <p:cNvSpPr/>
          <p:nvPr/>
        </p:nvSpPr>
        <p:spPr>
          <a:xfrm>
            <a:off x="5189570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="" xmlns:a16="http://schemas.microsoft.com/office/drawing/2014/main" id="{C4F25CF8-5FA4-4A5F-B277-CFA1506B5DDC}"/>
              </a:ext>
            </a:extLst>
          </p:cNvPr>
          <p:cNvSpPr/>
          <p:nvPr/>
        </p:nvSpPr>
        <p:spPr>
          <a:xfrm>
            <a:off x="4969811" y="2739011"/>
            <a:ext cx="514036" cy="5140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="" xmlns:a16="http://schemas.microsoft.com/office/drawing/2014/main" id="{A8658793-2051-4FA1-A1E0-7230379F1907}"/>
              </a:ext>
            </a:extLst>
          </p:cNvPr>
          <p:cNvCxnSpPr>
            <a:cxnSpLocks/>
            <a:stCxn id="67" idx="4"/>
            <a:endCxn id="66" idx="0"/>
          </p:cNvCxnSpPr>
          <p:nvPr/>
        </p:nvCxnSpPr>
        <p:spPr>
          <a:xfrm>
            <a:off x="5226829" y="3253047"/>
            <a:ext cx="1" cy="5905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="" xmlns:a16="http://schemas.microsoft.com/office/drawing/2014/main" id="{E8AFA0DF-848F-41E7-B6DB-A478F262EF2A}"/>
              </a:ext>
            </a:extLst>
          </p:cNvPr>
          <p:cNvSpPr/>
          <p:nvPr/>
        </p:nvSpPr>
        <p:spPr>
          <a:xfrm>
            <a:off x="8402502" y="3905008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="" xmlns:a16="http://schemas.microsoft.com/office/drawing/2014/main" id="{2D9229AC-8673-46B6-9DE6-07E9743E13C5}"/>
              </a:ext>
            </a:extLst>
          </p:cNvPr>
          <p:cNvSpPr/>
          <p:nvPr/>
        </p:nvSpPr>
        <p:spPr>
          <a:xfrm>
            <a:off x="98475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71" name="Freeform 36">
            <a:extLst>
              <a:ext uri="{FF2B5EF4-FFF2-40B4-BE49-F238E27FC236}">
                <a16:creationId xmlns="" xmlns:a16="http://schemas.microsoft.com/office/drawing/2014/main" id="{2C32709B-6A5F-4FA9-B708-A13D3AF9F56A}"/>
              </a:ext>
            </a:extLst>
          </p:cNvPr>
          <p:cNvSpPr>
            <a:spLocks noEditPoints="1"/>
          </p:cNvSpPr>
          <p:nvPr/>
        </p:nvSpPr>
        <p:spPr bwMode="auto">
          <a:xfrm>
            <a:off x="5153947" y="2878720"/>
            <a:ext cx="145762" cy="24515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srgbClr val="002060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72" name="Freeform 9">
            <a:extLst>
              <a:ext uri="{FF2B5EF4-FFF2-40B4-BE49-F238E27FC236}">
                <a16:creationId xmlns="" xmlns:a16="http://schemas.microsoft.com/office/drawing/2014/main" id="{A9364057-2A5B-48E4-B591-257CD92EC63C}"/>
              </a:ext>
            </a:extLst>
          </p:cNvPr>
          <p:cNvSpPr>
            <a:spLocks/>
          </p:cNvSpPr>
          <p:nvPr/>
        </p:nvSpPr>
        <p:spPr bwMode="auto">
          <a:xfrm>
            <a:off x="9804568" y="4981250"/>
            <a:ext cx="160485" cy="21179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85C6138A-35AB-4126-B97C-2119589C1423}"/>
              </a:ext>
            </a:extLst>
          </p:cNvPr>
          <p:cNvSpPr/>
          <p:nvPr/>
        </p:nvSpPr>
        <p:spPr>
          <a:xfrm>
            <a:off x="1105287" y="2089060"/>
            <a:ext cx="2327219" cy="443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14151A"/>
                </a:solidFill>
                <a:latin typeface="12롯데마트드림Medium" pitchFamily="18" charset="-127"/>
                <a:ea typeface="12롯데마트드림Medium" pitchFamily="18" charset="-127"/>
              </a:rPr>
              <a:t>1. </a:t>
            </a:r>
            <a:r>
              <a:rPr lang="ko-KR" altLang="en-US" b="1" dirty="0">
                <a:solidFill>
                  <a:srgbClr val="14151A"/>
                </a:solidFill>
                <a:latin typeface="12롯데마트드림Medium" pitchFamily="18" charset="-127"/>
                <a:ea typeface="12롯데마트드림Medium" pitchFamily="18" charset="-127"/>
              </a:rPr>
              <a:t>공모 배경</a:t>
            </a:r>
            <a:endParaRPr lang="en-US" altLang="ko-KR" b="1" dirty="0">
              <a:solidFill>
                <a:srgbClr val="14151A"/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2A99EC4B-688E-4B76-8D26-B6EDF6473991}"/>
              </a:ext>
            </a:extLst>
          </p:cNvPr>
          <p:cNvSpPr/>
          <p:nvPr/>
        </p:nvSpPr>
        <p:spPr>
          <a:xfrm>
            <a:off x="4063219" y="1781370"/>
            <a:ext cx="2327219" cy="858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14151A"/>
                </a:solidFill>
                <a:latin typeface="12롯데마트드림Medium" pitchFamily="18" charset="-127"/>
                <a:ea typeface="12롯데마트드림Medium" pitchFamily="18" charset="-127"/>
              </a:rPr>
              <a:t>3. </a:t>
            </a:r>
            <a:r>
              <a:rPr lang="ko-KR" altLang="en-US" b="1" dirty="0">
                <a:solidFill>
                  <a:srgbClr val="14151A"/>
                </a:solidFill>
                <a:latin typeface="12롯데마트드림Medium" pitchFamily="18" charset="-127"/>
                <a:ea typeface="12롯데마트드림Medium" pitchFamily="18" charset="-127"/>
              </a:rPr>
              <a:t>데이터 처리 방안</a:t>
            </a:r>
            <a:endParaRPr lang="en-US" altLang="ko-KR" b="1" dirty="0">
              <a:solidFill>
                <a:srgbClr val="14151A"/>
              </a:solidFill>
              <a:latin typeface="12롯데마트드림Medium" pitchFamily="18" charset="-127"/>
              <a:ea typeface="12롯데마트드림Medium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14151A"/>
                </a:solidFill>
                <a:latin typeface="12롯데마트드림Medium" pitchFamily="18" charset="-127"/>
                <a:ea typeface="12롯데마트드림Medium" pitchFamily="18" charset="-127"/>
              </a:rPr>
              <a:t>및 활용 분석 기법</a:t>
            </a:r>
            <a:endParaRPr lang="en-US" altLang="ko-KR" b="1" dirty="0">
              <a:solidFill>
                <a:srgbClr val="14151A"/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079899ED-57A6-4D6A-AC83-2089E7EC5230}"/>
              </a:ext>
            </a:extLst>
          </p:cNvPr>
          <p:cNvSpPr/>
          <p:nvPr/>
        </p:nvSpPr>
        <p:spPr>
          <a:xfrm>
            <a:off x="2459022" y="5474606"/>
            <a:ext cx="2327219" cy="443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14151A"/>
                </a:solidFill>
                <a:latin typeface="12롯데마트드림Medium" pitchFamily="18" charset="-127"/>
                <a:ea typeface="12롯데마트드림Medium" pitchFamily="18" charset="-127"/>
              </a:rPr>
              <a:t>2. </a:t>
            </a:r>
            <a:r>
              <a:rPr lang="ko-KR" altLang="en-US" b="1" dirty="0">
                <a:solidFill>
                  <a:srgbClr val="14151A"/>
                </a:solidFill>
                <a:latin typeface="12롯데마트드림Medium" pitchFamily="18" charset="-127"/>
                <a:ea typeface="12롯데마트드림Medium" pitchFamily="18" charset="-127"/>
              </a:rPr>
              <a:t>활용 데이터 정의</a:t>
            </a:r>
            <a:endParaRPr lang="en-US" altLang="ko-KR" b="1" dirty="0">
              <a:solidFill>
                <a:srgbClr val="14151A"/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9D062009-085E-44C1-9A5D-B0325BDB23AA}"/>
              </a:ext>
            </a:extLst>
          </p:cNvPr>
          <p:cNvSpPr/>
          <p:nvPr/>
        </p:nvSpPr>
        <p:spPr>
          <a:xfrm>
            <a:off x="5780141" y="5470978"/>
            <a:ext cx="232721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14151A"/>
                </a:solidFill>
                <a:latin typeface="12롯데마트드림Medium" pitchFamily="18" charset="-127"/>
                <a:ea typeface="12롯데마트드림Medium" pitchFamily="18" charset="-127"/>
              </a:rPr>
              <a:t>4. </a:t>
            </a:r>
            <a:r>
              <a:rPr lang="ko-KR" altLang="en-US" b="1" dirty="0" smtClean="0">
                <a:solidFill>
                  <a:srgbClr val="14151A"/>
                </a:solidFill>
                <a:latin typeface="12롯데마트드림Medium" pitchFamily="18" charset="-127"/>
                <a:ea typeface="12롯데마트드림Medium" pitchFamily="18" charset="-127"/>
              </a:rPr>
              <a:t>소비 </a:t>
            </a:r>
            <a:r>
              <a:rPr lang="ko-KR" altLang="en-US" b="1" dirty="0" err="1" smtClean="0">
                <a:solidFill>
                  <a:srgbClr val="14151A"/>
                </a:solidFill>
                <a:latin typeface="12롯데마트드림Medium" pitchFamily="18" charset="-127"/>
                <a:ea typeface="12롯데마트드림Medium" pitchFamily="18" charset="-127"/>
              </a:rPr>
              <a:t>트랜드</a:t>
            </a:r>
            <a:r>
              <a:rPr lang="ko-KR" altLang="en-US" b="1" dirty="0" smtClean="0">
                <a:solidFill>
                  <a:srgbClr val="14151A"/>
                </a:solidFill>
                <a:latin typeface="12롯데마트드림Medium" pitchFamily="18" charset="-127"/>
                <a:ea typeface="12롯데마트드림Medium" pitchFamily="18" charset="-127"/>
              </a:rPr>
              <a:t> </a:t>
            </a:r>
            <a:r>
              <a:rPr lang="ko-KR" altLang="en-US" b="1" dirty="0">
                <a:solidFill>
                  <a:srgbClr val="14151A"/>
                </a:solidFill>
                <a:latin typeface="12롯데마트드림Medium" pitchFamily="18" charset="-127"/>
                <a:ea typeface="12롯데마트드림Medium" pitchFamily="18" charset="-127"/>
              </a:rPr>
              <a:t>분석</a:t>
            </a:r>
            <a:endParaRPr lang="en-US" altLang="ko-KR" b="1" dirty="0">
              <a:solidFill>
                <a:srgbClr val="14151A"/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="" xmlns:a16="http://schemas.microsoft.com/office/drawing/2014/main" id="{7A2D0BB2-1E90-42DC-8EA2-319AD7B60D06}"/>
              </a:ext>
            </a:extLst>
          </p:cNvPr>
          <p:cNvSpPr/>
          <p:nvPr/>
        </p:nvSpPr>
        <p:spPr>
          <a:xfrm>
            <a:off x="3707188" y="3915587"/>
            <a:ext cx="36000" cy="252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="" xmlns:a16="http://schemas.microsoft.com/office/drawing/2014/main" id="{E373AE9C-479A-42C4-BAAA-CFB8BBE85160}"/>
              </a:ext>
            </a:extLst>
          </p:cNvPr>
          <p:cNvSpPr/>
          <p:nvPr/>
        </p:nvSpPr>
        <p:spPr>
          <a:xfrm>
            <a:off x="6930452" y="3915587"/>
            <a:ext cx="36000" cy="252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="" xmlns:a16="http://schemas.microsoft.com/office/drawing/2014/main" id="{12AEFAA3-C2A6-4FF5-9E17-CAC60349E931}"/>
              </a:ext>
            </a:extLst>
          </p:cNvPr>
          <p:cNvSpPr/>
          <p:nvPr/>
        </p:nvSpPr>
        <p:spPr>
          <a:xfrm>
            <a:off x="6677801" y="4830128"/>
            <a:ext cx="514036" cy="5140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="" xmlns:a16="http://schemas.microsoft.com/office/drawing/2014/main" id="{AA1A6037-7764-4F55-9F83-922867D3B8C0}"/>
              </a:ext>
            </a:extLst>
          </p:cNvPr>
          <p:cNvCxnSpPr/>
          <p:nvPr/>
        </p:nvCxnSpPr>
        <p:spPr>
          <a:xfrm flipH="1">
            <a:off x="6934819" y="4239588"/>
            <a:ext cx="4098" cy="5905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20">
            <a:extLst>
              <a:ext uri="{FF2B5EF4-FFF2-40B4-BE49-F238E27FC236}">
                <a16:creationId xmlns="" xmlns:a16="http://schemas.microsoft.com/office/drawing/2014/main" id="{B5F5C184-2076-485B-BD91-1FB4ADCCA0A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57946" y="4962466"/>
            <a:ext cx="163940" cy="223622"/>
            <a:chOff x="2597" y="4163"/>
            <a:chExt cx="217" cy="29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2" name="Freeform 22">
              <a:extLst>
                <a:ext uri="{FF2B5EF4-FFF2-40B4-BE49-F238E27FC236}">
                  <a16:creationId xmlns="" xmlns:a16="http://schemas.microsoft.com/office/drawing/2014/main" id="{5B15CEEF-AAC3-483C-B68C-2971E4ADAE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 dirty="0">
                <a:solidFill>
                  <a:prstClr val="black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83" name="Freeform 23">
              <a:extLst>
                <a:ext uri="{FF2B5EF4-FFF2-40B4-BE49-F238E27FC236}">
                  <a16:creationId xmlns="" xmlns:a16="http://schemas.microsoft.com/office/drawing/2014/main" id="{F032AB13-3A7F-4E37-87BC-7AEA71762F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 dirty="0">
                <a:solidFill>
                  <a:prstClr val="black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84" name="Freeform 24">
              <a:extLst>
                <a:ext uri="{FF2B5EF4-FFF2-40B4-BE49-F238E27FC236}">
                  <a16:creationId xmlns="" xmlns:a16="http://schemas.microsoft.com/office/drawing/2014/main" id="{E2699437-1C24-4EAB-9E91-FD244E2217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 dirty="0">
                <a:solidFill>
                  <a:prstClr val="black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85" name="Freeform 25">
              <a:extLst>
                <a:ext uri="{FF2B5EF4-FFF2-40B4-BE49-F238E27FC236}">
                  <a16:creationId xmlns="" xmlns:a16="http://schemas.microsoft.com/office/drawing/2014/main" id="{16094871-B98E-4736-826B-6F6A0D635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 dirty="0">
                <a:solidFill>
                  <a:prstClr val="black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</p:grpSp>
      <p:sp>
        <p:nvSpPr>
          <p:cNvPr id="86" name="타원 85">
            <a:extLst>
              <a:ext uri="{FF2B5EF4-FFF2-40B4-BE49-F238E27FC236}">
                <a16:creationId xmlns="" xmlns:a16="http://schemas.microsoft.com/office/drawing/2014/main" id="{F5F6FE28-CE64-4C3C-BC55-EA6411DC77B8}"/>
              </a:ext>
            </a:extLst>
          </p:cNvPr>
          <p:cNvSpPr/>
          <p:nvPr/>
        </p:nvSpPr>
        <p:spPr>
          <a:xfrm>
            <a:off x="8178157" y="2800432"/>
            <a:ext cx="514036" cy="5140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="" xmlns:a16="http://schemas.microsoft.com/office/drawing/2014/main" id="{4EFF614C-51CF-42EF-94A5-F4770D5D62D8}"/>
              </a:ext>
            </a:extLst>
          </p:cNvPr>
          <p:cNvCxnSpPr>
            <a:cxnSpLocks/>
            <a:stCxn id="86" idx="4"/>
          </p:cNvCxnSpPr>
          <p:nvPr/>
        </p:nvCxnSpPr>
        <p:spPr>
          <a:xfrm flipH="1">
            <a:off x="8431077" y="3314468"/>
            <a:ext cx="4098" cy="5905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53760B94-169C-4BA7-AB42-B9F8ACC18C7A}"/>
              </a:ext>
            </a:extLst>
          </p:cNvPr>
          <p:cNvSpPr/>
          <p:nvPr/>
        </p:nvSpPr>
        <p:spPr>
          <a:xfrm>
            <a:off x="7276151" y="2168934"/>
            <a:ext cx="2327219" cy="443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14151A"/>
                </a:solidFill>
                <a:latin typeface="12롯데마트드림Medium" pitchFamily="18" charset="-127"/>
                <a:ea typeface="12롯데마트드림Medium" pitchFamily="18" charset="-127"/>
              </a:rPr>
              <a:t>5. </a:t>
            </a:r>
            <a:r>
              <a:rPr lang="ko-KR" altLang="en-US" b="1" dirty="0">
                <a:solidFill>
                  <a:srgbClr val="14151A"/>
                </a:solidFill>
                <a:latin typeface="12롯데마트드림Medium" pitchFamily="18" charset="-127"/>
                <a:ea typeface="12롯데마트드림Medium" pitchFamily="18" charset="-127"/>
              </a:rPr>
              <a:t>예측 모델</a:t>
            </a:r>
            <a:endParaRPr lang="en-US" altLang="ko-KR" b="1" dirty="0">
              <a:solidFill>
                <a:srgbClr val="14151A"/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="" xmlns:a16="http://schemas.microsoft.com/office/drawing/2014/main" id="{E09B3530-03FB-4423-8CC1-0386AEAEE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63" t="5354" r="5641" b="69779"/>
          <a:stretch/>
        </p:blipFill>
        <p:spPr>
          <a:xfrm>
            <a:off x="8270992" y="2875893"/>
            <a:ext cx="341943" cy="359097"/>
          </a:xfrm>
          <a:prstGeom prst="rect">
            <a:avLst/>
          </a:prstGeom>
        </p:spPr>
      </p:pic>
      <p:cxnSp>
        <p:nvCxnSpPr>
          <p:cNvPr id="90" name="직선 연결선 89">
            <a:extLst>
              <a:ext uri="{FF2B5EF4-FFF2-40B4-BE49-F238E27FC236}">
                <a16:creationId xmlns="" xmlns:a16="http://schemas.microsoft.com/office/drawing/2014/main" id="{7AD995FF-38B9-44FB-B44A-26E68A9AD969}"/>
              </a:ext>
            </a:extLst>
          </p:cNvPr>
          <p:cNvCxnSpPr/>
          <p:nvPr/>
        </p:nvCxnSpPr>
        <p:spPr>
          <a:xfrm flipH="1">
            <a:off x="9886876" y="4239588"/>
            <a:ext cx="4098" cy="5905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="" xmlns:a16="http://schemas.microsoft.com/office/drawing/2014/main" id="{0E3049B1-451C-4014-A0A0-4C79FB741C88}"/>
              </a:ext>
            </a:extLst>
          </p:cNvPr>
          <p:cNvSpPr/>
          <p:nvPr/>
        </p:nvSpPr>
        <p:spPr>
          <a:xfrm>
            <a:off x="8721200" y="5549983"/>
            <a:ext cx="2327219" cy="858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14151A"/>
                </a:solidFill>
                <a:latin typeface="12롯데마트드림Medium" pitchFamily="18" charset="-127"/>
                <a:ea typeface="12롯데마트드림Medium" pitchFamily="18" charset="-127"/>
              </a:rPr>
              <a:t>6. </a:t>
            </a:r>
            <a:r>
              <a:rPr lang="ko-KR" altLang="en-US" b="1" dirty="0">
                <a:solidFill>
                  <a:srgbClr val="14151A"/>
                </a:solidFill>
                <a:latin typeface="12롯데마트드림Medium" pitchFamily="18" charset="-127"/>
                <a:ea typeface="12롯데마트드림Medium" pitchFamily="18" charset="-127"/>
              </a:rPr>
              <a:t>결과 활용방안</a:t>
            </a:r>
            <a:endParaRPr lang="en-US" altLang="ko-KR" b="1" dirty="0">
              <a:solidFill>
                <a:srgbClr val="14151A"/>
              </a:solidFill>
              <a:latin typeface="12롯데마트드림Medium" pitchFamily="18" charset="-127"/>
              <a:ea typeface="12롯데마트드림Medium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14151A"/>
                </a:solidFill>
                <a:latin typeface="12롯데마트드림Medium" pitchFamily="18" charset="-127"/>
                <a:ea typeface="12롯데마트드림Medium" pitchFamily="18" charset="-127"/>
              </a:rPr>
              <a:t> 및 제안</a:t>
            </a:r>
            <a:endParaRPr lang="en-US" altLang="ko-KR" b="1" dirty="0">
              <a:solidFill>
                <a:srgbClr val="14151A"/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09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034BBC7F-36F6-4411-B7B2-061BBFF2E102}"/>
              </a:ext>
            </a:extLst>
          </p:cNvPr>
          <p:cNvGrpSpPr/>
          <p:nvPr/>
        </p:nvGrpSpPr>
        <p:grpSpPr>
          <a:xfrm>
            <a:off x="191534" y="1842784"/>
            <a:ext cx="3744810" cy="3356959"/>
            <a:chOff x="184936" y="1715784"/>
            <a:chExt cx="3744808" cy="3356959"/>
          </a:xfrm>
        </p:grpSpPr>
        <p:sp>
          <p:nvSpPr>
            <p:cNvPr id="3" name="직사각형 2">
              <a:extLst>
                <a:ext uri="{FF2B5EF4-FFF2-40B4-BE49-F238E27FC236}">
                  <a16:creationId xmlns="" xmlns:a16="http://schemas.microsoft.com/office/drawing/2014/main" id="{2357C6FE-7855-451E-8932-B90C0CC5CD36}"/>
                </a:ext>
              </a:extLst>
            </p:cNvPr>
            <p:cNvSpPr/>
            <p:nvPr/>
          </p:nvSpPr>
          <p:spPr>
            <a:xfrm>
              <a:off x="184936" y="1715784"/>
              <a:ext cx="3744808" cy="3356959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="" xmlns:a16="http://schemas.microsoft.com/office/drawing/2014/main" id="{05AEE879-1368-4BC5-A5F0-A8028F70F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43" t="783" r="7934" b="4445"/>
            <a:stretch/>
          </p:blipFill>
          <p:spPr>
            <a:xfrm>
              <a:off x="555585" y="2124909"/>
              <a:ext cx="3244660" cy="253870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3FD15BCB-A94D-4A0D-96A4-4F0FEB99FD1A}"/>
                </a:ext>
              </a:extLst>
            </p:cNvPr>
            <p:cNvSpPr txBox="1"/>
            <p:nvPr/>
          </p:nvSpPr>
          <p:spPr>
            <a:xfrm>
              <a:off x="1806456" y="1786355"/>
              <a:ext cx="6568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highlight>
                    <a:srgbClr val="FFFFFF"/>
                  </a:highlight>
                  <a:latin typeface="12롯데마트드림Light" pitchFamily="18" charset="-127"/>
                  <a:ea typeface="12롯데마트드림Light" pitchFamily="18" charset="-127"/>
                </a:rPr>
                <a:t>식품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0387E80A-B7F8-45C6-A9F0-A37498271548}"/>
                </a:ext>
              </a:extLst>
            </p:cNvPr>
            <p:cNvSpPr txBox="1"/>
            <p:nvPr/>
          </p:nvSpPr>
          <p:spPr>
            <a:xfrm rot="16200000">
              <a:off x="-50154" y="3248067"/>
              <a:ext cx="91908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>
                  <a:latin typeface="12롯데마트드림Light" pitchFamily="18" charset="-127"/>
                  <a:ea typeface="12롯데마트드림Light" pitchFamily="18" charset="-127"/>
                </a:rPr>
                <a:t>구매건수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E89D3802-C790-4C3C-BE16-A20A88BF3A0A}"/>
                </a:ext>
              </a:extLst>
            </p:cNvPr>
            <p:cNvSpPr txBox="1"/>
            <p:nvPr/>
          </p:nvSpPr>
          <p:spPr>
            <a:xfrm>
              <a:off x="1071857" y="4694393"/>
              <a:ext cx="846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err="1">
                  <a:latin typeface="12롯데마트드림Light" pitchFamily="18" charset="-127"/>
                  <a:ea typeface="12롯데마트드림Light" pitchFamily="18" charset="-127"/>
                </a:rPr>
                <a:t>인과류</a:t>
              </a:r>
              <a:endParaRPr lang="ko-KR" altLang="en-US" sz="14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A5BA6D7C-1FA1-40E7-8FC0-8796B466518A}"/>
                </a:ext>
              </a:extLst>
            </p:cNvPr>
            <p:cNvSpPr txBox="1"/>
            <p:nvPr/>
          </p:nvSpPr>
          <p:spPr>
            <a:xfrm>
              <a:off x="2500800" y="4694392"/>
              <a:ext cx="846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12롯데마트드림Light" pitchFamily="18" charset="-127"/>
                  <a:ea typeface="12롯데마트드림Light" pitchFamily="18" charset="-127"/>
                </a:rPr>
                <a:t>채소류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F6271170-37A9-4E4B-9D10-009B033FE3D9}"/>
              </a:ext>
            </a:extLst>
          </p:cNvPr>
          <p:cNvGrpSpPr/>
          <p:nvPr/>
        </p:nvGrpSpPr>
        <p:grpSpPr>
          <a:xfrm>
            <a:off x="4223596" y="1842781"/>
            <a:ext cx="3744808" cy="3356959"/>
            <a:chOff x="4366765" y="1715784"/>
            <a:chExt cx="3744808" cy="3356959"/>
          </a:xfrm>
        </p:grpSpPr>
        <p:sp>
          <p:nvSpPr>
            <p:cNvPr id="62" name="직사각형 61">
              <a:extLst>
                <a:ext uri="{FF2B5EF4-FFF2-40B4-BE49-F238E27FC236}">
                  <a16:creationId xmlns="" xmlns:a16="http://schemas.microsoft.com/office/drawing/2014/main" id="{BC706F9C-D6AC-4C53-8129-FE520F4490D5}"/>
                </a:ext>
              </a:extLst>
            </p:cNvPr>
            <p:cNvSpPr/>
            <p:nvPr/>
          </p:nvSpPr>
          <p:spPr>
            <a:xfrm>
              <a:off x="4366765" y="1715784"/>
              <a:ext cx="3744808" cy="3356959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7A011F13-0703-4D52-91E4-FA2B2D8B5E85}"/>
                </a:ext>
              </a:extLst>
            </p:cNvPr>
            <p:cNvSpPr txBox="1"/>
            <p:nvPr/>
          </p:nvSpPr>
          <p:spPr>
            <a:xfrm>
              <a:off x="6047957" y="1799436"/>
              <a:ext cx="6058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highlight>
                    <a:srgbClr val="FFFFFF"/>
                  </a:highlight>
                  <a:latin typeface="12롯데마트드림Light" pitchFamily="18" charset="-127"/>
                  <a:ea typeface="12롯데마트드림Light" pitchFamily="18" charset="-127"/>
                </a:rPr>
                <a:t>뷰티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0F0EFC0B-0419-4752-A033-09379928F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0737" y="2170648"/>
              <a:ext cx="3300263" cy="2492968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2B933186-677E-4D26-A782-0858C841D088}"/>
                </a:ext>
              </a:extLst>
            </p:cNvPr>
            <p:cNvSpPr txBox="1"/>
            <p:nvPr/>
          </p:nvSpPr>
          <p:spPr>
            <a:xfrm rot="16200000">
              <a:off x="4121057" y="3248068"/>
              <a:ext cx="91908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>
                  <a:latin typeface="12롯데마트드림Light" pitchFamily="18" charset="-127"/>
                  <a:ea typeface="12롯데마트드림Light" pitchFamily="18" charset="-127"/>
                </a:rPr>
                <a:t>구매건수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358D2DCF-5C25-4B68-BFEA-B7CD55D6D15A}"/>
                </a:ext>
              </a:extLst>
            </p:cNvPr>
            <p:cNvSpPr txBox="1"/>
            <p:nvPr/>
          </p:nvSpPr>
          <p:spPr>
            <a:xfrm>
              <a:off x="5146028" y="4694393"/>
              <a:ext cx="10933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err="1">
                  <a:latin typeface="12롯데마트드림Light" pitchFamily="18" charset="-127"/>
                  <a:ea typeface="12롯데마트드림Light" pitchFamily="18" charset="-127"/>
                </a:rPr>
                <a:t>페이셜케어</a:t>
              </a:r>
              <a:endParaRPr lang="ko-KR" altLang="en-US" sz="14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7578A70B-7596-4070-94E3-7991FD0B2940}"/>
                </a:ext>
              </a:extLst>
            </p:cNvPr>
            <p:cNvSpPr txBox="1"/>
            <p:nvPr/>
          </p:nvSpPr>
          <p:spPr>
            <a:xfrm>
              <a:off x="6723153" y="4694392"/>
              <a:ext cx="9046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err="1">
                  <a:latin typeface="12롯데마트드림Light" pitchFamily="18" charset="-127"/>
                  <a:ea typeface="12롯데마트드림Light" pitchFamily="18" charset="-127"/>
                </a:rPr>
                <a:t>핸드케어</a:t>
              </a:r>
              <a:endParaRPr lang="ko-KR" altLang="en-US" sz="14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79A762E2-96A6-4394-9208-D0E346788207}"/>
              </a:ext>
            </a:extLst>
          </p:cNvPr>
          <p:cNvGrpSpPr/>
          <p:nvPr/>
        </p:nvGrpSpPr>
        <p:grpSpPr>
          <a:xfrm>
            <a:off x="8268858" y="1842779"/>
            <a:ext cx="3744808" cy="3356959"/>
            <a:chOff x="8447192" y="1715784"/>
            <a:chExt cx="3744808" cy="3356959"/>
          </a:xfrm>
        </p:grpSpPr>
        <p:sp>
          <p:nvSpPr>
            <p:cNvPr id="64" name="직사각형 63">
              <a:extLst>
                <a:ext uri="{FF2B5EF4-FFF2-40B4-BE49-F238E27FC236}">
                  <a16:creationId xmlns="" xmlns:a16="http://schemas.microsoft.com/office/drawing/2014/main" id="{1C869A8D-ED58-4BD6-A4C6-80B1FE8307CE}"/>
                </a:ext>
              </a:extLst>
            </p:cNvPr>
            <p:cNvSpPr/>
            <p:nvPr/>
          </p:nvSpPr>
          <p:spPr>
            <a:xfrm>
              <a:off x="8447192" y="1715784"/>
              <a:ext cx="3744808" cy="3356959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="" xmlns:a16="http://schemas.microsoft.com/office/drawing/2014/main" id="{5898A87D-B4DF-4272-BFBE-B9DA93AD28B7}"/>
                </a:ext>
              </a:extLst>
            </p:cNvPr>
            <p:cNvSpPr txBox="1"/>
            <p:nvPr/>
          </p:nvSpPr>
          <p:spPr>
            <a:xfrm>
              <a:off x="9784451" y="1799436"/>
              <a:ext cx="13124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highlight>
                    <a:srgbClr val="FFFFFF"/>
                  </a:highlight>
                  <a:latin typeface="12롯데마트드림Light" pitchFamily="18" charset="-127"/>
                  <a:ea typeface="12롯데마트드림Light" pitchFamily="18" charset="-127"/>
                </a:rPr>
                <a:t>냉난방 가전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34083423-548F-453B-B3BA-5C3A30DA5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68257" y="2170648"/>
              <a:ext cx="3344882" cy="2492968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68AF1572-54BF-4771-84BD-D670BB008FEE}"/>
                </a:ext>
              </a:extLst>
            </p:cNvPr>
            <p:cNvSpPr txBox="1"/>
            <p:nvPr/>
          </p:nvSpPr>
          <p:spPr>
            <a:xfrm rot="16200000">
              <a:off x="8200276" y="3248069"/>
              <a:ext cx="91908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>
                  <a:latin typeface="12롯데마트드림Light" pitchFamily="18" charset="-127"/>
                  <a:ea typeface="12롯데마트드림Light" pitchFamily="18" charset="-127"/>
                </a:rPr>
                <a:t>구매건수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="" xmlns:a16="http://schemas.microsoft.com/office/drawing/2014/main" id="{9C293DC6-60A5-4EE4-A9EB-E579E075A67F}"/>
                </a:ext>
              </a:extLst>
            </p:cNvPr>
            <p:cNvSpPr txBox="1"/>
            <p:nvPr/>
          </p:nvSpPr>
          <p:spPr>
            <a:xfrm>
              <a:off x="9224869" y="4694393"/>
              <a:ext cx="10933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12롯데마트드림Light" pitchFamily="18" charset="-127"/>
                  <a:ea typeface="12롯데마트드림Light" pitchFamily="18" charset="-127"/>
                </a:rPr>
                <a:t>가전기타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="" xmlns:a16="http://schemas.microsoft.com/office/drawing/2014/main" id="{FEB0A61B-C363-4C17-B930-643BC9F3EEA9}"/>
                </a:ext>
              </a:extLst>
            </p:cNvPr>
            <p:cNvSpPr txBox="1"/>
            <p:nvPr/>
          </p:nvSpPr>
          <p:spPr>
            <a:xfrm>
              <a:off x="10801994" y="4694392"/>
              <a:ext cx="9046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12롯데마트드림Light" pitchFamily="18" charset="-127"/>
                  <a:ea typeface="12롯데마트드림Light" pitchFamily="18" charset="-127"/>
                </a:rPr>
                <a:t>난방기기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0C369370-63F7-4584-86F8-234D63340294}"/>
              </a:ext>
            </a:extLst>
          </p:cNvPr>
          <p:cNvSpPr/>
          <p:nvPr/>
        </p:nvSpPr>
        <p:spPr>
          <a:xfrm>
            <a:off x="2296278" y="6075535"/>
            <a:ext cx="77091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200" b="1" dirty="0">
                <a:latin typeface="12롯데마트드림Light" pitchFamily="18" charset="-127"/>
                <a:ea typeface="12롯데마트드림Light" pitchFamily="18" charset="-127"/>
              </a:rPr>
              <a:t>“</a:t>
            </a:r>
            <a:r>
              <a:rPr lang="ko-KR" altLang="en-US" sz="2200" b="1" dirty="0" err="1">
                <a:latin typeface="12롯데마트드림Light" pitchFamily="18" charset="-127"/>
                <a:ea typeface="12롯데마트드림Light" pitchFamily="18" charset="-127"/>
              </a:rPr>
              <a:t>제품군별</a:t>
            </a:r>
            <a:r>
              <a:rPr lang="ko-KR" altLang="en-US" sz="2200" b="1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sz="2200" b="1" dirty="0" err="1">
                <a:latin typeface="12롯데마트드림Light" pitchFamily="18" charset="-127"/>
                <a:ea typeface="12롯데마트드림Light" pitchFamily="18" charset="-127"/>
              </a:rPr>
              <a:t>구매량</a:t>
            </a:r>
            <a:r>
              <a:rPr lang="ko-KR" altLang="en-US" sz="2200" b="1" dirty="0">
                <a:latin typeface="12롯데마트드림Light" pitchFamily="18" charset="-127"/>
                <a:ea typeface="12롯데마트드림Light" pitchFamily="18" charset="-127"/>
              </a:rPr>
              <a:t> 크기의 차이가 있어 표준화 후 클러스터링 진행</a:t>
            </a:r>
            <a:r>
              <a:rPr lang="en-US" altLang="ko-KR" sz="2200" b="1" dirty="0">
                <a:latin typeface="12롯데마트드림Light" pitchFamily="18" charset="-127"/>
                <a:ea typeface="12롯데마트드림Light" pitchFamily="18" charset="-127"/>
              </a:rPr>
              <a:t>”</a:t>
            </a:r>
            <a:r>
              <a:rPr lang="ko-KR" altLang="en-US" sz="2200" b="1" dirty="0">
                <a:latin typeface="12롯데마트드림Light" pitchFamily="18" charset="-127"/>
                <a:ea typeface="12롯데마트드림Light" pitchFamily="18" charset="-127"/>
              </a:rPr>
              <a:t>    </a:t>
            </a:r>
            <a:endParaRPr lang="ko-KR" altLang="en-US" sz="2200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="" xmlns:a16="http://schemas.microsoft.com/office/drawing/2014/main" id="{E570D53A-D6F7-4B34-A0A5-0852D3E411DA}"/>
              </a:ext>
            </a:extLst>
          </p:cNvPr>
          <p:cNvCxnSpPr>
            <a:cxnSpLocks/>
          </p:cNvCxnSpPr>
          <p:nvPr/>
        </p:nvCxnSpPr>
        <p:spPr>
          <a:xfrm>
            <a:off x="6138390" y="5507882"/>
            <a:ext cx="0" cy="33384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964B968-9EE2-4DCF-A670-9F350E37BF46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데이터 처리 방안 </a:t>
            </a:r>
            <a:r>
              <a:rPr lang="ko-KR" altLang="en-US" sz="20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및 활용 분석 기법 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.5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온라인 구매이력 </a:t>
            </a:r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- Clustering</a:t>
            </a:r>
            <a:endParaRPr lang="ko-KR" altLang="en-US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371AD83-35E0-4CC0-A12C-70CD97BAF225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8EC0BD8-AE13-45D9-B4A4-4E8A8B75AF1F}"/>
              </a:ext>
            </a:extLst>
          </p:cNvPr>
          <p:cNvSpPr txBox="1"/>
          <p:nvPr/>
        </p:nvSpPr>
        <p:spPr>
          <a:xfrm>
            <a:off x="425179" y="1032485"/>
            <a:ext cx="7778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 err="1" smtClean="0">
                <a:latin typeface="12롯데마트드림Medium" pitchFamily="18" charset="-127"/>
                <a:ea typeface="12롯데마트드림Medium" pitchFamily="18" charset="-127"/>
              </a:rPr>
              <a:t>제품군</a:t>
            </a:r>
            <a:r>
              <a:rPr lang="ko-KR" altLang="en-US" sz="2400" b="1" kern="0" dirty="0" smtClean="0">
                <a:latin typeface="12롯데마트드림Medium" pitchFamily="18" charset="-127"/>
                <a:ea typeface="12롯데마트드림Medium" pitchFamily="18" charset="-127"/>
              </a:rPr>
              <a:t> 군집화 </a:t>
            </a:r>
            <a:r>
              <a:rPr lang="en-US" altLang="ko-KR" sz="2000" b="1" kern="0" dirty="0" smtClean="0">
                <a:latin typeface="12롯데마트드림Medium" pitchFamily="18" charset="-127"/>
                <a:ea typeface="12롯데마트드림Medium" pitchFamily="18" charset="-127"/>
              </a:rPr>
              <a:t>( hierarchical clustering )</a:t>
            </a:r>
            <a:endParaRPr lang="ko-KR" altLang="en-US" sz="2000" b="1" kern="0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40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60E922EA-24BA-437A-AEA6-3A3004B4A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7" t="5094" r="2162"/>
          <a:stretch/>
        </p:blipFill>
        <p:spPr>
          <a:xfrm>
            <a:off x="251991" y="2434979"/>
            <a:ext cx="6309454" cy="25532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8" name="표 17">
            <a:extLst>
              <a:ext uri="{FF2B5EF4-FFF2-40B4-BE49-F238E27FC236}">
                <a16:creationId xmlns="" xmlns:a16="http://schemas.microsoft.com/office/drawing/2014/main" id="{8E2855E6-F3C7-4303-BCFC-78476DE41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49072"/>
              </p:ext>
            </p:extLst>
          </p:nvPr>
        </p:nvGraphicFramePr>
        <p:xfrm>
          <a:off x="7268709" y="1342531"/>
          <a:ext cx="4682046" cy="51181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102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410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92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중분류</a:t>
                      </a:r>
                      <a:endParaRPr lang="en-US" sz="18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최대 </a:t>
                      </a:r>
                      <a:r>
                        <a:rPr lang="en-US" altLang="ko-KR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– </a:t>
                      </a:r>
                      <a:r>
                        <a:rPr lang="ko-KR" altLang="en-US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최저 </a:t>
                      </a:r>
                      <a:r>
                        <a:rPr lang="ko-KR" altLang="en-US" sz="1800" b="1" kern="1200" dirty="0" err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구매량</a:t>
                      </a:r>
                      <a:endParaRPr lang="en-US" sz="18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578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건강기능식품</a:t>
                      </a:r>
                      <a:endParaRPr lang="en-US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+mn-ea"/>
                          <a:cs typeface="+mn-cs"/>
                        </a:rPr>
                        <a:t>97.4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17921688"/>
                  </a:ext>
                </a:extLst>
              </a:tr>
              <a:tr h="29195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채소류 </a:t>
                      </a:r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75.1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195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어류</a:t>
                      </a:r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51.6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195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0" kern="1200" dirty="0" err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다류</a:t>
                      </a:r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45.9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7602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땅콩 또는 견과류</a:t>
                      </a:r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 가공품류</a:t>
                      </a:r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44.7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964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기타음료 </a:t>
                      </a:r>
                      <a:endParaRPr lang="en-US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+mn-ea"/>
                          <a:cs typeface="+mn-cs"/>
                        </a:rPr>
                        <a:t>43.1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13709226"/>
                  </a:ext>
                </a:extLst>
              </a:tr>
              <a:tr h="50785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기타 </a:t>
                      </a:r>
                      <a:r>
                        <a:rPr lang="ko-KR" altLang="en-US" sz="1800" b="0" kern="1200" dirty="0" err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농산가공품류</a:t>
                      </a:r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29.9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41161726"/>
                  </a:ext>
                </a:extLst>
              </a:tr>
              <a:tr h="29195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 err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연체류</a:t>
                      </a:r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28.6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79327758"/>
                  </a:ext>
                </a:extLst>
              </a:tr>
              <a:tr h="2919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 </a:t>
                      </a:r>
                      <a:r>
                        <a:rPr lang="ko-KR" altLang="en-US" sz="180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⋮</a:t>
                      </a:r>
                    </a:p>
                  </a:txBody>
                  <a:tcPr marL="7620" marR="7620" marT="762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360674039"/>
                  </a:ext>
                </a:extLst>
              </a:tr>
              <a:tr h="29195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 err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과일채소류음료</a:t>
                      </a:r>
                      <a:r>
                        <a:rPr lang="ko-KR" altLang="en-US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 </a:t>
                      </a:r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24.3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45782476"/>
                  </a:ext>
                </a:extLst>
              </a:tr>
              <a:tr h="29195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 err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버섯류</a:t>
                      </a:r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21.0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64574395"/>
                  </a:ext>
                </a:extLst>
              </a:tr>
              <a:tr h="29195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조류</a:t>
                      </a:r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20.8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5462812"/>
                  </a:ext>
                </a:extLst>
              </a:tr>
              <a:tr h="2919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 </a:t>
                      </a:r>
                      <a:r>
                        <a:rPr lang="ko-KR" altLang="en-US" sz="180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⋮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2272636"/>
                  </a:ext>
                </a:extLst>
              </a:tr>
              <a:tr h="9070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 err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인과류</a:t>
                      </a:r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6.09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95978050"/>
                  </a:ext>
                </a:extLst>
              </a:tr>
            </a:tbl>
          </a:graphicData>
        </a:graphic>
      </p:graphicFrame>
      <p:sp>
        <p:nvSpPr>
          <p:cNvPr id="31" name="원호 30">
            <a:extLst>
              <a:ext uri="{FF2B5EF4-FFF2-40B4-BE49-F238E27FC236}">
                <a16:creationId xmlns="" xmlns:a16="http://schemas.microsoft.com/office/drawing/2014/main" id="{CE2BE492-97D0-463E-9789-7163F80B2ACE}"/>
              </a:ext>
            </a:extLst>
          </p:cNvPr>
          <p:cNvSpPr/>
          <p:nvPr/>
        </p:nvSpPr>
        <p:spPr>
          <a:xfrm rot="16200000">
            <a:off x="7089915" y="1669221"/>
            <a:ext cx="387372" cy="510726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="" xmlns:a16="http://schemas.microsoft.com/office/drawing/2014/main" id="{305D8B51-E349-4FF2-BAB9-D835E7037E31}"/>
              </a:ext>
            </a:extLst>
          </p:cNvPr>
          <p:cNvSpPr/>
          <p:nvPr/>
        </p:nvSpPr>
        <p:spPr>
          <a:xfrm rot="5400000" flipV="1">
            <a:off x="7089915" y="1926943"/>
            <a:ext cx="387372" cy="510726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3" name="원호 32">
            <a:extLst>
              <a:ext uri="{FF2B5EF4-FFF2-40B4-BE49-F238E27FC236}">
                <a16:creationId xmlns="" xmlns:a16="http://schemas.microsoft.com/office/drawing/2014/main" id="{34645FB9-46A1-4CA0-9E87-3BDC7154F02F}"/>
              </a:ext>
            </a:extLst>
          </p:cNvPr>
          <p:cNvSpPr/>
          <p:nvPr/>
        </p:nvSpPr>
        <p:spPr>
          <a:xfrm rot="16200000">
            <a:off x="7089915" y="2314315"/>
            <a:ext cx="387372" cy="510726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4" name="원호 33">
            <a:extLst>
              <a:ext uri="{FF2B5EF4-FFF2-40B4-BE49-F238E27FC236}">
                <a16:creationId xmlns="" xmlns:a16="http://schemas.microsoft.com/office/drawing/2014/main" id="{05F444E5-1C53-4A80-AC8D-4E76B6A1DB03}"/>
              </a:ext>
            </a:extLst>
          </p:cNvPr>
          <p:cNvSpPr/>
          <p:nvPr/>
        </p:nvSpPr>
        <p:spPr>
          <a:xfrm rot="16200000">
            <a:off x="7089915" y="3848386"/>
            <a:ext cx="387372" cy="510726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5" name="원호 34">
            <a:extLst>
              <a:ext uri="{FF2B5EF4-FFF2-40B4-BE49-F238E27FC236}">
                <a16:creationId xmlns="" xmlns:a16="http://schemas.microsoft.com/office/drawing/2014/main" id="{59824046-575F-48F5-8E50-B251EFFB9D5E}"/>
              </a:ext>
            </a:extLst>
          </p:cNvPr>
          <p:cNvSpPr/>
          <p:nvPr/>
        </p:nvSpPr>
        <p:spPr>
          <a:xfrm rot="16200000">
            <a:off x="7089915" y="5235381"/>
            <a:ext cx="387372" cy="510726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6" name="원호 35">
            <a:extLst>
              <a:ext uri="{FF2B5EF4-FFF2-40B4-BE49-F238E27FC236}">
                <a16:creationId xmlns="" xmlns:a16="http://schemas.microsoft.com/office/drawing/2014/main" id="{154C6EAE-4B96-4263-9DE8-3181DAFBBB72}"/>
              </a:ext>
            </a:extLst>
          </p:cNvPr>
          <p:cNvSpPr/>
          <p:nvPr/>
        </p:nvSpPr>
        <p:spPr>
          <a:xfrm rot="5400000" flipV="1">
            <a:off x="7089915" y="3462231"/>
            <a:ext cx="387372" cy="510726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7" name="원호 36">
            <a:extLst>
              <a:ext uri="{FF2B5EF4-FFF2-40B4-BE49-F238E27FC236}">
                <a16:creationId xmlns="" xmlns:a16="http://schemas.microsoft.com/office/drawing/2014/main" id="{78F716D8-1C65-43EC-8063-34FA3E8A1DEF}"/>
              </a:ext>
            </a:extLst>
          </p:cNvPr>
          <p:cNvSpPr/>
          <p:nvPr/>
        </p:nvSpPr>
        <p:spPr>
          <a:xfrm rot="5400000" flipV="1">
            <a:off x="7089915" y="4848008"/>
            <a:ext cx="387372" cy="510726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8" name="원호 37">
            <a:extLst>
              <a:ext uri="{FF2B5EF4-FFF2-40B4-BE49-F238E27FC236}">
                <a16:creationId xmlns="" xmlns:a16="http://schemas.microsoft.com/office/drawing/2014/main" id="{298F7FC4-D6A6-4FF3-AB4E-D71ACD91FCB1}"/>
              </a:ext>
            </a:extLst>
          </p:cNvPr>
          <p:cNvSpPr/>
          <p:nvPr/>
        </p:nvSpPr>
        <p:spPr>
          <a:xfrm rot="5400000" flipV="1">
            <a:off x="7089915" y="6011613"/>
            <a:ext cx="387372" cy="510726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C3F9542E-8F8B-4F25-ADF5-C882CE536093}"/>
              </a:ext>
            </a:extLst>
          </p:cNvPr>
          <p:cNvSpPr/>
          <p:nvPr/>
        </p:nvSpPr>
        <p:spPr>
          <a:xfrm>
            <a:off x="6681680" y="1788624"/>
            <a:ext cx="41069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①</a:t>
            </a:r>
            <a:endParaRPr lang="ko-KR" altLang="en-US" sz="22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F177A57F-506C-4BAA-AA4E-1C1F88B904E9}"/>
              </a:ext>
            </a:extLst>
          </p:cNvPr>
          <p:cNvSpPr/>
          <p:nvPr/>
        </p:nvSpPr>
        <p:spPr>
          <a:xfrm>
            <a:off x="6681680" y="2961693"/>
            <a:ext cx="41069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②</a:t>
            </a:r>
            <a:endParaRPr lang="ko-KR" altLang="en-US" sz="22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324420AD-2801-48F8-AF1E-004EFEA68B02}"/>
              </a:ext>
            </a:extLst>
          </p:cNvPr>
          <p:cNvSpPr/>
          <p:nvPr/>
        </p:nvSpPr>
        <p:spPr>
          <a:xfrm>
            <a:off x="6681680" y="4382483"/>
            <a:ext cx="41069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latin typeface="12롯데마트드림Light" pitchFamily="18" charset="-127"/>
                <a:ea typeface="12롯데마트드림Light" pitchFamily="18" charset="-127"/>
              </a:rPr>
              <a:t>③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E8BCA8B9-3831-4F72-8199-A80DD989C017}"/>
              </a:ext>
            </a:extLst>
          </p:cNvPr>
          <p:cNvSpPr/>
          <p:nvPr/>
        </p:nvSpPr>
        <p:spPr>
          <a:xfrm>
            <a:off x="6681680" y="5640915"/>
            <a:ext cx="41069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latin typeface="12롯데마트드림Light" pitchFamily="18" charset="-127"/>
                <a:ea typeface="12롯데마트드림Light" pitchFamily="18" charset="-127"/>
              </a:rPr>
              <a:t>④</a:t>
            </a:r>
          </a:p>
        </p:txBody>
      </p:sp>
      <p:sp>
        <p:nvSpPr>
          <p:cNvPr id="44" name="설명선: 굽은 선(테두리 없음) 43">
            <a:extLst>
              <a:ext uri="{FF2B5EF4-FFF2-40B4-BE49-F238E27FC236}">
                <a16:creationId xmlns="" xmlns:a16="http://schemas.microsoft.com/office/drawing/2014/main" id="{686B55F6-E08E-453F-BD8D-0B4E56E2F167}"/>
              </a:ext>
            </a:extLst>
          </p:cNvPr>
          <p:cNvSpPr/>
          <p:nvPr/>
        </p:nvSpPr>
        <p:spPr>
          <a:xfrm>
            <a:off x="1683466" y="1723439"/>
            <a:ext cx="2790092" cy="530361"/>
          </a:xfrm>
          <a:prstGeom prst="callout2">
            <a:avLst>
              <a:gd name="adj1" fmla="val 56964"/>
              <a:gd name="adj2" fmla="val 181622"/>
              <a:gd name="adj3" fmla="val 55783"/>
              <a:gd name="adj4" fmla="val -22385"/>
              <a:gd name="adj5" fmla="val 143976"/>
              <a:gd name="adj6" fmla="val -45967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5" name="설명선: 굽은 선(테두리 없음) 44">
            <a:extLst>
              <a:ext uri="{FF2B5EF4-FFF2-40B4-BE49-F238E27FC236}">
                <a16:creationId xmlns="" xmlns:a16="http://schemas.microsoft.com/office/drawing/2014/main" id="{B034E6D9-7682-426D-92FD-17B005B0D634}"/>
              </a:ext>
            </a:extLst>
          </p:cNvPr>
          <p:cNvSpPr/>
          <p:nvPr/>
        </p:nvSpPr>
        <p:spPr>
          <a:xfrm>
            <a:off x="6323601" y="2884194"/>
            <a:ext cx="2790092" cy="530361"/>
          </a:xfrm>
          <a:prstGeom prst="callout2">
            <a:avLst>
              <a:gd name="adj1" fmla="val 56724"/>
              <a:gd name="adj2" fmla="val 15571"/>
              <a:gd name="adj3" fmla="val 55783"/>
              <a:gd name="adj4" fmla="val -30464"/>
              <a:gd name="adj5" fmla="val 129364"/>
              <a:gd name="adj6" fmla="val -39289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9" name="설명선: 굽은 선(테두리 없음) 48">
            <a:extLst>
              <a:ext uri="{FF2B5EF4-FFF2-40B4-BE49-F238E27FC236}">
                <a16:creationId xmlns="" xmlns:a16="http://schemas.microsoft.com/office/drawing/2014/main" id="{01274AD4-8500-4CE6-8AF7-11996D409DA1}"/>
              </a:ext>
            </a:extLst>
          </p:cNvPr>
          <p:cNvSpPr/>
          <p:nvPr/>
        </p:nvSpPr>
        <p:spPr>
          <a:xfrm flipV="1">
            <a:off x="6350716" y="4369250"/>
            <a:ext cx="2790092" cy="530361"/>
          </a:xfrm>
          <a:prstGeom prst="callout2">
            <a:avLst>
              <a:gd name="adj1" fmla="val 52893"/>
              <a:gd name="adj2" fmla="val 14479"/>
              <a:gd name="adj3" fmla="val 52590"/>
              <a:gd name="adj4" fmla="val -9943"/>
              <a:gd name="adj5" fmla="val 72217"/>
              <a:gd name="adj6" fmla="val -14225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0" name="설명선: 굽은 선(테두리 없음) 49">
            <a:extLst>
              <a:ext uri="{FF2B5EF4-FFF2-40B4-BE49-F238E27FC236}">
                <a16:creationId xmlns="" xmlns:a16="http://schemas.microsoft.com/office/drawing/2014/main" id="{AEA642A3-EC8A-473F-82AC-412D461DCD93}"/>
              </a:ext>
            </a:extLst>
          </p:cNvPr>
          <p:cNvSpPr/>
          <p:nvPr/>
        </p:nvSpPr>
        <p:spPr>
          <a:xfrm flipV="1">
            <a:off x="3328383" y="5591177"/>
            <a:ext cx="2790092" cy="530361"/>
          </a:xfrm>
          <a:prstGeom prst="callout2">
            <a:avLst>
              <a:gd name="adj1" fmla="val 52893"/>
              <a:gd name="adj2" fmla="val 122113"/>
              <a:gd name="adj3" fmla="val 49385"/>
              <a:gd name="adj4" fmla="val -26328"/>
              <a:gd name="adj5" fmla="val 228176"/>
              <a:gd name="adj6" fmla="val -40453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8543F63B-1FB6-4208-854F-742DE61F94D2}"/>
              </a:ext>
            </a:extLst>
          </p:cNvPr>
          <p:cNvSpPr/>
          <p:nvPr/>
        </p:nvSpPr>
        <p:spPr>
          <a:xfrm>
            <a:off x="216431" y="2667584"/>
            <a:ext cx="3856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①</a:t>
            </a:r>
            <a:endParaRPr lang="ko-KR" altLang="en-US" sz="14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FDAD2AEB-9A0F-485F-9BFD-748BFC2DA6A0}"/>
              </a:ext>
            </a:extLst>
          </p:cNvPr>
          <p:cNvSpPr/>
          <p:nvPr/>
        </p:nvSpPr>
        <p:spPr>
          <a:xfrm>
            <a:off x="5085381" y="2667584"/>
            <a:ext cx="3856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②</a:t>
            </a:r>
            <a:endParaRPr lang="ko-KR" altLang="en-US" sz="14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693AA20F-A5D5-46F5-AED3-2CAD850F6C56}"/>
              </a:ext>
            </a:extLst>
          </p:cNvPr>
          <p:cNvSpPr/>
          <p:nvPr/>
        </p:nvSpPr>
        <p:spPr>
          <a:xfrm>
            <a:off x="5844833" y="2667584"/>
            <a:ext cx="3856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12롯데마트드림Light" pitchFamily="18" charset="-127"/>
                <a:ea typeface="12롯데마트드림Light" pitchFamily="18" charset="-127"/>
              </a:rPr>
              <a:t>③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6919B1BB-389D-4AC4-B22E-1D786B3CEB8A}"/>
              </a:ext>
            </a:extLst>
          </p:cNvPr>
          <p:cNvSpPr/>
          <p:nvPr/>
        </p:nvSpPr>
        <p:spPr>
          <a:xfrm>
            <a:off x="2652560" y="2667584"/>
            <a:ext cx="3856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12롯데마트드림Light" pitchFamily="18" charset="-127"/>
                <a:ea typeface="12롯데마트드림Light" pitchFamily="18" charset="-127"/>
              </a:rPr>
              <a:t>④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BB355F01-5320-4A21-9FE0-164509CFCA7D}"/>
              </a:ext>
            </a:extLst>
          </p:cNvPr>
          <p:cNvSpPr/>
          <p:nvPr/>
        </p:nvSpPr>
        <p:spPr>
          <a:xfrm>
            <a:off x="180782" y="6183092"/>
            <a:ext cx="6716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클러스터링 결과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군집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① 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+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② 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+ 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③을 모델링에 사용 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(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④ 제외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).</a:t>
            </a:r>
            <a:r>
              <a:rPr lang="en-US" altLang="ko-KR" b="1" dirty="0">
                <a:highlight>
                  <a:srgbClr val="FBE5D6"/>
                </a:highlight>
                <a:latin typeface="12롯데마트드림Light" pitchFamily="18" charset="-127"/>
                <a:ea typeface="12롯데마트드림Light" pitchFamily="18" charset="-127"/>
              </a:rPr>
              <a:t>  </a:t>
            </a:r>
            <a:endParaRPr lang="ko-KR" altLang="en-US" b="1" dirty="0">
              <a:highlight>
                <a:srgbClr val="FBE5D6"/>
              </a:highlight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1950544B-31BA-4609-B36C-F8DA0BE6CE62}"/>
              </a:ext>
            </a:extLst>
          </p:cNvPr>
          <p:cNvSpPr txBox="1"/>
          <p:nvPr/>
        </p:nvSpPr>
        <p:spPr>
          <a:xfrm>
            <a:off x="337259" y="944565"/>
            <a:ext cx="2315301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latin typeface="12롯데마트드림Medium" pitchFamily="18" charset="-127"/>
                <a:ea typeface="12롯데마트드림Medium" pitchFamily="18" charset="-127"/>
              </a:rPr>
              <a:t>식품 </a:t>
            </a:r>
            <a:r>
              <a:rPr lang="en-US" altLang="ko-KR" sz="2400" b="1" kern="0" dirty="0">
                <a:latin typeface="12롯데마트드림Medium" pitchFamily="18" charset="-127"/>
                <a:ea typeface="12롯데마트드림Medium" pitchFamily="18" charset="-127"/>
              </a:rPr>
              <a:t>(k = 4)</a:t>
            </a:r>
            <a:endParaRPr lang="ko-KR" altLang="en-US" sz="2400" b="1" kern="0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500FBBD-E9EC-4A6B-8E8C-A4DEAE8DB0C1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데이터 처리 방안 </a:t>
            </a:r>
            <a:r>
              <a:rPr lang="ko-KR" altLang="en-US" sz="20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및 활용 분석 기법 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.5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온라인 구매이력 </a:t>
            </a:r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- Clustering</a:t>
            </a:r>
            <a:endParaRPr lang="ko-KR" altLang="en-US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F2CD93EB-6DA4-4BFE-92C6-F5684E211557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94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621F934-1007-4E8A-97D9-EA2188675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13" y="1844331"/>
            <a:ext cx="6064083" cy="3954526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8" name="표 17">
            <a:extLst>
              <a:ext uri="{FF2B5EF4-FFF2-40B4-BE49-F238E27FC236}">
                <a16:creationId xmlns="" xmlns:a16="http://schemas.microsoft.com/office/drawing/2014/main" id="{8E2855E6-F3C7-4303-BCFC-78476DE41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439473"/>
              </p:ext>
            </p:extLst>
          </p:nvPr>
        </p:nvGraphicFramePr>
        <p:xfrm>
          <a:off x="7146048" y="1844331"/>
          <a:ext cx="4673008" cy="3954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6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365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92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대분류</a:t>
                      </a:r>
                      <a:endParaRPr lang="en-US" sz="18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최대 </a:t>
                      </a:r>
                      <a:r>
                        <a:rPr lang="en-US" altLang="ko-KR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– </a:t>
                      </a:r>
                      <a:r>
                        <a:rPr lang="ko-KR" altLang="en-US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최저 </a:t>
                      </a:r>
                      <a:r>
                        <a:rPr lang="ko-KR" altLang="en-US" sz="1800" b="1" kern="1200" dirty="0" err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구매량</a:t>
                      </a:r>
                      <a:endParaRPr lang="en-US" sz="18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226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0" kern="1200" dirty="0" err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페이셜케어</a:t>
                      </a:r>
                      <a:endParaRPr lang="en-US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+mn-ea"/>
                          <a:cs typeface="+mn-cs"/>
                        </a:rPr>
                        <a:t>84.3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17921688"/>
                  </a:ext>
                </a:extLst>
              </a:tr>
              <a:tr h="3873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0" kern="1200" dirty="0" err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헤어케어</a:t>
                      </a:r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46.3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73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색조</a:t>
                      </a:r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41.9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739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···</a:t>
                      </a:r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73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클렌징</a:t>
                      </a:r>
                      <a:endParaRPr lang="en-US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+mn-ea"/>
                          <a:cs typeface="+mn-cs"/>
                        </a:rPr>
                        <a:t>28.5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13709226"/>
                  </a:ext>
                </a:extLst>
              </a:tr>
              <a:tr h="34593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 err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풋케어</a:t>
                      </a:r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19.5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41161726"/>
                  </a:ext>
                </a:extLst>
              </a:tr>
              <a:tr h="34593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 err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핸드케어</a:t>
                      </a:r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12.0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79327758"/>
                  </a:ext>
                </a:extLst>
              </a:tr>
              <a:tr h="345932"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···</a:t>
                      </a:r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360674039"/>
                  </a:ext>
                </a:extLst>
              </a:tr>
              <a:tr h="34593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메이크업 </a:t>
                      </a:r>
                      <a:r>
                        <a:rPr lang="ko-KR" altLang="en-US" sz="1800" b="0" kern="1200" dirty="0" err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리무버</a:t>
                      </a:r>
                      <a:r>
                        <a:rPr lang="ko-KR" altLang="en-US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 </a:t>
                      </a:r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7.98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45782476"/>
                  </a:ext>
                </a:extLst>
              </a:tr>
            </a:tbl>
          </a:graphicData>
        </a:graphic>
      </p:graphicFrame>
      <p:sp>
        <p:nvSpPr>
          <p:cNvPr id="31" name="원호 30">
            <a:extLst>
              <a:ext uri="{FF2B5EF4-FFF2-40B4-BE49-F238E27FC236}">
                <a16:creationId xmlns="" xmlns:a16="http://schemas.microsoft.com/office/drawing/2014/main" id="{CE2BE492-97D0-463E-9789-7163F80B2ACE}"/>
              </a:ext>
            </a:extLst>
          </p:cNvPr>
          <p:cNvSpPr/>
          <p:nvPr/>
        </p:nvSpPr>
        <p:spPr>
          <a:xfrm rot="16200000">
            <a:off x="6967254" y="2171021"/>
            <a:ext cx="387372" cy="510726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="" xmlns:a16="http://schemas.microsoft.com/office/drawing/2014/main" id="{305D8B51-E349-4FF2-BAB9-D835E7037E31}"/>
              </a:ext>
            </a:extLst>
          </p:cNvPr>
          <p:cNvSpPr/>
          <p:nvPr/>
        </p:nvSpPr>
        <p:spPr>
          <a:xfrm rot="5400000" flipV="1">
            <a:off x="6967254" y="2428743"/>
            <a:ext cx="387372" cy="510726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3" name="원호 32">
            <a:extLst>
              <a:ext uri="{FF2B5EF4-FFF2-40B4-BE49-F238E27FC236}">
                <a16:creationId xmlns="" xmlns:a16="http://schemas.microsoft.com/office/drawing/2014/main" id="{34645FB9-46A1-4CA0-9E87-3BDC7154F02F}"/>
              </a:ext>
            </a:extLst>
          </p:cNvPr>
          <p:cNvSpPr/>
          <p:nvPr/>
        </p:nvSpPr>
        <p:spPr>
          <a:xfrm rot="16200000">
            <a:off x="6967254" y="2816115"/>
            <a:ext cx="387372" cy="510726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4" name="원호 33">
            <a:extLst>
              <a:ext uri="{FF2B5EF4-FFF2-40B4-BE49-F238E27FC236}">
                <a16:creationId xmlns="" xmlns:a16="http://schemas.microsoft.com/office/drawing/2014/main" id="{05F444E5-1C53-4A80-AC8D-4E76B6A1DB03}"/>
              </a:ext>
            </a:extLst>
          </p:cNvPr>
          <p:cNvSpPr/>
          <p:nvPr/>
        </p:nvSpPr>
        <p:spPr>
          <a:xfrm rot="16200000">
            <a:off x="6967254" y="4350186"/>
            <a:ext cx="387372" cy="510726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6" name="원호 35">
            <a:extLst>
              <a:ext uri="{FF2B5EF4-FFF2-40B4-BE49-F238E27FC236}">
                <a16:creationId xmlns="" xmlns:a16="http://schemas.microsoft.com/office/drawing/2014/main" id="{154C6EAE-4B96-4263-9DE8-3181DAFBBB72}"/>
              </a:ext>
            </a:extLst>
          </p:cNvPr>
          <p:cNvSpPr/>
          <p:nvPr/>
        </p:nvSpPr>
        <p:spPr>
          <a:xfrm rot="5400000" flipV="1">
            <a:off x="6967254" y="3964031"/>
            <a:ext cx="387372" cy="510726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7" name="원호 36">
            <a:extLst>
              <a:ext uri="{FF2B5EF4-FFF2-40B4-BE49-F238E27FC236}">
                <a16:creationId xmlns="" xmlns:a16="http://schemas.microsoft.com/office/drawing/2014/main" id="{78F716D8-1C65-43EC-8063-34FA3E8A1DEF}"/>
              </a:ext>
            </a:extLst>
          </p:cNvPr>
          <p:cNvSpPr/>
          <p:nvPr/>
        </p:nvSpPr>
        <p:spPr>
          <a:xfrm rot="5400000" flipV="1">
            <a:off x="6967254" y="5349808"/>
            <a:ext cx="387372" cy="510726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C3F9542E-8F8B-4F25-ADF5-C882CE536093}"/>
              </a:ext>
            </a:extLst>
          </p:cNvPr>
          <p:cNvSpPr/>
          <p:nvPr/>
        </p:nvSpPr>
        <p:spPr>
          <a:xfrm>
            <a:off x="6559019" y="2290424"/>
            <a:ext cx="41069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①</a:t>
            </a:r>
            <a:endParaRPr lang="ko-KR" altLang="en-US" sz="22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F177A57F-506C-4BAA-AA4E-1C1F88B904E9}"/>
              </a:ext>
            </a:extLst>
          </p:cNvPr>
          <p:cNvSpPr/>
          <p:nvPr/>
        </p:nvSpPr>
        <p:spPr>
          <a:xfrm>
            <a:off x="6559019" y="3463493"/>
            <a:ext cx="41069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②</a:t>
            </a:r>
            <a:endParaRPr lang="ko-KR" altLang="en-US" sz="22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324420AD-2801-48F8-AF1E-004EFEA68B02}"/>
              </a:ext>
            </a:extLst>
          </p:cNvPr>
          <p:cNvSpPr/>
          <p:nvPr/>
        </p:nvSpPr>
        <p:spPr>
          <a:xfrm>
            <a:off x="6559019" y="4884283"/>
            <a:ext cx="41069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latin typeface="12롯데마트드림Light" pitchFamily="18" charset="-127"/>
                <a:ea typeface="12롯데마트드림Light" pitchFamily="18" charset="-127"/>
              </a:rPr>
              <a:t>③</a:t>
            </a:r>
          </a:p>
        </p:txBody>
      </p:sp>
      <p:sp>
        <p:nvSpPr>
          <p:cNvPr id="44" name="설명선: 굽은 선(테두리 없음) 43">
            <a:extLst>
              <a:ext uri="{FF2B5EF4-FFF2-40B4-BE49-F238E27FC236}">
                <a16:creationId xmlns="" xmlns:a16="http://schemas.microsoft.com/office/drawing/2014/main" id="{686B55F6-E08E-453F-BD8D-0B4E56E2F167}"/>
              </a:ext>
            </a:extLst>
          </p:cNvPr>
          <p:cNvSpPr/>
          <p:nvPr/>
        </p:nvSpPr>
        <p:spPr>
          <a:xfrm>
            <a:off x="1560805" y="2225239"/>
            <a:ext cx="2790092" cy="530361"/>
          </a:xfrm>
          <a:prstGeom prst="callout2">
            <a:avLst>
              <a:gd name="adj1" fmla="val 56964"/>
              <a:gd name="adj2" fmla="val 181622"/>
              <a:gd name="adj3" fmla="val 55783"/>
              <a:gd name="adj4" fmla="val -22385"/>
              <a:gd name="adj5" fmla="val 272233"/>
              <a:gd name="adj6" fmla="val -36375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5" name="설명선: 굽은 선(테두리 없음) 44">
            <a:extLst>
              <a:ext uri="{FF2B5EF4-FFF2-40B4-BE49-F238E27FC236}">
                <a16:creationId xmlns="" xmlns:a16="http://schemas.microsoft.com/office/drawing/2014/main" id="{B034E6D9-7682-426D-92FD-17B005B0D634}"/>
              </a:ext>
            </a:extLst>
          </p:cNvPr>
          <p:cNvSpPr/>
          <p:nvPr/>
        </p:nvSpPr>
        <p:spPr>
          <a:xfrm>
            <a:off x="6200940" y="3405244"/>
            <a:ext cx="2790092" cy="530361"/>
          </a:xfrm>
          <a:prstGeom prst="callout2">
            <a:avLst>
              <a:gd name="adj1" fmla="val 56724"/>
              <a:gd name="adj2" fmla="val 15571"/>
              <a:gd name="adj3" fmla="val 56396"/>
              <a:gd name="adj4" fmla="val -20472"/>
              <a:gd name="adj5" fmla="val 118238"/>
              <a:gd name="adj6" fmla="val -2591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0" name="설명선: 굽은 선(테두리 없음) 49">
            <a:extLst>
              <a:ext uri="{FF2B5EF4-FFF2-40B4-BE49-F238E27FC236}">
                <a16:creationId xmlns="" xmlns:a16="http://schemas.microsoft.com/office/drawing/2014/main" id="{AEA642A3-EC8A-473F-82AC-412D461DCD93}"/>
              </a:ext>
            </a:extLst>
          </p:cNvPr>
          <p:cNvSpPr/>
          <p:nvPr/>
        </p:nvSpPr>
        <p:spPr>
          <a:xfrm flipV="1">
            <a:off x="3193626" y="4881124"/>
            <a:ext cx="2790092" cy="530361"/>
          </a:xfrm>
          <a:prstGeom prst="callout2">
            <a:avLst>
              <a:gd name="adj1" fmla="val 52893"/>
              <a:gd name="adj2" fmla="val 122113"/>
              <a:gd name="adj3" fmla="val 49385"/>
              <a:gd name="adj4" fmla="val -26328"/>
              <a:gd name="adj5" fmla="val 228176"/>
              <a:gd name="adj6" fmla="val -40453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8543F63B-1FB6-4208-854F-742DE61F94D2}"/>
              </a:ext>
            </a:extLst>
          </p:cNvPr>
          <p:cNvSpPr/>
          <p:nvPr/>
        </p:nvSpPr>
        <p:spPr>
          <a:xfrm>
            <a:off x="372944" y="3606663"/>
            <a:ext cx="38560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①</a:t>
            </a:r>
            <a:endParaRPr lang="ko-KR" altLang="en-US" sz="15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FDAD2AEB-9A0F-485F-9BFD-748BFC2DA6A0}"/>
              </a:ext>
            </a:extLst>
          </p:cNvPr>
          <p:cNvSpPr/>
          <p:nvPr/>
        </p:nvSpPr>
        <p:spPr>
          <a:xfrm>
            <a:off x="4208189" y="3542027"/>
            <a:ext cx="38560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②</a:t>
            </a:r>
            <a:endParaRPr lang="ko-KR" altLang="en-US" sz="15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693AA20F-A5D5-46F5-AED3-2CAD850F6C56}"/>
              </a:ext>
            </a:extLst>
          </p:cNvPr>
          <p:cNvSpPr/>
          <p:nvPr/>
        </p:nvSpPr>
        <p:spPr>
          <a:xfrm>
            <a:off x="1404467" y="3566686"/>
            <a:ext cx="38560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>
                <a:latin typeface="12롯데마트드림Light" pitchFamily="18" charset="-127"/>
                <a:ea typeface="12롯데마트드림Light" pitchFamily="18" charset="-127"/>
              </a:rPr>
              <a:t>③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B047DCD4-7357-4EBC-91E5-A2A724B3408B}"/>
              </a:ext>
            </a:extLst>
          </p:cNvPr>
          <p:cNvSpPr/>
          <p:nvPr/>
        </p:nvSpPr>
        <p:spPr>
          <a:xfrm>
            <a:off x="180782" y="6183092"/>
            <a:ext cx="6716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클러스터링 결과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군집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① 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+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②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을 모델링에 사용 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(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③ 제외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).  </a:t>
            </a:r>
            <a:endParaRPr lang="ko-KR" altLang="en-US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C64B458-631B-4BE8-8036-817884054681}"/>
              </a:ext>
            </a:extLst>
          </p:cNvPr>
          <p:cNvSpPr txBox="1"/>
          <p:nvPr/>
        </p:nvSpPr>
        <p:spPr>
          <a:xfrm>
            <a:off x="337259" y="944565"/>
            <a:ext cx="2315301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latin typeface="12롯데마트드림Medium" pitchFamily="18" charset="-127"/>
                <a:ea typeface="12롯데마트드림Medium" pitchFamily="18" charset="-127"/>
              </a:rPr>
              <a:t>뷰티 </a:t>
            </a:r>
            <a:r>
              <a:rPr lang="en-US" altLang="ko-KR" sz="2400" b="1" kern="0" dirty="0">
                <a:latin typeface="12롯데마트드림Medium" pitchFamily="18" charset="-127"/>
                <a:ea typeface="12롯데마트드림Medium" pitchFamily="18" charset="-127"/>
              </a:rPr>
              <a:t>(k = 3)</a:t>
            </a:r>
            <a:endParaRPr lang="ko-KR" altLang="en-US" sz="2400" b="1" kern="0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D16A9FF-0910-49CF-A4EB-3B1ADB9BB6BE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데이터 처리 방안 </a:t>
            </a:r>
            <a:r>
              <a:rPr lang="ko-KR" altLang="en-US" sz="20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및 활용 분석 기법 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.5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온라인 구매이력 </a:t>
            </a:r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- Clustering</a:t>
            </a:r>
            <a:endParaRPr lang="ko-KR" altLang="en-US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0FA23028-614B-4A25-909B-46595DF8E501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762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CAC4FA88-239D-44A0-B31A-C8AE4AD90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60" y="1874048"/>
            <a:ext cx="6289216" cy="3954526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8" name="표 17">
            <a:extLst>
              <a:ext uri="{FF2B5EF4-FFF2-40B4-BE49-F238E27FC236}">
                <a16:creationId xmlns="" xmlns:a16="http://schemas.microsoft.com/office/drawing/2014/main" id="{8E2855E6-F3C7-4303-BCFC-78476DE41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896444"/>
              </p:ext>
            </p:extLst>
          </p:nvPr>
        </p:nvGraphicFramePr>
        <p:xfrm>
          <a:off x="7234948" y="1874047"/>
          <a:ext cx="4673008" cy="3954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6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365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92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대분류</a:t>
                      </a:r>
                      <a:endParaRPr lang="en-US" sz="18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최대 </a:t>
                      </a:r>
                      <a:r>
                        <a:rPr lang="en-US" altLang="ko-KR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– </a:t>
                      </a:r>
                      <a:r>
                        <a:rPr lang="ko-KR" altLang="en-US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최저 </a:t>
                      </a:r>
                      <a:r>
                        <a:rPr lang="ko-KR" altLang="en-US" sz="1800" b="1" kern="1200" dirty="0" err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구매량</a:t>
                      </a:r>
                      <a:endParaRPr lang="en-US" sz="18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221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난방기기</a:t>
                      </a:r>
                      <a:endParaRPr lang="en-US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+mn-ea"/>
                          <a:cs typeface="+mn-cs"/>
                        </a:rPr>
                        <a:t>58.5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17921688"/>
                  </a:ext>
                </a:extLst>
              </a:tr>
              <a:tr h="51648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에어컨</a:t>
                      </a:r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31.3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48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선풍기</a:t>
                      </a:r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29.8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648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공기청정기</a:t>
                      </a:r>
                      <a:endParaRPr lang="en-US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+mn-ea"/>
                          <a:cs typeface="+mn-cs"/>
                        </a:rPr>
                        <a:t>29.0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13709226"/>
                  </a:ext>
                </a:extLst>
              </a:tr>
              <a:tr h="34590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가습기</a:t>
                      </a:r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20.5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41161726"/>
                  </a:ext>
                </a:extLst>
              </a:tr>
              <a:tr h="34590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냉난방기</a:t>
                      </a:r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15.6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79327758"/>
                  </a:ext>
                </a:extLst>
              </a:tr>
              <a:tr h="345905"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···</a:t>
                      </a:r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360674039"/>
                  </a:ext>
                </a:extLst>
              </a:tr>
              <a:tr h="34590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가전기타</a:t>
                      </a:r>
                      <a:endParaRPr lang="en-US" altLang="ko-KR" sz="1800" b="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7.11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45782476"/>
                  </a:ext>
                </a:extLst>
              </a:tr>
            </a:tbl>
          </a:graphicData>
        </a:graphic>
      </p:graphicFrame>
      <p:sp>
        <p:nvSpPr>
          <p:cNvPr id="31" name="원호 30">
            <a:extLst>
              <a:ext uri="{FF2B5EF4-FFF2-40B4-BE49-F238E27FC236}">
                <a16:creationId xmlns="" xmlns:a16="http://schemas.microsoft.com/office/drawing/2014/main" id="{CE2BE492-97D0-463E-9789-7163F80B2ACE}"/>
              </a:ext>
            </a:extLst>
          </p:cNvPr>
          <p:cNvSpPr/>
          <p:nvPr/>
        </p:nvSpPr>
        <p:spPr>
          <a:xfrm rot="16200000">
            <a:off x="7056154" y="2171021"/>
            <a:ext cx="387372" cy="510726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="" xmlns:a16="http://schemas.microsoft.com/office/drawing/2014/main" id="{305D8B51-E349-4FF2-BAB9-D835E7037E31}"/>
              </a:ext>
            </a:extLst>
          </p:cNvPr>
          <p:cNvSpPr/>
          <p:nvPr/>
        </p:nvSpPr>
        <p:spPr>
          <a:xfrm rot="5400000" flipV="1">
            <a:off x="7056154" y="2428743"/>
            <a:ext cx="387372" cy="510726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3" name="원호 32">
            <a:extLst>
              <a:ext uri="{FF2B5EF4-FFF2-40B4-BE49-F238E27FC236}">
                <a16:creationId xmlns="" xmlns:a16="http://schemas.microsoft.com/office/drawing/2014/main" id="{34645FB9-46A1-4CA0-9E87-3BDC7154F02F}"/>
              </a:ext>
            </a:extLst>
          </p:cNvPr>
          <p:cNvSpPr/>
          <p:nvPr/>
        </p:nvSpPr>
        <p:spPr>
          <a:xfrm rot="16200000">
            <a:off x="7056154" y="2816115"/>
            <a:ext cx="387372" cy="510726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4" name="원호 33">
            <a:extLst>
              <a:ext uri="{FF2B5EF4-FFF2-40B4-BE49-F238E27FC236}">
                <a16:creationId xmlns="" xmlns:a16="http://schemas.microsoft.com/office/drawing/2014/main" id="{05F444E5-1C53-4A80-AC8D-4E76B6A1DB03}"/>
              </a:ext>
            </a:extLst>
          </p:cNvPr>
          <p:cNvSpPr/>
          <p:nvPr/>
        </p:nvSpPr>
        <p:spPr>
          <a:xfrm rot="16200000">
            <a:off x="7056154" y="4350186"/>
            <a:ext cx="387372" cy="510726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6" name="원호 35">
            <a:extLst>
              <a:ext uri="{FF2B5EF4-FFF2-40B4-BE49-F238E27FC236}">
                <a16:creationId xmlns="" xmlns:a16="http://schemas.microsoft.com/office/drawing/2014/main" id="{154C6EAE-4B96-4263-9DE8-3181DAFBBB72}"/>
              </a:ext>
            </a:extLst>
          </p:cNvPr>
          <p:cNvSpPr/>
          <p:nvPr/>
        </p:nvSpPr>
        <p:spPr>
          <a:xfrm rot="5400000" flipV="1">
            <a:off x="7056154" y="3964031"/>
            <a:ext cx="387372" cy="510726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7" name="원호 36">
            <a:extLst>
              <a:ext uri="{FF2B5EF4-FFF2-40B4-BE49-F238E27FC236}">
                <a16:creationId xmlns="" xmlns:a16="http://schemas.microsoft.com/office/drawing/2014/main" id="{78F716D8-1C65-43EC-8063-34FA3E8A1DEF}"/>
              </a:ext>
            </a:extLst>
          </p:cNvPr>
          <p:cNvSpPr/>
          <p:nvPr/>
        </p:nvSpPr>
        <p:spPr>
          <a:xfrm rot="5400000" flipV="1">
            <a:off x="7056154" y="5349808"/>
            <a:ext cx="387372" cy="510726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C3F9542E-8F8B-4F25-ADF5-C882CE536093}"/>
              </a:ext>
            </a:extLst>
          </p:cNvPr>
          <p:cNvSpPr/>
          <p:nvPr/>
        </p:nvSpPr>
        <p:spPr>
          <a:xfrm>
            <a:off x="6616769" y="2290424"/>
            <a:ext cx="41069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①</a:t>
            </a:r>
            <a:endParaRPr lang="ko-KR" altLang="en-US" sz="22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F177A57F-506C-4BAA-AA4E-1C1F88B904E9}"/>
              </a:ext>
            </a:extLst>
          </p:cNvPr>
          <p:cNvSpPr/>
          <p:nvPr/>
        </p:nvSpPr>
        <p:spPr>
          <a:xfrm>
            <a:off x="6616769" y="3426988"/>
            <a:ext cx="41069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②</a:t>
            </a:r>
            <a:endParaRPr lang="ko-KR" altLang="en-US" sz="22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324420AD-2801-48F8-AF1E-004EFEA68B02}"/>
              </a:ext>
            </a:extLst>
          </p:cNvPr>
          <p:cNvSpPr/>
          <p:nvPr/>
        </p:nvSpPr>
        <p:spPr>
          <a:xfrm>
            <a:off x="6616769" y="4884283"/>
            <a:ext cx="41069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latin typeface="12롯데마트드림Light" pitchFamily="18" charset="-127"/>
                <a:ea typeface="12롯데마트드림Light" pitchFamily="18" charset="-127"/>
              </a:rPr>
              <a:t>③</a:t>
            </a:r>
          </a:p>
        </p:txBody>
      </p:sp>
      <p:sp>
        <p:nvSpPr>
          <p:cNvPr id="44" name="설명선: 굽은 선(테두리 없음) 43">
            <a:extLst>
              <a:ext uri="{FF2B5EF4-FFF2-40B4-BE49-F238E27FC236}">
                <a16:creationId xmlns="" xmlns:a16="http://schemas.microsoft.com/office/drawing/2014/main" id="{686B55F6-E08E-453F-BD8D-0B4E56E2F167}"/>
              </a:ext>
            </a:extLst>
          </p:cNvPr>
          <p:cNvSpPr/>
          <p:nvPr/>
        </p:nvSpPr>
        <p:spPr>
          <a:xfrm>
            <a:off x="1597269" y="2218106"/>
            <a:ext cx="2790092" cy="530361"/>
          </a:xfrm>
          <a:prstGeom prst="callout2">
            <a:avLst>
              <a:gd name="adj1" fmla="val 56964"/>
              <a:gd name="adj2" fmla="val 181622"/>
              <a:gd name="adj3" fmla="val 55783"/>
              <a:gd name="adj4" fmla="val -22385"/>
              <a:gd name="adj5" fmla="val 352506"/>
              <a:gd name="adj6" fmla="val -4033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5" name="설명선: 굽은 선(테두리 없음) 44">
            <a:extLst>
              <a:ext uri="{FF2B5EF4-FFF2-40B4-BE49-F238E27FC236}">
                <a16:creationId xmlns="" xmlns:a16="http://schemas.microsoft.com/office/drawing/2014/main" id="{B034E6D9-7682-426D-92FD-17B005B0D634}"/>
              </a:ext>
            </a:extLst>
          </p:cNvPr>
          <p:cNvSpPr/>
          <p:nvPr/>
        </p:nvSpPr>
        <p:spPr>
          <a:xfrm>
            <a:off x="2524890" y="3443744"/>
            <a:ext cx="2790092" cy="530361"/>
          </a:xfrm>
          <a:prstGeom prst="callout2">
            <a:avLst>
              <a:gd name="adj1" fmla="val 51279"/>
              <a:gd name="adj2" fmla="val 148043"/>
              <a:gd name="adj3" fmla="val 56396"/>
              <a:gd name="adj4" fmla="val -20472"/>
              <a:gd name="adj5" fmla="val 122410"/>
              <a:gd name="adj6" fmla="val -2464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0" name="설명선: 굽은 선(테두리 없음) 49">
            <a:extLst>
              <a:ext uri="{FF2B5EF4-FFF2-40B4-BE49-F238E27FC236}">
                <a16:creationId xmlns="" xmlns:a16="http://schemas.microsoft.com/office/drawing/2014/main" id="{AEA642A3-EC8A-473F-82AC-412D461DCD93}"/>
              </a:ext>
            </a:extLst>
          </p:cNvPr>
          <p:cNvSpPr/>
          <p:nvPr/>
        </p:nvSpPr>
        <p:spPr>
          <a:xfrm flipV="1">
            <a:off x="3282526" y="4881124"/>
            <a:ext cx="2790092" cy="530361"/>
          </a:xfrm>
          <a:prstGeom prst="callout2">
            <a:avLst>
              <a:gd name="adj1" fmla="val 52893"/>
              <a:gd name="adj2" fmla="val 122113"/>
              <a:gd name="adj3" fmla="val 49839"/>
              <a:gd name="adj4" fmla="val 73208"/>
              <a:gd name="adj5" fmla="val 184973"/>
              <a:gd name="adj6" fmla="val 56994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8543F63B-1FB6-4208-854F-742DE61F94D2}"/>
              </a:ext>
            </a:extLst>
          </p:cNvPr>
          <p:cNvSpPr/>
          <p:nvPr/>
        </p:nvSpPr>
        <p:spPr>
          <a:xfrm>
            <a:off x="286308" y="4088696"/>
            <a:ext cx="38560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①</a:t>
            </a:r>
            <a:endParaRPr lang="ko-KR" altLang="en-US" sz="15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FDAD2AEB-9A0F-485F-9BFD-748BFC2DA6A0}"/>
              </a:ext>
            </a:extLst>
          </p:cNvPr>
          <p:cNvSpPr/>
          <p:nvPr/>
        </p:nvSpPr>
        <p:spPr>
          <a:xfrm>
            <a:off x="1636710" y="4091864"/>
            <a:ext cx="38560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②</a:t>
            </a:r>
            <a:endParaRPr lang="ko-KR" altLang="en-US" sz="15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693AA20F-A5D5-46F5-AED3-2CAD850F6C56}"/>
              </a:ext>
            </a:extLst>
          </p:cNvPr>
          <p:cNvSpPr/>
          <p:nvPr/>
        </p:nvSpPr>
        <p:spPr>
          <a:xfrm>
            <a:off x="4677572" y="4088697"/>
            <a:ext cx="38560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>
                <a:latin typeface="12롯데마트드림Light" pitchFamily="18" charset="-127"/>
                <a:ea typeface="12롯데마트드림Light" pitchFamily="18" charset="-127"/>
              </a:rPr>
              <a:t>③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B047DCD4-7357-4EBC-91E5-A2A724B3408B}"/>
              </a:ext>
            </a:extLst>
          </p:cNvPr>
          <p:cNvSpPr/>
          <p:nvPr/>
        </p:nvSpPr>
        <p:spPr>
          <a:xfrm>
            <a:off x="180782" y="6183092"/>
            <a:ext cx="6716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클러스터링 결과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군집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① 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+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②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을 모델링에 사용 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(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③ 제외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).  </a:t>
            </a:r>
            <a:endParaRPr lang="ko-KR" altLang="en-US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192BD0F-AE0B-40E9-B669-FE7197ABBE2C}"/>
              </a:ext>
            </a:extLst>
          </p:cNvPr>
          <p:cNvSpPr txBox="1"/>
          <p:nvPr/>
        </p:nvSpPr>
        <p:spPr>
          <a:xfrm>
            <a:off x="337259" y="944565"/>
            <a:ext cx="3392912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latin typeface="12롯데마트드림Medium" pitchFamily="18" charset="-127"/>
                <a:ea typeface="12롯데마트드림Medium" pitchFamily="18" charset="-127"/>
              </a:rPr>
              <a:t>냉난방 가전 </a:t>
            </a:r>
            <a:r>
              <a:rPr lang="en-US" altLang="ko-KR" sz="2400" b="1" kern="0" dirty="0">
                <a:latin typeface="12롯데마트드림Medium" pitchFamily="18" charset="-127"/>
                <a:ea typeface="12롯데마트드림Medium" pitchFamily="18" charset="-127"/>
              </a:rPr>
              <a:t>(k = 3)</a:t>
            </a:r>
            <a:endParaRPr lang="ko-KR" altLang="en-US" sz="2400" b="1" kern="0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B537AA0-2394-41A2-8D77-1956717EBBFA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데이터 처리 방안 </a:t>
            </a:r>
            <a:r>
              <a:rPr lang="ko-KR" altLang="en-US" sz="20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및 활용 분석 기법 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.5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온라인 구매이력 </a:t>
            </a:r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- Clustering</a:t>
            </a:r>
            <a:endParaRPr lang="ko-KR" altLang="en-US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743081E-1217-4F9D-A4B6-E4FBA315B658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45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7B12D45-4107-4290-8119-A7BC2B6CF941}"/>
              </a:ext>
            </a:extLst>
          </p:cNvPr>
          <p:cNvSpPr txBox="1"/>
          <p:nvPr/>
        </p:nvSpPr>
        <p:spPr>
          <a:xfrm>
            <a:off x="337257" y="944565"/>
            <a:ext cx="8726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 smtClean="0">
                <a:latin typeface="12롯데마트드림Medium" pitchFamily="18" charset="-127"/>
                <a:ea typeface="12롯데마트드림Medium" pitchFamily="18" charset="-127"/>
              </a:rPr>
              <a:t>다중회귀분석 </a:t>
            </a:r>
            <a:r>
              <a:rPr lang="en-US" altLang="ko-KR" sz="2400" b="1" kern="0" dirty="0" smtClean="0">
                <a:latin typeface="12롯데마트드림Medium" pitchFamily="18" charset="-127"/>
                <a:ea typeface="12롯데마트드림Medium" pitchFamily="18" charset="-127"/>
              </a:rPr>
              <a:t>( Multiple Linear Regression Analysis ) </a:t>
            </a:r>
            <a:endParaRPr lang="ko-KR" altLang="en-US" sz="2400" b="1" kern="0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58938829-76D2-404C-898E-CDD060726478}"/>
              </a:ext>
            </a:extLst>
          </p:cNvPr>
          <p:cNvSpPr txBox="1"/>
          <p:nvPr/>
        </p:nvSpPr>
        <p:spPr>
          <a:xfrm>
            <a:off x="529144" y="1546713"/>
            <a:ext cx="1109336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클러스터링 결과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선정된 제품군에 대해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소셜 데이터의 문서건수 변수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(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SNS_cnt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)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를 추가하여 다중회귀분석 시행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.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endParaRPr lang="en-US" altLang="ko-KR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단계별 변수선택으로 유의하지 않은 변수 제거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. (p-value &gt; 0.05)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12롯데마트드림Light" pitchFamily="18" charset="-127"/>
                <a:ea typeface="12롯데마트드림Light" pitchFamily="18" charset="-127"/>
              </a:rPr>
              <a:t>제품군별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 구매에 영향을 미치는 날씨 변수 도출 및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소셜 데이터의 영향력 검정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.</a:t>
            </a:r>
            <a:endParaRPr lang="en-US" altLang="ko-KR" b="1" dirty="0">
              <a:highlight>
                <a:srgbClr val="FBE5D6"/>
              </a:highlight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5" name="원호 55">
            <a:extLst>
              <a:ext uri="{FF2B5EF4-FFF2-40B4-BE49-F238E27FC236}">
                <a16:creationId xmlns="" xmlns:a16="http://schemas.microsoft.com/office/drawing/2014/main" id="{ADF7CE82-0BBC-4BAB-8921-28C0680DBDF7}"/>
              </a:ext>
            </a:extLst>
          </p:cNvPr>
          <p:cNvSpPr/>
          <p:nvPr/>
        </p:nvSpPr>
        <p:spPr>
          <a:xfrm>
            <a:off x="719644" y="3200400"/>
            <a:ext cx="10748456" cy="2768600"/>
          </a:xfrm>
          <a:prstGeom prst="rect">
            <a:avLst/>
          </a:prstGeom>
          <a:solidFill>
            <a:schemeClr val="bg1"/>
          </a:solidFill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7FA23ED-1736-4155-9CB2-03784A25515E}"/>
              </a:ext>
            </a:extLst>
          </p:cNvPr>
          <p:cNvSpPr/>
          <p:nvPr/>
        </p:nvSpPr>
        <p:spPr>
          <a:xfrm>
            <a:off x="871790" y="3332312"/>
            <a:ext cx="2937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Ex)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냉난방 가전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_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공기청정기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="" xmlns:a16="http://schemas.microsoft.com/office/drawing/2014/main" id="{49F1B3A3-131B-42F1-ADE7-65E3CAEA4C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154922"/>
              </p:ext>
            </p:extLst>
          </p:nvPr>
        </p:nvGraphicFramePr>
        <p:xfrm>
          <a:off x="1016000" y="3789130"/>
          <a:ext cx="10223502" cy="1875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917">
                  <a:extLst>
                    <a:ext uri="{9D8B030D-6E8A-4147-A177-3AD203B41FA5}">
                      <a16:colId xmlns="" xmlns:a16="http://schemas.microsoft.com/office/drawing/2014/main" val="2241001225"/>
                    </a:ext>
                  </a:extLst>
                </a:gridCol>
                <a:gridCol w="1703917">
                  <a:extLst>
                    <a:ext uri="{9D8B030D-6E8A-4147-A177-3AD203B41FA5}">
                      <a16:colId xmlns="" xmlns:a16="http://schemas.microsoft.com/office/drawing/2014/main" val="1180495755"/>
                    </a:ext>
                  </a:extLst>
                </a:gridCol>
                <a:gridCol w="1703917">
                  <a:extLst>
                    <a:ext uri="{9D8B030D-6E8A-4147-A177-3AD203B41FA5}">
                      <a16:colId xmlns="" xmlns:a16="http://schemas.microsoft.com/office/drawing/2014/main" val="820102593"/>
                    </a:ext>
                  </a:extLst>
                </a:gridCol>
                <a:gridCol w="1703917">
                  <a:extLst>
                    <a:ext uri="{9D8B030D-6E8A-4147-A177-3AD203B41FA5}">
                      <a16:colId xmlns="" xmlns:a16="http://schemas.microsoft.com/office/drawing/2014/main" val="2311940447"/>
                    </a:ext>
                  </a:extLst>
                </a:gridCol>
                <a:gridCol w="1703917">
                  <a:extLst>
                    <a:ext uri="{9D8B030D-6E8A-4147-A177-3AD203B41FA5}">
                      <a16:colId xmlns="" xmlns:a16="http://schemas.microsoft.com/office/drawing/2014/main" val="1720418749"/>
                    </a:ext>
                  </a:extLst>
                </a:gridCol>
                <a:gridCol w="1703917">
                  <a:extLst>
                    <a:ext uri="{9D8B030D-6E8A-4147-A177-3AD203B41FA5}">
                      <a16:colId xmlns="" xmlns:a16="http://schemas.microsoft.com/office/drawing/2014/main" val="3523524812"/>
                    </a:ext>
                  </a:extLst>
                </a:gridCol>
              </a:tblGrid>
              <a:tr h="46876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8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SNS </a:t>
                      </a:r>
                      <a:r>
                        <a:rPr lang="ko-KR" altLang="en-US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문서건수</a:t>
                      </a:r>
                      <a:r>
                        <a:rPr lang="en-US" altLang="ko-KR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 </a:t>
                      </a:r>
                      <a:endParaRPr lang="ko-KR" altLang="en-US" sz="18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기온 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강수량 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dirty="0" err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퐁속</a:t>
                      </a:r>
                      <a:r>
                        <a:rPr lang="ko-KR" altLang="en-US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 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미세먼지 지수</a:t>
                      </a:r>
                      <a:r>
                        <a:rPr lang="en-US" altLang="ko-KR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 </a:t>
                      </a:r>
                      <a:endParaRPr lang="ko-KR" altLang="en-US" sz="18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65128393"/>
                  </a:ext>
                </a:extLst>
              </a:tr>
              <a:tr h="46876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VIF</a:t>
                      </a:r>
                      <a:endParaRPr lang="ko-KR" altLang="en-US" sz="18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FALSE</a:t>
                      </a:r>
                      <a:endParaRPr lang="ko-KR" altLang="en-US" sz="18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FALSE</a:t>
                      </a:r>
                      <a:endParaRPr lang="ko-KR" altLang="en-US" sz="18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FALSE</a:t>
                      </a:r>
                      <a:endParaRPr lang="ko-KR" altLang="en-US" sz="18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FALSE</a:t>
                      </a:r>
                      <a:endParaRPr lang="ko-KR" altLang="en-US" sz="18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FALSE</a:t>
                      </a:r>
                      <a:endParaRPr lang="ko-KR" altLang="en-US" sz="18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42912529"/>
                  </a:ext>
                </a:extLst>
              </a:tr>
              <a:tr h="46876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8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(Intercept)</a:t>
                      </a:r>
                      <a:endParaRPr lang="ko-KR" altLang="en-US" sz="18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SNS </a:t>
                      </a:r>
                      <a:r>
                        <a:rPr lang="ko-KR" altLang="en-US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문서건수</a:t>
                      </a:r>
                      <a:r>
                        <a:rPr lang="en-US" altLang="ko-KR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 </a:t>
                      </a:r>
                      <a:endParaRPr lang="ko-KR" altLang="en-US" sz="18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기온 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강수량 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미세먼지 지수</a:t>
                      </a:r>
                      <a:r>
                        <a:rPr lang="en-US" altLang="ko-KR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 </a:t>
                      </a:r>
                      <a:endParaRPr lang="ko-KR" altLang="en-US" sz="18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46266338"/>
                  </a:ext>
                </a:extLst>
              </a:tr>
              <a:tr h="46876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회귀계수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-146.961</a:t>
                      </a:r>
                      <a:endParaRPr lang="ko-KR" altLang="en-US" sz="18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5.895</a:t>
                      </a:r>
                      <a:endParaRPr lang="ko-KR" altLang="en-US" sz="18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-9.650</a:t>
                      </a:r>
                      <a:endParaRPr lang="ko-KR" altLang="en-US" sz="18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-6.966</a:t>
                      </a:r>
                      <a:endParaRPr lang="ko-KR" altLang="en-US" sz="18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8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11.634</a:t>
                      </a:r>
                      <a:endParaRPr lang="ko-KR" altLang="en-US" sz="18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6179240"/>
                  </a:ext>
                </a:extLst>
              </a:tr>
            </a:tbl>
          </a:graphicData>
        </a:graphic>
      </p:graphicFrame>
      <p:sp>
        <p:nvSpPr>
          <p:cNvPr id="43" name="설명선: 굽은 선(테두리 없음) 42">
            <a:extLst>
              <a:ext uri="{FF2B5EF4-FFF2-40B4-BE49-F238E27FC236}">
                <a16:creationId xmlns="" xmlns:a16="http://schemas.microsoft.com/office/drawing/2014/main" id="{C1BA7007-188A-4709-8CE0-CDC58B5A77D5}"/>
              </a:ext>
            </a:extLst>
          </p:cNvPr>
          <p:cNvSpPr/>
          <p:nvPr/>
        </p:nvSpPr>
        <p:spPr>
          <a:xfrm>
            <a:off x="4330127" y="3251614"/>
            <a:ext cx="2790092" cy="530361"/>
          </a:xfrm>
          <a:prstGeom prst="callout2">
            <a:avLst>
              <a:gd name="adj1" fmla="val -46495"/>
              <a:gd name="adj2" fmla="val 15376"/>
              <a:gd name="adj3" fmla="val -47336"/>
              <a:gd name="adj4" fmla="val -10492"/>
              <a:gd name="adj5" fmla="val 246575"/>
              <a:gd name="adj6" fmla="val -41059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8EDC8885-56A7-4122-8C33-7CA7CDABF7F9}"/>
              </a:ext>
            </a:extLst>
          </p:cNvPr>
          <p:cNvSpPr/>
          <p:nvPr/>
        </p:nvSpPr>
        <p:spPr>
          <a:xfrm>
            <a:off x="4791013" y="2803829"/>
            <a:ext cx="5753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VIF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를 통해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다중공선성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 없음을 확인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. ( VIF &lt; 10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이면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  FALSE )</a:t>
            </a:r>
          </a:p>
        </p:txBody>
      </p:sp>
      <p:sp>
        <p:nvSpPr>
          <p:cNvPr id="46" name="설명선: 굽은 선(테두리 없음) 45">
            <a:extLst>
              <a:ext uri="{FF2B5EF4-FFF2-40B4-BE49-F238E27FC236}">
                <a16:creationId xmlns="" xmlns:a16="http://schemas.microsoft.com/office/drawing/2014/main" id="{93D4E674-0845-4DC2-9801-FAA6A8C2A5BA}"/>
              </a:ext>
            </a:extLst>
          </p:cNvPr>
          <p:cNvSpPr/>
          <p:nvPr/>
        </p:nvSpPr>
        <p:spPr>
          <a:xfrm flipV="1">
            <a:off x="3856216" y="5722571"/>
            <a:ext cx="2790092" cy="530361"/>
          </a:xfrm>
          <a:prstGeom prst="callout2">
            <a:avLst>
              <a:gd name="adj1" fmla="val -23347"/>
              <a:gd name="adj2" fmla="val 4755"/>
              <a:gd name="adj3" fmla="val -23390"/>
              <a:gd name="adj4" fmla="val -7912"/>
              <a:gd name="adj5" fmla="val 246575"/>
              <a:gd name="adj6" fmla="val -41059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D60FF95E-2660-433B-B0D5-B11D71523381}"/>
              </a:ext>
            </a:extLst>
          </p:cNvPr>
          <p:cNvSpPr/>
          <p:nvPr/>
        </p:nvSpPr>
        <p:spPr>
          <a:xfrm>
            <a:off x="3897631" y="6188398"/>
            <a:ext cx="7570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공기청정기의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구매량은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SNS,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기온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강수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/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습도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미세먼지에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영향을 받음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70BCBC-A890-4A93-BBF2-1C96EF09EB86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데이터 처리 방안 </a:t>
            </a:r>
            <a:r>
              <a:rPr lang="ko-KR" altLang="en-US" sz="20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및 활용 분석 기법 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.6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다중회귀분석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2F0FBE2-79E4-457E-9198-B2B41EECC68B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48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103">
            <a:extLst>
              <a:ext uri="{FF2B5EF4-FFF2-40B4-BE49-F238E27FC236}">
                <a16:creationId xmlns="" xmlns:a16="http://schemas.microsoft.com/office/drawing/2014/main" id="{52C5FEFA-65F0-4CE9-B969-09C355627875}"/>
              </a:ext>
            </a:extLst>
          </p:cNvPr>
          <p:cNvSpPr/>
          <p:nvPr/>
        </p:nvSpPr>
        <p:spPr>
          <a:xfrm>
            <a:off x="10119009" y="2211307"/>
            <a:ext cx="1695128" cy="32627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FC90FAE-39FC-46CE-9CC8-D04B0E05650C}"/>
              </a:ext>
            </a:extLst>
          </p:cNvPr>
          <p:cNvSpPr txBox="1"/>
          <p:nvPr/>
        </p:nvSpPr>
        <p:spPr>
          <a:xfrm>
            <a:off x="10091579" y="4186543"/>
            <a:ext cx="1695128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에어컨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남성제품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 </a:t>
            </a: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베이스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과일채소류음료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기타 음료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식육 가공품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B4CA79C1-F80F-4B2F-B3B3-A4C92C32239E}"/>
              </a:ext>
            </a:extLst>
          </p:cNvPr>
          <p:cNvGrpSpPr/>
          <p:nvPr/>
        </p:nvGrpSpPr>
        <p:grpSpPr>
          <a:xfrm>
            <a:off x="771116" y="1361937"/>
            <a:ext cx="5510690" cy="5176668"/>
            <a:chOff x="2685551" y="1295169"/>
            <a:chExt cx="5497977" cy="5163516"/>
          </a:xfrm>
        </p:grpSpPr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D5E19527-E71E-40EA-8312-46E86ED21A60}"/>
                </a:ext>
              </a:extLst>
            </p:cNvPr>
            <p:cNvGrpSpPr/>
            <p:nvPr/>
          </p:nvGrpSpPr>
          <p:grpSpPr>
            <a:xfrm>
              <a:off x="2685551" y="1295169"/>
              <a:ext cx="5497977" cy="5163516"/>
              <a:chOff x="3532179" y="1605015"/>
              <a:chExt cx="3715519" cy="3837063"/>
            </a:xfrm>
          </p:grpSpPr>
          <p:sp>
            <p:nvSpPr>
              <p:cNvPr id="17" name="타원 16">
                <a:extLst>
                  <a:ext uri="{FF2B5EF4-FFF2-40B4-BE49-F238E27FC236}">
                    <a16:creationId xmlns="" xmlns:a16="http://schemas.microsoft.com/office/drawing/2014/main" id="{BCC49192-D442-41ED-B142-C0707718FEBD}"/>
                  </a:ext>
                </a:extLst>
              </p:cNvPr>
              <p:cNvSpPr/>
              <p:nvPr/>
            </p:nvSpPr>
            <p:spPr>
              <a:xfrm>
                <a:off x="4409954" y="1611615"/>
                <a:ext cx="2071869" cy="2106592"/>
              </a:xfrm>
              <a:prstGeom prst="ellipse">
                <a:avLst/>
              </a:prstGeom>
              <a:solidFill>
                <a:srgbClr val="FFAEB5">
                  <a:alpha val="50000"/>
                </a:srgb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="" xmlns:a16="http://schemas.microsoft.com/office/drawing/2014/main" id="{E1D27D2E-307C-4586-B344-9C19934913DB}"/>
                  </a:ext>
                </a:extLst>
              </p:cNvPr>
              <p:cNvSpPr/>
              <p:nvPr/>
            </p:nvSpPr>
            <p:spPr>
              <a:xfrm>
                <a:off x="3532179" y="2606261"/>
                <a:ext cx="2071869" cy="2106592"/>
              </a:xfrm>
              <a:prstGeom prst="ellipse">
                <a:avLst/>
              </a:prstGeom>
              <a:solidFill>
                <a:srgbClr val="B0CBFF">
                  <a:alpha val="50000"/>
                </a:srgb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="" xmlns:a16="http://schemas.microsoft.com/office/drawing/2014/main" id="{9F9E08DE-1AD7-4F7A-9406-1CD26AA649BD}"/>
                  </a:ext>
                </a:extLst>
              </p:cNvPr>
              <p:cNvSpPr/>
              <p:nvPr/>
            </p:nvSpPr>
            <p:spPr>
              <a:xfrm>
                <a:off x="4369796" y="3335486"/>
                <a:ext cx="2071869" cy="2106592"/>
              </a:xfrm>
              <a:prstGeom prst="ellipse">
                <a:avLst/>
              </a:prstGeom>
              <a:solidFill>
                <a:srgbClr val="B4F2C9">
                  <a:alpha val="50000"/>
                </a:srgb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="" xmlns:a16="http://schemas.microsoft.com/office/drawing/2014/main" id="{F77C42FF-D91B-464A-A9C4-6A888A1639E9}"/>
                  </a:ext>
                </a:extLst>
              </p:cNvPr>
              <p:cNvSpPr/>
              <p:nvPr/>
            </p:nvSpPr>
            <p:spPr>
              <a:xfrm>
                <a:off x="5175829" y="2617836"/>
                <a:ext cx="2071869" cy="2106592"/>
              </a:xfrm>
              <a:prstGeom prst="ellipse">
                <a:avLst/>
              </a:prstGeom>
              <a:solidFill>
                <a:srgbClr val="FFEDAF">
                  <a:alpha val="50000"/>
                </a:srgb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="" xmlns:a16="http://schemas.microsoft.com/office/drawing/2014/main" id="{0EBAEBAD-3D98-4F19-B357-95638FAD5249}"/>
                  </a:ext>
                </a:extLst>
              </p:cNvPr>
              <p:cNvSpPr/>
              <p:nvPr/>
            </p:nvSpPr>
            <p:spPr>
              <a:xfrm>
                <a:off x="4409953" y="1605015"/>
                <a:ext cx="2071869" cy="2106592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="" xmlns:a16="http://schemas.microsoft.com/office/drawing/2014/main" id="{E83BF15F-A119-446E-9B11-B0E59E76F1FE}"/>
                  </a:ext>
                </a:extLst>
              </p:cNvPr>
              <p:cNvSpPr/>
              <p:nvPr/>
            </p:nvSpPr>
            <p:spPr>
              <a:xfrm>
                <a:off x="4372962" y="3334424"/>
                <a:ext cx="2071869" cy="2106592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="" xmlns:a16="http://schemas.microsoft.com/office/drawing/2014/main" id="{B46D94E0-6378-402C-A7C6-4CED4A20C184}"/>
                  </a:ext>
                </a:extLst>
              </p:cNvPr>
              <p:cNvSpPr/>
              <p:nvPr/>
            </p:nvSpPr>
            <p:spPr>
              <a:xfrm>
                <a:off x="3533909" y="2606388"/>
                <a:ext cx="2071869" cy="2106592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9ADF930F-43BF-4314-863D-C6412D99BCA0}"/>
                </a:ext>
              </a:extLst>
            </p:cNvPr>
            <p:cNvSpPr txBox="1"/>
            <p:nvPr/>
          </p:nvSpPr>
          <p:spPr>
            <a:xfrm>
              <a:off x="4455266" y="2138043"/>
              <a:ext cx="1114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latin typeface="12롯데마트드림Light" pitchFamily="18" charset="-127"/>
                  <a:ea typeface="12롯데마트드림Light" pitchFamily="18" charset="-127"/>
                </a:rPr>
                <a:t>헤어케어</a:t>
              </a:r>
              <a:endParaRPr lang="ko-KR" altLang="en-US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1029F9ED-61F8-44C1-9BBE-8A889FDF24A4}"/>
                </a:ext>
              </a:extLst>
            </p:cNvPr>
            <p:cNvSpPr txBox="1"/>
            <p:nvPr/>
          </p:nvSpPr>
          <p:spPr>
            <a:xfrm>
              <a:off x="4413884" y="1702693"/>
              <a:ext cx="2100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12롯데마트드림Light" pitchFamily="18" charset="-127"/>
                  <a:ea typeface="12롯데마트드림Light" pitchFamily="18" charset="-127"/>
                </a:rPr>
                <a:t>기타 </a:t>
              </a:r>
              <a:r>
                <a:rPr lang="ko-KR" altLang="en-US" b="1" dirty="0" err="1">
                  <a:latin typeface="12롯데마트드림Light" pitchFamily="18" charset="-127"/>
                  <a:ea typeface="12롯데마트드림Light" pitchFamily="18" charset="-127"/>
                </a:rPr>
                <a:t>농산가공품류</a:t>
              </a:r>
              <a:endParaRPr lang="ko-KR" altLang="en-US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EDCD7627-7A97-4161-B68A-C15E63D1D84B}"/>
                </a:ext>
              </a:extLst>
            </p:cNvPr>
            <p:cNvSpPr txBox="1"/>
            <p:nvPr/>
          </p:nvSpPr>
          <p:spPr>
            <a:xfrm>
              <a:off x="5633339" y="2147507"/>
              <a:ext cx="881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highlight>
                    <a:srgbClr val="D5EDF1"/>
                  </a:highlight>
                  <a:latin typeface="12롯데마트드림Light" pitchFamily="18" charset="-127"/>
                  <a:ea typeface="12롯데마트드림Light" pitchFamily="18" charset="-127"/>
                </a:rPr>
                <a:t>갑각류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8F9EEDEE-554A-4C8F-9D93-8CE9DF5D5ED1}"/>
                </a:ext>
              </a:extLst>
            </p:cNvPr>
            <p:cNvSpPr txBox="1"/>
            <p:nvPr/>
          </p:nvSpPr>
          <p:spPr>
            <a:xfrm>
              <a:off x="4997135" y="5538879"/>
              <a:ext cx="884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12롯데마트드림Light" pitchFamily="18" charset="-127"/>
                  <a:ea typeface="12롯데마트드림Light" pitchFamily="18" charset="-127"/>
                </a:rPr>
                <a:t>축산물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2C27A573-2CBD-411C-B7AD-6D9024C6E48E}"/>
                </a:ext>
              </a:extLst>
            </p:cNvPr>
            <p:cNvSpPr txBox="1"/>
            <p:nvPr/>
          </p:nvSpPr>
          <p:spPr>
            <a:xfrm>
              <a:off x="5768912" y="4482422"/>
              <a:ext cx="881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latin typeface="12롯데마트드림Light" pitchFamily="18" charset="-127"/>
                  <a:ea typeface="12롯데마트드림Light" pitchFamily="18" charset="-127"/>
                </a:rPr>
                <a:t>커피류</a:t>
              </a:r>
              <a:endParaRPr lang="ko-KR" altLang="en-US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4C211859-621B-440F-AD32-93349B0121ED}"/>
                </a:ext>
              </a:extLst>
            </p:cNvPr>
            <p:cNvSpPr txBox="1"/>
            <p:nvPr/>
          </p:nvSpPr>
          <p:spPr>
            <a:xfrm>
              <a:off x="5654978" y="2824513"/>
              <a:ext cx="1216777" cy="951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12롯데마트드림Light" pitchFamily="18" charset="-127"/>
                  <a:ea typeface="12롯데마트드림Light" pitchFamily="18" charset="-127"/>
                </a:rPr>
                <a:t>색조</a:t>
              </a:r>
              <a:endParaRPr lang="en-US" altLang="ko-KR" sz="1400" b="1" dirty="0">
                <a:latin typeface="12롯데마트드림Light" pitchFamily="18" charset="-127"/>
                <a:ea typeface="12롯데마트드림Light" pitchFamily="18" charset="-127"/>
              </a:endParaRPr>
            </a:p>
            <a:p>
              <a:pPr algn="ctr"/>
              <a:r>
                <a:rPr lang="ko-KR" altLang="en-US" sz="1400" b="1" dirty="0" err="1">
                  <a:highlight>
                    <a:srgbClr val="D5EDF1"/>
                  </a:highlight>
                  <a:latin typeface="12롯데마트드림Light" pitchFamily="18" charset="-127"/>
                  <a:ea typeface="12롯데마트드림Light" pitchFamily="18" charset="-127"/>
                </a:rPr>
                <a:t>뷰티기타</a:t>
              </a:r>
              <a:endParaRPr lang="en-US" altLang="ko-KR" sz="1400" b="1" dirty="0">
                <a:highlight>
                  <a:srgbClr val="D5EDF1"/>
                </a:highlight>
                <a:latin typeface="12롯데마트드림Light" pitchFamily="18" charset="-127"/>
                <a:ea typeface="12롯데마트드림Light" pitchFamily="18" charset="-127"/>
              </a:endParaRPr>
            </a:p>
            <a:p>
              <a:pPr algn="ctr"/>
              <a:r>
                <a:rPr lang="ko-KR" altLang="en-US" sz="1400" b="1" dirty="0" err="1">
                  <a:latin typeface="12롯데마트드림Light" pitchFamily="18" charset="-127"/>
                  <a:ea typeface="12롯데마트드림Light" pitchFamily="18" charset="-127"/>
                </a:rPr>
                <a:t>페이셜케어</a:t>
              </a:r>
              <a:endParaRPr lang="en-US" altLang="ko-KR" sz="1400" b="1" dirty="0">
                <a:latin typeface="12롯데마트드림Light" pitchFamily="18" charset="-127"/>
                <a:ea typeface="12롯데마트드림Light" pitchFamily="18" charset="-127"/>
              </a:endParaRPr>
            </a:p>
            <a:p>
              <a:pPr algn="ctr"/>
              <a:r>
                <a:rPr lang="ko-KR" altLang="en-US" sz="1400" b="1" dirty="0" err="1">
                  <a:latin typeface="12롯데마트드림Light" pitchFamily="18" charset="-127"/>
                  <a:ea typeface="12롯데마트드림Light" pitchFamily="18" charset="-127"/>
                </a:rPr>
                <a:t>김치류</a:t>
              </a:r>
              <a:endParaRPr lang="ko-KR" altLang="en-US" sz="14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6F9D0659-0419-47B7-85DF-5EB739D1B8B2}"/>
                </a:ext>
              </a:extLst>
            </p:cNvPr>
            <p:cNvSpPr txBox="1"/>
            <p:nvPr/>
          </p:nvSpPr>
          <p:spPr>
            <a:xfrm>
              <a:off x="5266544" y="4108227"/>
              <a:ext cx="40576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12롯데마트드림Light" pitchFamily="18" charset="-127"/>
                  <a:ea typeface="12롯데마트드림Light" pitchFamily="18" charset="-127"/>
                </a:rPr>
                <a:t>채소류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50AF9FED-2265-44DD-AEA2-3ECAE67EA1F2}"/>
                </a:ext>
              </a:extLst>
            </p:cNvPr>
            <p:cNvSpPr txBox="1"/>
            <p:nvPr/>
          </p:nvSpPr>
          <p:spPr>
            <a:xfrm>
              <a:off x="4474682" y="3146653"/>
              <a:ext cx="6624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12롯데마트드림Light" pitchFamily="18" charset="-127"/>
                  <a:ea typeface="12롯데마트드림Light" pitchFamily="18" charset="-127"/>
                </a:rPr>
                <a:t>어류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86BC068B-5894-4B2E-AB69-733F4E6E7DA1}"/>
                </a:ext>
              </a:extLst>
            </p:cNvPr>
            <p:cNvSpPr/>
            <p:nvPr/>
          </p:nvSpPr>
          <p:spPr>
            <a:xfrm>
              <a:off x="5231163" y="3252819"/>
              <a:ext cx="388951" cy="3990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dirty="0">
                  <a:latin typeface="12롯데마트드림Light" pitchFamily="18" charset="-127"/>
                  <a:ea typeface="12롯데마트드림Light" pitchFamily="18" charset="-127"/>
                </a:rPr>
                <a:t>①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="" xmlns:a16="http://schemas.microsoft.com/office/drawing/2014/main" id="{3670A307-1887-4BED-A41A-DC1B66031539}"/>
                </a:ext>
              </a:extLst>
            </p:cNvPr>
            <p:cNvSpPr/>
            <p:nvPr/>
          </p:nvSpPr>
          <p:spPr>
            <a:xfrm>
              <a:off x="5218822" y="3680822"/>
              <a:ext cx="388951" cy="3990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dirty="0">
                  <a:latin typeface="12롯데마트드림Light" pitchFamily="18" charset="-127"/>
                  <a:ea typeface="12롯데마트드림Light" pitchFamily="18" charset="-127"/>
                </a:rPr>
                <a:t>③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2534B0D8-2DDD-47D4-914B-D57E1971626F}"/>
                </a:ext>
              </a:extLst>
            </p:cNvPr>
            <p:cNvSpPr/>
            <p:nvPr/>
          </p:nvSpPr>
          <p:spPr>
            <a:xfrm>
              <a:off x="5751364" y="3655853"/>
              <a:ext cx="388951" cy="3990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dirty="0">
                  <a:latin typeface="12롯데마트드림Light" pitchFamily="18" charset="-127"/>
                  <a:ea typeface="12롯데마트드림Light" pitchFamily="18" charset="-127"/>
                </a:rPr>
                <a:t>②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37C59056-A1B8-448C-AB77-486939EC4178}"/>
              </a:ext>
            </a:extLst>
          </p:cNvPr>
          <p:cNvGrpSpPr/>
          <p:nvPr/>
        </p:nvGrpSpPr>
        <p:grpSpPr>
          <a:xfrm>
            <a:off x="6601754" y="4809691"/>
            <a:ext cx="1222708" cy="1313801"/>
            <a:chOff x="6514502" y="4823064"/>
            <a:chExt cx="1222708" cy="1313801"/>
          </a:xfrm>
        </p:grpSpPr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B0B4F656-AEFA-4450-A562-F85F9A4A87E2}"/>
                </a:ext>
              </a:extLst>
            </p:cNvPr>
            <p:cNvSpPr/>
            <p:nvPr/>
          </p:nvSpPr>
          <p:spPr>
            <a:xfrm>
              <a:off x="6634894" y="4823064"/>
              <a:ext cx="50320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ln>
                    <a:solidFill>
                      <a:prstClr val="black">
                        <a:lumMod val="65000"/>
                        <a:lumOff val="35000"/>
                      </a:prstClr>
                    </a:solidFill>
                  </a:ln>
                  <a:solidFill>
                    <a:sysClr val="windowText" lastClr="000000"/>
                  </a:solidFill>
                  <a:latin typeface="12롯데마트드림Light" pitchFamily="18" charset="-127"/>
                  <a:ea typeface="12롯데마트드림Light" pitchFamily="18" charset="-127"/>
                </a:rPr>
                <a:t>기온</a:t>
              </a:r>
              <a:endParaRPr lang="en-US" altLang="ko-KR" sz="1000" dirty="0">
                <a:ln>
                  <a:solidFill>
                    <a:prstClr val="black">
                      <a:lumMod val="65000"/>
                      <a:lumOff val="35000"/>
                    </a:prstClr>
                  </a:solidFill>
                </a:ln>
                <a:solidFill>
                  <a:sysClr val="windowText" lastClr="000000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7C5D2D03-AD2E-4D4B-B862-97FBC9F49B33}"/>
                </a:ext>
              </a:extLst>
            </p:cNvPr>
            <p:cNvSpPr/>
            <p:nvPr/>
          </p:nvSpPr>
          <p:spPr>
            <a:xfrm>
              <a:off x="6664182" y="5542105"/>
              <a:ext cx="47391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ln>
                    <a:solidFill>
                      <a:prstClr val="black">
                        <a:lumMod val="65000"/>
                        <a:lumOff val="35000"/>
                      </a:prstClr>
                    </a:solidFill>
                  </a:ln>
                  <a:solidFill>
                    <a:sysClr val="windowText" lastClr="000000"/>
                  </a:solidFill>
                  <a:latin typeface="12롯데마트드림Light" pitchFamily="18" charset="-127"/>
                  <a:ea typeface="12롯데마트드림Light" pitchFamily="18" charset="-127"/>
                </a:rPr>
                <a:t>풍속</a:t>
              </a:r>
              <a:endParaRPr lang="en-US" altLang="ko-KR" sz="1000" dirty="0">
                <a:ln>
                  <a:solidFill>
                    <a:prstClr val="black">
                      <a:lumMod val="65000"/>
                      <a:lumOff val="35000"/>
                    </a:prstClr>
                  </a:solidFill>
                </a:ln>
                <a:solidFill>
                  <a:sysClr val="windowText" lastClr="000000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5091E227-2900-4062-80C2-D064C51A0B9C}"/>
                </a:ext>
              </a:extLst>
            </p:cNvPr>
            <p:cNvSpPr/>
            <p:nvPr/>
          </p:nvSpPr>
          <p:spPr>
            <a:xfrm>
              <a:off x="6641359" y="5182713"/>
              <a:ext cx="70101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ln>
                    <a:solidFill>
                      <a:prstClr val="black">
                        <a:lumMod val="65000"/>
                        <a:lumOff val="35000"/>
                      </a:prstClr>
                    </a:solidFill>
                  </a:ln>
                  <a:solidFill>
                    <a:sysClr val="windowText" lastClr="000000"/>
                  </a:solidFill>
                  <a:latin typeface="12롯데마트드림Light" pitchFamily="18" charset="-127"/>
                  <a:ea typeface="12롯데마트드림Light" pitchFamily="18" charset="-127"/>
                </a:rPr>
                <a:t>미세먼지</a:t>
              </a:r>
              <a:endParaRPr lang="en-US" altLang="ko-KR" sz="1000" dirty="0">
                <a:ln>
                  <a:solidFill>
                    <a:prstClr val="black">
                      <a:lumMod val="65000"/>
                      <a:lumOff val="35000"/>
                    </a:prstClr>
                  </a:solidFill>
                </a:ln>
                <a:solidFill>
                  <a:sysClr val="windowText" lastClr="000000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4121243C-BE1B-45F9-8E48-1B5E6F5017B0}"/>
                </a:ext>
              </a:extLst>
            </p:cNvPr>
            <p:cNvSpPr/>
            <p:nvPr/>
          </p:nvSpPr>
          <p:spPr>
            <a:xfrm>
              <a:off x="6634894" y="5890644"/>
              <a:ext cx="110231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ln>
                    <a:solidFill>
                      <a:prstClr val="black">
                        <a:lumMod val="65000"/>
                        <a:lumOff val="35000"/>
                      </a:prstClr>
                    </a:solidFill>
                  </a:ln>
                  <a:solidFill>
                    <a:sysClr val="windowText" lastClr="000000"/>
                  </a:solidFill>
                  <a:latin typeface="12롯데마트드림Light" pitchFamily="18" charset="-127"/>
                  <a:ea typeface="12롯데마트드림Light" pitchFamily="18" charset="-127"/>
                </a:rPr>
                <a:t>강수량 </a:t>
              </a:r>
              <a:r>
                <a:rPr lang="en-US" altLang="ko-KR" sz="1000" dirty="0">
                  <a:ln>
                    <a:solidFill>
                      <a:prstClr val="black">
                        <a:lumMod val="65000"/>
                        <a:lumOff val="35000"/>
                      </a:prstClr>
                    </a:solidFill>
                  </a:ln>
                  <a:solidFill>
                    <a:sysClr val="windowText" lastClr="000000"/>
                  </a:solidFill>
                  <a:latin typeface="12롯데마트드림Light" pitchFamily="18" charset="-127"/>
                  <a:ea typeface="12롯데마트드림Light" pitchFamily="18" charset="-127"/>
                </a:rPr>
                <a:t>&amp; </a:t>
              </a:r>
              <a:r>
                <a:rPr lang="ko-KR" altLang="en-US" sz="1000" dirty="0">
                  <a:ln>
                    <a:solidFill>
                      <a:prstClr val="black">
                        <a:lumMod val="65000"/>
                        <a:lumOff val="35000"/>
                      </a:prstClr>
                    </a:solidFill>
                  </a:ln>
                  <a:solidFill>
                    <a:sysClr val="windowText" lastClr="000000"/>
                  </a:solidFill>
                  <a:latin typeface="12롯데마트드림Light" pitchFamily="18" charset="-127"/>
                  <a:ea typeface="12롯데마트드림Light" pitchFamily="18" charset="-127"/>
                </a:rPr>
                <a:t>습도</a:t>
              </a:r>
              <a:endParaRPr lang="en-US" altLang="ko-KR" sz="1000" dirty="0">
                <a:ln>
                  <a:solidFill>
                    <a:prstClr val="black">
                      <a:lumMod val="65000"/>
                      <a:lumOff val="35000"/>
                    </a:prstClr>
                  </a:solidFill>
                </a:ln>
                <a:solidFill>
                  <a:sysClr val="windowText" lastClr="000000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2CF15844-007C-4C96-8FB9-0368BD6853B0}"/>
                </a:ext>
              </a:extLst>
            </p:cNvPr>
            <p:cNvSpPr/>
            <p:nvPr/>
          </p:nvSpPr>
          <p:spPr>
            <a:xfrm>
              <a:off x="6517855" y="4872616"/>
              <a:ext cx="129446" cy="129446"/>
            </a:xfrm>
            <a:prstGeom prst="rect">
              <a:avLst/>
            </a:prstGeom>
            <a:solidFill>
              <a:srgbClr val="FFAEB5">
                <a:alpha val="9200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D819D7C8-A619-414E-9C0D-3204F162BE55}"/>
                </a:ext>
              </a:extLst>
            </p:cNvPr>
            <p:cNvSpPr/>
            <p:nvPr/>
          </p:nvSpPr>
          <p:spPr>
            <a:xfrm>
              <a:off x="6514502" y="5232503"/>
              <a:ext cx="129446" cy="129446"/>
            </a:xfrm>
            <a:prstGeom prst="rect">
              <a:avLst/>
            </a:prstGeom>
            <a:solidFill>
              <a:srgbClr val="FFEDAF">
                <a:alpha val="9200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="" xmlns:a16="http://schemas.microsoft.com/office/drawing/2014/main" id="{A199BF3A-3F98-4274-BEB6-27B1E0470A9A}"/>
                </a:ext>
              </a:extLst>
            </p:cNvPr>
            <p:cNvSpPr/>
            <p:nvPr/>
          </p:nvSpPr>
          <p:spPr>
            <a:xfrm>
              <a:off x="6519919" y="5582103"/>
              <a:ext cx="125406" cy="125406"/>
            </a:xfrm>
            <a:prstGeom prst="rect">
              <a:avLst/>
            </a:prstGeom>
            <a:solidFill>
              <a:srgbClr val="B4F2C9">
                <a:alpha val="9200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="" xmlns:a16="http://schemas.microsoft.com/office/drawing/2014/main" id="{68FB69E4-C3EF-42B5-8A04-F891BB01484D}"/>
                </a:ext>
              </a:extLst>
            </p:cNvPr>
            <p:cNvSpPr/>
            <p:nvPr/>
          </p:nvSpPr>
          <p:spPr>
            <a:xfrm>
              <a:off x="6514503" y="5944729"/>
              <a:ext cx="125406" cy="125406"/>
            </a:xfrm>
            <a:prstGeom prst="rect">
              <a:avLst/>
            </a:prstGeom>
            <a:solidFill>
              <a:srgbClr val="B0CBFF">
                <a:alpha val="9200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</p:grpSp>
      <p:sp>
        <p:nvSpPr>
          <p:cNvPr id="66" name="설명선: 굽은 선(테두리 없음) 65">
            <a:extLst>
              <a:ext uri="{FF2B5EF4-FFF2-40B4-BE49-F238E27FC236}">
                <a16:creationId xmlns="" xmlns:a16="http://schemas.microsoft.com/office/drawing/2014/main" id="{E5B1956C-0753-44E5-A6EE-87F58C074462}"/>
              </a:ext>
            </a:extLst>
          </p:cNvPr>
          <p:cNvSpPr/>
          <p:nvPr/>
        </p:nvSpPr>
        <p:spPr>
          <a:xfrm>
            <a:off x="4668156" y="1502739"/>
            <a:ext cx="2790092" cy="530361"/>
          </a:xfrm>
          <a:prstGeom prst="callout2">
            <a:avLst>
              <a:gd name="adj1" fmla="val 263730"/>
              <a:gd name="adj2" fmla="val 180223"/>
              <a:gd name="adj3" fmla="val 259324"/>
              <a:gd name="adj4" fmla="val -16468"/>
              <a:gd name="adj5" fmla="val 352506"/>
              <a:gd name="adj6" fmla="val -4033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67" name="설명선: 굽은 선(테두리 없음) 66">
            <a:extLst>
              <a:ext uri="{FF2B5EF4-FFF2-40B4-BE49-F238E27FC236}">
                <a16:creationId xmlns="" xmlns:a16="http://schemas.microsoft.com/office/drawing/2014/main" id="{A3C986A4-F8BD-4319-BA60-2DCB68856F11}"/>
              </a:ext>
            </a:extLst>
          </p:cNvPr>
          <p:cNvSpPr/>
          <p:nvPr/>
        </p:nvSpPr>
        <p:spPr>
          <a:xfrm>
            <a:off x="4941624" y="2220931"/>
            <a:ext cx="2790092" cy="530361"/>
          </a:xfrm>
          <a:prstGeom prst="callout2">
            <a:avLst>
              <a:gd name="adj1" fmla="val 279851"/>
              <a:gd name="adj2" fmla="val 171443"/>
              <a:gd name="adj3" fmla="val 275687"/>
              <a:gd name="adj4" fmla="val -10399"/>
              <a:gd name="adj5" fmla="val 326165"/>
              <a:gd name="adj6" fmla="val -2402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68" name="설명선: 굽은 선(테두리 없음) 67">
            <a:extLst>
              <a:ext uri="{FF2B5EF4-FFF2-40B4-BE49-F238E27FC236}">
                <a16:creationId xmlns="" xmlns:a16="http://schemas.microsoft.com/office/drawing/2014/main" id="{20755C02-76DF-4F9C-9B08-92926FE753C7}"/>
              </a:ext>
            </a:extLst>
          </p:cNvPr>
          <p:cNvSpPr/>
          <p:nvPr/>
        </p:nvSpPr>
        <p:spPr>
          <a:xfrm flipV="1">
            <a:off x="5410503" y="5340519"/>
            <a:ext cx="2790092" cy="530361"/>
          </a:xfrm>
          <a:prstGeom prst="callout2">
            <a:avLst>
              <a:gd name="adj1" fmla="val 270332"/>
              <a:gd name="adj2" fmla="val 154553"/>
              <a:gd name="adj3" fmla="val 274890"/>
              <a:gd name="adj4" fmla="val -34903"/>
              <a:gd name="adj5" fmla="val 346120"/>
              <a:gd name="adj6" fmla="val -60663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494F3EDC-3A5D-4C0B-91CD-D11CC7CD112B}"/>
              </a:ext>
            </a:extLst>
          </p:cNvPr>
          <p:cNvSpPr/>
          <p:nvPr/>
        </p:nvSpPr>
        <p:spPr>
          <a:xfrm>
            <a:off x="6416146" y="2552738"/>
            <a:ext cx="2810418" cy="336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50" b="1" dirty="0">
                <a:latin typeface="12롯데마트드림Light" pitchFamily="18" charset="-127"/>
                <a:ea typeface="12롯데마트드림Light" pitchFamily="18" charset="-127"/>
              </a:rPr>
              <a:t>① 기온</a:t>
            </a:r>
            <a:r>
              <a:rPr lang="en-US" altLang="ko-KR" sz="1250" b="1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sz="1250" b="1" dirty="0">
                <a:latin typeface="12롯데마트드림Light" pitchFamily="18" charset="-127"/>
                <a:ea typeface="12롯데마트드림Light" pitchFamily="18" charset="-127"/>
              </a:rPr>
              <a:t>∩ 미세먼지</a:t>
            </a:r>
            <a:r>
              <a:rPr lang="en-US" altLang="ko-KR" sz="1250" b="1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sz="1250" b="1" dirty="0">
                <a:latin typeface="12롯데마트드림Light" pitchFamily="18" charset="-127"/>
                <a:ea typeface="12롯데마트드림Light" pitchFamily="18" charset="-127"/>
              </a:rPr>
              <a:t>∩ 강수 ∩ </a:t>
            </a:r>
            <a:r>
              <a:rPr lang="en-US" altLang="ko-KR" sz="1250" b="1" dirty="0">
                <a:latin typeface="12롯데마트드림Light" pitchFamily="18" charset="-127"/>
                <a:ea typeface="12롯데마트드림Light" pitchFamily="18" charset="-127"/>
              </a:rPr>
              <a:t>SNS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="" xmlns:a16="http://schemas.microsoft.com/office/drawing/2014/main" id="{EE6E8A79-49D6-430E-90B8-FA360F8D6083}"/>
              </a:ext>
            </a:extLst>
          </p:cNvPr>
          <p:cNvSpPr/>
          <p:nvPr/>
        </p:nvSpPr>
        <p:spPr>
          <a:xfrm>
            <a:off x="6407486" y="3351524"/>
            <a:ext cx="2830169" cy="336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50" b="1" dirty="0">
                <a:latin typeface="12롯데마트드림Light" pitchFamily="18" charset="-127"/>
                <a:ea typeface="12롯데마트드림Light" pitchFamily="18" charset="-127"/>
              </a:rPr>
              <a:t>② 기온 ∩ 미세먼지 ∩ 풍속 ∩ </a:t>
            </a:r>
            <a:r>
              <a:rPr lang="en-US" altLang="ko-KR" sz="1250" b="1" dirty="0">
                <a:latin typeface="12롯데마트드림Light" pitchFamily="18" charset="-127"/>
                <a:ea typeface="12롯데마트드림Light" pitchFamily="18" charset="-127"/>
              </a:rPr>
              <a:t>SNS</a:t>
            </a:r>
            <a:r>
              <a:rPr lang="ko-KR" altLang="en-US" sz="1250" b="1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endParaRPr lang="en-US" altLang="ko-KR" sz="125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C6BF4A1F-D6E9-4830-9119-40CAEA4FA16F}"/>
              </a:ext>
            </a:extLst>
          </p:cNvPr>
          <p:cNvSpPr/>
          <p:nvPr/>
        </p:nvSpPr>
        <p:spPr>
          <a:xfrm>
            <a:off x="6396324" y="4071946"/>
            <a:ext cx="3429716" cy="3360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50" b="1" dirty="0">
                <a:latin typeface="12롯데마트드림Light" pitchFamily="18" charset="-127"/>
                <a:ea typeface="12롯데마트드림Light" pitchFamily="18" charset="-127"/>
              </a:rPr>
              <a:t>③ 기온 ∩ 미세먼지 ∩ 풍속 </a:t>
            </a:r>
            <a:r>
              <a:rPr lang="en-US" altLang="ko-KR" sz="1250" b="1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sz="1250" b="1" dirty="0">
                <a:latin typeface="12롯데마트드림Light" pitchFamily="18" charset="-127"/>
                <a:ea typeface="12롯데마트드림Light" pitchFamily="18" charset="-127"/>
              </a:rPr>
              <a:t>∩ 강수 ∩ </a:t>
            </a:r>
            <a:r>
              <a:rPr lang="en-US" altLang="ko-KR" sz="1250" b="1" dirty="0">
                <a:latin typeface="12롯데마트드림Light" pitchFamily="18" charset="-127"/>
                <a:ea typeface="12롯데마트드림Light" pitchFamily="18" charset="-127"/>
              </a:rPr>
              <a:t>SNS</a:t>
            </a:r>
            <a:r>
              <a:rPr lang="ko-KR" altLang="en-US" sz="1250" b="1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endParaRPr lang="en-US" altLang="ko-KR" sz="125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EC9E5093-660B-40C7-93E1-F93DEA2ED82F}"/>
              </a:ext>
            </a:extLst>
          </p:cNvPr>
          <p:cNvSpPr txBox="1"/>
          <p:nvPr/>
        </p:nvSpPr>
        <p:spPr>
          <a:xfrm>
            <a:off x="10119008" y="2520080"/>
            <a:ext cx="169512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공기청정기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선풍기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 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우유류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126607D2-8ECB-44DC-84AE-6B266A23FE8B}"/>
              </a:ext>
            </a:extLst>
          </p:cNvPr>
          <p:cNvSpPr/>
          <p:nvPr/>
        </p:nvSpPr>
        <p:spPr>
          <a:xfrm>
            <a:off x="10119008" y="3307788"/>
            <a:ext cx="1695128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난방기기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바디케어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선케어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클렌징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네일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AB9F36C9-13C9-40A9-9BCD-32155DC11AFC}"/>
              </a:ext>
            </a:extLst>
          </p:cNvPr>
          <p:cNvCxnSpPr>
            <a:cxnSpLocks/>
          </p:cNvCxnSpPr>
          <p:nvPr/>
        </p:nvCxnSpPr>
        <p:spPr>
          <a:xfrm>
            <a:off x="10215880" y="3184283"/>
            <a:ext cx="152411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="" xmlns:a16="http://schemas.microsoft.com/office/drawing/2014/main" id="{07348F9F-BC04-4BAF-844C-5B9E68DF347D}"/>
              </a:ext>
            </a:extLst>
          </p:cNvPr>
          <p:cNvCxnSpPr>
            <a:cxnSpLocks/>
          </p:cNvCxnSpPr>
          <p:nvPr/>
        </p:nvCxnSpPr>
        <p:spPr>
          <a:xfrm>
            <a:off x="10215880" y="4056487"/>
            <a:ext cx="152411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="" xmlns:a16="http://schemas.microsoft.com/office/drawing/2014/main" id="{1F6D0836-405E-46F4-B7F3-F961E0485025}"/>
              </a:ext>
            </a:extLst>
          </p:cNvPr>
          <p:cNvCxnSpPr>
            <a:cxnSpLocks/>
          </p:cNvCxnSpPr>
          <p:nvPr/>
        </p:nvCxnSpPr>
        <p:spPr>
          <a:xfrm>
            <a:off x="9727611" y="2911567"/>
            <a:ext cx="67735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="" xmlns:a16="http://schemas.microsoft.com/office/drawing/2014/main" id="{344EE860-58D0-4042-BF3D-1AE132AD3600}"/>
              </a:ext>
            </a:extLst>
          </p:cNvPr>
          <p:cNvCxnSpPr>
            <a:cxnSpLocks/>
          </p:cNvCxnSpPr>
          <p:nvPr/>
        </p:nvCxnSpPr>
        <p:spPr>
          <a:xfrm>
            <a:off x="9753365" y="3710789"/>
            <a:ext cx="72674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="" xmlns:a16="http://schemas.microsoft.com/office/drawing/2014/main" id="{791304C8-3579-4DC9-A263-49836A5B9B56}"/>
              </a:ext>
            </a:extLst>
          </p:cNvPr>
          <p:cNvCxnSpPr>
            <a:cxnSpLocks/>
          </p:cNvCxnSpPr>
          <p:nvPr/>
        </p:nvCxnSpPr>
        <p:spPr>
          <a:xfrm>
            <a:off x="9745655" y="4442943"/>
            <a:ext cx="72674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EDCD7627-7A97-4161-B68A-C15E63D1D84B}"/>
              </a:ext>
            </a:extLst>
          </p:cNvPr>
          <p:cNvSpPr txBox="1"/>
          <p:nvPr/>
        </p:nvSpPr>
        <p:spPr>
          <a:xfrm>
            <a:off x="3245751" y="2606729"/>
            <a:ext cx="883129" cy="370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highlight>
                  <a:srgbClr val="D5EDF1"/>
                </a:highlight>
                <a:latin typeface="12롯데마트드림Light" pitchFamily="18" charset="-127"/>
                <a:ea typeface="12롯데마트드림Light" pitchFamily="18" charset="-127"/>
              </a:rPr>
              <a:t>다류</a:t>
            </a:r>
            <a:endParaRPr lang="ko-KR" altLang="en-US" b="1" dirty="0">
              <a:highlight>
                <a:srgbClr val="D5EDF1"/>
              </a:highlight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97DFCD8B-93F0-4D2C-86B3-01EA2F8C05F6}"/>
              </a:ext>
            </a:extLst>
          </p:cNvPr>
          <p:cNvSpPr/>
          <p:nvPr/>
        </p:nvSpPr>
        <p:spPr>
          <a:xfrm>
            <a:off x="653882" y="1299731"/>
            <a:ext cx="5751378" cy="5284039"/>
          </a:xfrm>
          <a:prstGeom prst="roundRect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2F67006-EF2C-433A-924B-9E82050D1AAB}"/>
              </a:ext>
            </a:extLst>
          </p:cNvPr>
          <p:cNvSpPr/>
          <p:nvPr/>
        </p:nvSpPr>
        <p:spPr>
          <a:xfrm>
            <a:off x="4639956" y="1069500"/>
            <a:ext cx="824201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SNS</a:t>
            </a:r>
            <a:endParaRPr lang="ko-KR" altLang="en-US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6" name="설명선: 굽은 선(테두리 없음) 55">
            <a:extLst>
              <a:ext uri="{FF2B5EF4-FFF2-40B4-BE49-F238E27FC236}">
                <a16:creationId xmlns="" xmlns:a16="http://schemas.microsoft.com/office/drawing/2014/main" id="{18BA16A7-EA30-4683-A8D7-716021CF22ED}"/>
              </a:ext>
            </a:extLst>
          </p:cNvPr>
          <p:cNvSpPr/>
          <p:nvPr/>
        </p:nvSpPr>
        <p:spPr>
          <a:xfrm>
            <a:off x="7513790" y="759550"/>
            <a:ext cx="2790092" cy="530361"/>
          </a:xfrm>
          <a:prstGeom prst="callout2">
            <a:avLst>
              <a:gd name="adj1" fmla="val 270409"/>
              <a:gd name="adj2" fmla="val 2343"/>
              <a:gd name="adj3" fmla="val 272028"/>
              <a:gd name="adj4" fmla="val -26472"/>
              <a:gd name="adj5" fmla="val 352506"/>
              <a:gd name="adj6" fmla="val -4033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54063138-FD62-4C88-8EEE-9C77C36FCE58}"/>
              </a:ext>
            </a:extLst>
          </p:cNvPr>
          <p:cNvSpPr/>
          <p:nvPr/>
        </p:nvSpPr>
        <p:spPr>
          <a:xfrm>
            <a:off x="7699775" y="1755969"/>
            <a:ext cx="11753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500" b="1" dirty="0">
                <a:latin typeface="12롯데마트드림Light" pitchFamily="18" charset="-127"/>
                <a:ea typeface="12롯데마트드림Light" pitchFamily="18" charset="-127"/>
              </a:rPr>
              <a:t>건강기능식품</a:t>
            </a:r>
            <a:endParaRPr lang="en-US" altLang="ko-KR" sz="15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39EF2C40-6515-4417-92FF-9EB739D4B68D}"/>
              </a:ext>
            </a:extLst>
          </p:cNvPr>
          <p:cNvSpPr/>
          <p:nvPr/>
        </p:nvSpPr>
        <p:spPr>
          <a:xfrm>
            <a:off x="6924286" y="1655762"/>
            <a:ext cx="47961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>
                <a:latin typeface="12롯데마트드림Light" pitchFamily="18" charset="-127"/>
                <a:ea typeface="12롯데마트드림Light" pitchFamily="18" charset="-127"/>
              </a:rPr>
              <a:t>SNS</a:t>
            </a:r>
            <a:endParaRPr lang="ko-KR" altLang="en-US" sz="15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65" name="설명선: 굽은 선(테두리 없음) 64">
            <a:extLst>
              <a:ext uri="{FF2B5EF4-FFF2-40B4-BE49-F238E27FC236}">
                <a16:creationId xmlns="" xmlns:a16="http://schemas.microsoft.com/office/drawing/2014/main" id="{0C65D504-C4A0-427F-A003-4A5172C511F2}"/>
              </a:ext>
            </a:extLst>
          </p:cNvPr>
          <p:cNvSpPr/>
          <p:nvPr/>
        </p:nvSpPr>
        <p:spPr>
          <a:xfrm flipH="1" flipV="1">
            <a:off x="-1411013" y="5326912"/>
            <a:ext cx="2790092" cy="530361"/>
          </a:xfrm>
          <a:prstGeom prst="callout2">
            <a:avLst>
              <a:gd name="adj1" fmla="val 580111"/>
              <a:gd name="adj2" fmla="val -33032"/>
              <a:gd name="adj3" fmla="val 624954"/>
              <a:gd name="adj4" fmla="val 688"/>
              <a:gd name="adj5" fmla="val -13410"/>
              <a:gd name="adj6" fmla="val -3611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9098FD2B-10A3-4F0E-9E05-D9C03B69A7BB}"/>
              </a:ext>
            </a:extLst>
          </p:cNvPr>
          <p:cNvSpPr/>
          <p:nvPr/>
        </p:nvSpPr>
        <p:spPr>
          <a:xfrm>
            <a:off x="2279276" y="2572151"/>
            <a:ext cx="45719" cy="45719"/>
          </a:xfrm>
          <a:prstGeom prst="ellipse">
            <a:avLst/>
          </a:prstGeom>
          <a:solidFill>
            <a:srgbClr val="595959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65CF7360-FDC9-4D32-A86E-764077C9C8D9}"/>
              </a:ext>
            </a:extLst>
          </p:cNvPr>
          <p:cNvSpPr/>
          <p:nvPr/>
        </p:nvSpPr>
        <p:spPr>
          <a:xfrm>
            <a:off x="887475" y="1509568"/>
            <a:ext cx="61747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err="1">
                <a:highlight>
                  <a:srgbClr val="D5EDF1"/>
                </a:highlight>
                <a:latin typeface="12롯데마트드림Light" pitchFamily="18" charset="-127"/>
                <a:ea typeface="12롯데마트드림Light" pitchFamily="18" charset="-127"/>
              </a:rPr>
              <a:t>연체류</a:t>
            </a:r>
            <a:endParaRPr lang="ko-KR" altLang="en-US" sz="1300" b="1" dirty="0">
              <a:highlight>
                <a:srgbClr val="D5EDF1"/>
              </a:highlight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3C12ED05-5F90-4D8C-9181-0B7DD5C23427}"/>
              </a:ext>
            </a:extLst>
          </p:cNvPr>
          <p:cNvSpPr/>
          <p:nvPr/>
        </p:nvSpPr>
        <p:spPr>
          <a:xfrm>
            <a:off x="672384" y="1801956"/>
            <a:ext cx="146616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b="1" dirty="0">
                <a:latin typeface="12롯데마트드림Light" pitchFamily="18" charset="-127"/>
                <a:ea typeface="12롯데마트드림Light" pitchFamily="18" charset="-127"/>
              </a:rPr>
              <a:t>땅콩 또는 견과류</a:t>
            </a:r>
            <a:endParaRPr lang="en-US" altLang="ko-KR" sz="1300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300" b="1" dirty="0">
                <a:latin typeface="12롯데마트드림Light" pitchFamily="18" charset="-127"/>
                <a:ea typeface="12롯데마트드림Light" pitchFamily="18" charset="-127"/>
              </a:rPr>
              <a:t>가공품류</a:t>
            </a:r>
            <a:endParaRPr lang="en-US" altLang="ko-KR" sz="13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="" xmlns:a16="http://schemas.microsoft.com/office/drawing/2014/main" id="{7FB89B6E-890A-457E-813C-F06AF2D6A4FD}"/>
              </a:ext>
            </a:extLst>
          </p:cNvPr>
          <p:cNvSpPr/>
          <p:nvPr/>
        </p:nvSpPr>
        <p:spPr>
          <a:xfrm>
            <a:off x="6587028" y="6235648"/>
            <a:ext cx="366296" cy="137711"/>
          </a:xfrm>
          <a:prstGeom prst="rect">
            <a:avLst/>
          </a:prstGeom>
          <a:solidFill>
            <a:srgbClr val="D5EDF1"/>
          </a:solidFill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solidFill>
                <a:prstClr val="black">
                  <a:lumMod val="65000"/>
                  <a:lumOff val="35000"/>
                </a:prstClr>
              </a:solidFill>
              <a:highlight>
                <a:srgbClr val="D5EDF1"/>
              </a:highlight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="" xmlns:a16="http://schemas.microsoft.com/office/drawing/2014/main" id="{84A3D972-E035-43E8-8250-F71A310A6BBF}"/>
              </a:ext>
            </a:extLst>
          </p:cNvPr>
          <p:cNvSpPr/>
          <p:nvPr/>
        </p:nvSpPr>
        <p:spPr>
          <a:xfrm>
            <a:off x="6881690" y="6175010"/>
            <a:ext cx="2159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prstClr val="black">
                      <a:lumMod val="65000"/>
                      <a:lumOff val="35000"/>
                    </a:prstClr>
                  </a:solidFill>
                </a:ln>
                <a:solidFill>
                  <a:sysClr val="windowText" lastClr="000000"/>
                </a:solidFill>
                <a:latin typeface="12롯데마트드림Light" pitchFamily="18" charset="-127"/>
                <a:ea typeface="12롯데마트드림Light" pitchFamily="18" charset="-127"/>
              </a:rPr>
              <a:t>SNS</a:t>
            </a:r>
            <a:r>
              <a:rPr lang="ko-KR" altLang="en-US" sz="1000" dirty="0">
                <a:ln>
                  <a:solidFill>
                    <a:prstClr val="black">
                      <a:lumMod val="65000"/>
                      <a:lumOff val="35000"/>
                    </a:prstClr>
                  </a:solidFill>
                </a:ln>
                <a:solidFill>
                  <a:sysClr val="windowText" lastClr="000000"/>
                </a:solidFill>
                <a:latin typeface="12롯데마트드림Light" pitchFamily="18" charset="-127"/>
                <a:ea typeface="12롯데마트드림Light" pitchFamily="18" charset="-127"/>
              </a:rPr>
              <a:t>에 영향을 받지 않는 </a:t>
            </a:r>
            <a:r>
              <a:rPr lang="ko-KR" altLang="en-US" sz="1000" dirty="0" err="1">
                <a:ln>
                  <a:solidFill>
                    <a:prstClr val="black">
                      <a:lumMod val="65000"/>
                      <a:lumOff val="35000"/>
                    </a:prstClr>
                  </a:solidFill>
                </a:ln>
                <a:solidFill>
                  <a:sysClr val="windowText" lastClr="000000"/>
                </a:solidFill>
                <a:latin typeface="12롯데마트드림Light" pitchFamily="18" charset="-127"/>
                <a:ea typeface="12롯데마트드림Light" pitchFamily="18" charset="-127"/>
              </a:rPr>
              <a:t>상품군</a:t>
            </a:r>
            <a:endParaRPr lang="en-US" altLang="ko-KR" sz="1000" dirty="0">
              <a:ln>
                <a:solidFill>
                  <a:prstClr val="black">
                    <a:lumMod val="65000"/>
                    <a:lumOff val="35000"/>
                  </a:prstClr>
                </a:solidFill>
              </a:ln>
              <a:solidFill>
                <a:sysClr val="windowText" lastClr="000000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0F7A0E43-7E96-4CAD-B60F-1BBA07568FF4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데이터 처리 방안 </a:t>
            </a:r>
            <a:r>
              <a:rPr lang="ko-KR" altLang="en-US" sz="20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및 활용 분석 기법 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.6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다중회귀분석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93424B23-4418-4F51-850C-A895DFD3032E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08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s3-us-west-2.amazonaws.com/secure.notion-static.com/0f732167-910f-4962-970e-51b1616ee325/Untitled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" name="AutoShape 2" descr="http://127.0.0.1:41446/graphics/66059bf8-eed9-4d43-a3de-24de52666670.png"/>
          <p:cNvSpPr>
            <a:spLocks noChangeAspect="1" noChangeArrowheads="1"/>
          </p:cNvSpPr>
          <p:nvPr/>
        </p:nvSpPr>
        <p:spPr bwMode="auto">
          <a:xfrm>
            <a:off x="2286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" name="AutoShape 4" descr="http://127.0.0.1:41446/graphics/plot_zoom_png?width=1200&amp;height=900"/>
          <p:cNvSpPr>
            <a:spLocks noChangeAspect="1" noChangeArrowheads="1"/>
          </p:cNvSpPr>
          <p:nvPr/>
        </p:nvSpPr>
        <p:spPr bwMode="auto">
          <a:xfrm>
            <a:off x="3810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6" name="AutoShape 6" descr="http://127.0.0.1:41446/graphics/plot_zoom_png?width=1200&amp;height=900"/>
          <p:cNvSpPr>
            <a:spLocks noChangeAspect="1" noChangeArrowheads="1"/>
          </p:cNvSpPr>
          <p:nvPr/>
        </p:nvSpPr>
        <p:spPr bwMode="auto">
          <a:xfrm>
            <a:off x="533400" y="320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168" y="6226018"/>
            <a:ext cx="11049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날씨에 민감한 </a:t>
            </a:r>
            <a:r>
              <a:rPr lang="ko-KR" altLang="en-US" b="1" dirty="0" err="1">
                <a:latin typeface="12롯데마트드림Light" pitchFamily="18" charset="-127"/>
                <a:ea typeface="12롯데마트드림Light" pitchFamily="18" charset="-127"/>
              </a:rPr>
              <a:t>제품군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 별 소비층의 연령대를 확인 해 본 결과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주 소비층이 </a:t>
            </a: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30, 40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대 인 것을 알 수 있음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.</a:t>
            </a:r>
          </a:p>
        </p:txBody>
      </p:sp>
      <p:sp>
        <p:nvSpPr>
          <p:cNvPr id="8" name="AutoShape 10" descr="http://127.0.0.1:41446/graphics/fb0d1a77-365e-4f6c-963a-5d323077e6f6.png"/>
          <p:cNvSpPr>
            <a:spLocks noChangeAspect="1" noChangeArrowheads="1"/>
          </p:cNvSpPr>
          <p:nvPr/>
        </p:nvSpPr>
        <p:spPr bwMode="auto">
          <a:xfrm>
            <a:off x="685800" y="473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9" name="AutoShape 13" descr="http://127.0.0.1:41446/graphics/fb0d1a77-365e-4f6c-963a-5d323077e6f6.png"/>
          <p:cNvSpPr>
            <a:spLocks noChangeAspect="1" noChangeArrowheads="1"/>
          </p:cNvSpPr>
          <p:nvPr/>
        </p:nvSpPr>
        <p:spPr bwMode="auto">
          <a:xfrm>
            <a:off x="838200" y="6254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54859F9-7F44-45C2-8A3E-76911EEA2F92}"/>
              </a:ext>
            </a:extLst>
          </p:cNvPr>
          <p:cNvSpPr txBox="1"/>
          <p:nvPr/>
        </p:nvSpPr>
        <p:spPr>
          <a:xfrm>
            <a:off x="337259" y="944565"/>
            <a:ext cx="1654828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latin typeface="12롯데마트드림Medium" pitchFamily="18" charset="-127"/>
                <a:ea typeface="12롯데마트드림Medium" pitchFamily="18" charset="-127"/>
              </a:rPr>
              <a:t>연령대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5D35A9E2-BDDE-4FC5-B9E8-6F6D82A88041}"/>
              </a:ext>
            </a:extLst>
          </p:cNvPr>
          <p:cNvGrpSpPr/>
          <p:nvPr/>
        </p:nvGrpSpPr>
        <p:grpSpPr>
          <a:xfrm>
            <a:off x="567423" y="1582205"/>
            <a:ext cx="11117982" cy="4477014"/>
            <a:chOff x="567423" y="1594905"/>
            <a:chExt cx="11117982" cy="4477014"/>
          </a:xfrm>
        </p:grpSpPr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9EE11324-49CE-4C4F-8DCA-D4E7A7F0178B}"/>
                </a:ext>
              </a:extLst>
            </p:cNvPr>
            <p:cNvSpPr/>
            <p:nvPr/>
          </p:nvSpPr>
          <p:spPr>
            <a:xfrm>
              <a:off x="567423" y="1594905"/>
              <a:ext cx="11117982" cy="44770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EC5F4D58-7F76-4666-9B6C-C7DD22416F65}"/>
                </a:ext>
              </a:extLst>
            </p:cNvPr>
            <p:cNvGrpSpPr/>
            <p:nvPr/>
          </p:nvGrpSpPr>
          <p:grpSpPr>
            <a:xfrm>
              <a:off x="635155" y="1990177"/>
              <a:ext cx="3942287" cy="3712440"/>
              <a:chOff x="448732" y="1955877"/>
              <a:chExt cx="3942287" cy="3687667"/>
            </a:xfrm>
          </p:grpSpPr>
          <p:pic>
            <p:nvPicPr>
              <p:cNvPr id="24" name="Picture 8">
                <a:extLst>
                  <a:ext uri="{FF2B5EF4-FFF2-40B4-BE49-F238E27FC236}">
                    <a16:creationId xmlns="" xmlns:a16="http://schemas.microsoft.com/office/drawing/2014/main" id="{3D9F34A6-181E-4A75-A5CD-367CAA1E9E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5" t="5597" r="9157" b="4783"/>
              <a:stretch/>
            </p:blipFill>
            <p:spPr bwMode="auto">
              <a:xfrm>
                <a:off x="448733" y="1955877"/>
                <a:ext cx="3942286" cy="36876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" name="직사각형 9">
                <a:extLst>
                  <a:ext uri="{FF2B5EF4-FFF2-40B4-BE49-F238E27FC236}">
                    <a16:creationId xmlns="" xmlns:a16="http://schemas.microsoft.com/office/drawing/2014/main" id="{8EC086F3-F4EC-4DE4-86FA-4630CA085A4C}"/>
                  </a:ext>
                </a:extLst>
              </p:cNvPr>
              <p:cNvSpPr/>
              <p:nvPr/>
            </p:nvSpPr>
            <p:spPr>
              <a:xfrm>
                <a:off x="448732" y="3188622"/>
                <a:ext cx="128409" cy="442133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="" xmlns:a16="http://schemas.microsoft.com/office/drawing/2014/main" id="{64E8CFE9-488B-4741-8772-65F1F46AEC1C}"/>
                </a:ext>
              </a:extLst>
            </p:cNvPr>
            <p:cNvGrpSpPr/>
            <p:nvPr/>
          </p:nvGrpSpPr>
          <p:grpSpPr>
            <a:xfrm>
              <a:off x="4546544" y="1990178"/>
              <a:ext cx="3440862" cy="3712439"/>
              <a:chOff x="4529915" y="1930634"/>
              <a:chExt cx="3440862" cy="3778250"/>
            </a:xfrm>
          </p:grpSpPr>
          <p:pic>
            <p:nvPicPr>
              <p:cNvPr id="27" name="Picture 3">
                <a:extLst>
                  <a:ext uri="{FF2B5EF4-FFF2-40B4-BE49-F238E27FC236}">
                    <a16:creationId xmlns="" xmlns:a16="http://schemas.microsoft.com/office/drawing/2014/main" id="{28F14BA2-BE0E-426C-A393-E0992517DB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69" r="9402" b="3709"/>
              <a:stretch/>
            </p:blipFill>
            <p:spPr bwMode="auto">
              <a:xfrm>
                <a:off x="4529915" y="1930634"/>
                <a:ext cx="3440862" cy="3778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2" name="직사각형 31">
                <a:extLst>
                  <a:ext uri="{FF2B5EF4-FFF2-40B4-BE49-F238E27FC236}">
                    <a16:creationId xmlns="" xmlns:a16="http://schemas.microsoft.com/office/drawing/2014/main" id="{6838E6FE-6810-436B-A24F-92531C8E2AAD}"/>
                  </a:ext>
                </a:extLst>
              </p:cNvPr>
              <p:cNvSpPr/>
              <p:nvPr/>
            </p:nvSpPr>
            <p:spPr>
              <a:xfrm>
                <a:off x="4557720" y="3296142"/>
                <a:ext cx="196142" cy="442133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8F190046-2A4B-42FA-8673-ACAC6E5BF18D}"/>
                </a:ext>
              </a:extLst>
            </p:cNvPr>
            <p:cNvGrpSpPr/>
            <p:nvPr/>
          </p:nvGrpSpPr>
          <p:grpSpPr>
            <a:xfrm>
              <a:off x="7987406" y="1990177"/>
              <a:ext cx="3575284" cy="3712440"/>
              <a:chOff x="8306239" y="1655611"/>
              <a:chExt cx="3537014" cy="3893905"/>
            </a:xfrm>
          </p:grpSpPr>
          <p:pic>
            <p:nvPicPr>
              <p:cNvPr id="26" name="Picture 2">
                <a:extLst>
                  <a:ext uri="{FF2B5EF4-FFF2-40B4-BE49-F238E27FC236}">
                    <a16:creationId xmlns="" xmlns:a16="http://schemas.microsoft.com/office/drawing/2014/main" id="{F8657A10-305B-498B-AF9B-21426191A9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41" r="4622" b="2327"/>
              <a:stretch/>
            </p:blipFill>
            <p:spPr bwMode="auto">
              <a:xfrm>
                <a:off x="8306239" y="1655611"/>
                <a:ext cx="3537014" cy="38939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3" name="직사각형 32">
                <a:extLst>
                  <a:ext uri="{FF2B5EF4-FFF2-40B4-BE49-F238E27FC236}">
                    <a16:creationId xmlns="" xmlns:a16="http://schemas.microsoft.com/office/drawing/2014/main" id="{1597271F-1FF0-44CF-B906-072D6E649D46}"/>
                  </a:ext>
                </a:extLst>
              </p:cNvPr>
              <p:cNvSpPr/>
              <p:nvPr/>
            </p:nvSpPr>
            <p:spPr>
              <a:xfrm>
                <a:off x="8306239" y="3222217"/>
                <a:ext cx="105897" cy="442133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</p:grp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962169EA-B71C-4F6F-BBDD-0AE736BCECB5}"/>
                </a:ext>
              </a:extLst>
            </p:cNvPr>
            <p:cNvSpPr/>
            <p:nvPr/>
          </p:nvSpPr>
          <p:spPr>
            <a:xfrm>
              <a:off x="2303540" y="1618369"/>
              <a:ext cx="5822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12롯데마트드림Light" pitchFamily="18" charset="-127"/>
                  <a:ea typeface="12롯데마트드림Light" pitchFamily="18" charset="-127"/>
                </a:rPr>
                <a:t>식품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574E502C-D8DE-4758-A765-74FFA96F9D39}"/>
                </a:ext>
              </a:extLst>
            </p:cNvPr>
            <p:cNvSpPr/>
            <p:nvPr/>
          </p:nvSpPr>
          <p:spPr>
            <a:xfrm>
              <a:off x="6009643" y="1637619"/>
              <a:ext cx="5822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12롯데마트드림Light" pitchFamily="18" charset="-127"/>
                  <a:ea typeface="12롯데마트드림Light" pitchFamily="18" charset="-127"/>
                </a:rPr>
                <a:t>뷰티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EC906627-39DF-4854-B9B7-965903350DD7}"/>
                </a:ext>
              </a:extLst>
            </p:cNvPr>
            <p:cNvSpPr/>
            <p:nvPr/>
          </p:nvSpPr>
          <p:spPr>
            <a:xfrm>
              <a:off x="9105535" y="1618369"/>
              <a:ext cx="12474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12롯데마트드림Light" pitchFamily="18" charset="-127"/>
                  <a:ea typeface="12롯데마트드림Light" pitchFamily="18" charset="-127"/>
                </a:rPr>
                <a:t>냉난방 가전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DA766F69-9C4C-47C4-BEBD-E00E6D54374A}"/>
                </a:ext>
              </a:extLst>
            </p:cNvPr>
            <p:cNvSpPr/>
            <p:nvPr/>
          </p:nvSpPr>
          <p:spPr>
            <a:xfrm>
              <a:off x="971260" y="2681477"/>
              <a:ext cx="3382235" cy="16088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40005ACC-6729-4246-80A4-7A060DEB0E52}"/>
                </a:ext>
              </a:extLst>
            </p:cNvPr>
            <p:cNvSpPr/>
            <p:nvPr/>
          </p:nvSpPr>
          <p:spPr>
            <a:xfrm>
              <a:off x="4945279" y="2845385"/>
              <a:ext cx="2813887" cy="16088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DBCEE259-00A4-41A8-B419-ABF918518EDE}"/>
                </a:ext>
              </a:extLst>
            </p:cNvPr>
            <p:cNvSpPr/>
            <p:nvPr/>
          </p:nvSpPr>
          <p:spPr>
            <a:xfrm>
              <a:off x="8280449" y="2742611"/>
              <a:ext cx="3092558" cy="22656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="" xmlns:a16="http://schemas.microsoft.com/office/drawing/2014/main" id="{F96FA546-4912-49A9-9F73-5B30AD352783}"/>
                </a:ext>
              </a:extLst>
            </p:cNvPr>
            <p:cNvCxnSpPr>
              <a:cxnSpLocks/>
            </p:cNvCxnSpPr>
            <p:nvPr/>
          </p:nvCxnSpPr>
          <p:spPr>
            <a:xfrm>
              <a:off x="9247998" y="3581750"/>
              <a:ext cx="127811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CCE6A795-995E-4392-935A-711EDC0C6522}"/>
                </a:ext>
              </a:extLst>
            </p:cNvPr>
            <p:cNvSpPr txBox="1"/>
            <p:nvPr/>
          </p:nvSpPr>
          <p:spPr>
            <a:xfrm>
              <a:off x="9429346" y="3203262"/>
              <a:ext cx="915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latin typeface="12롯데마트드림Light" pitchFamily="18" charset="-127"/>
                  <a:ea typeface="12롯데마트드림Light" pitchFamily="18" charset="-127"/>
                </a:rPr>
                <a:t>구매량</a:t>
              </a:r>
              <a:endParaRPr lang="ko-KR" altLang="en-US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="" xmlns:a16="http://schemas.microsoft.com/office/drawing/2014/main" id="{ACD7968A-AD49-47EF-B1B3-90EC84415A14}"/>
                </a:ext>
              </a:extLst>
            </p:cNvPr>
            <p:cNvSpPr/>
            <p:nvPr/>
          </p:nvSpPr>
          <p:spPr>
            <a:xfrm>
              <a:off x="6647410" y="5707791"/>
              <a:ext cx="165796" cy="165796"/>
            </a:xfrm>
            <a:prstGeom prst="ellipse">
              <a:avLst/>
            </a:prstGeom>
            <a:solidFill>
              <a:srgbClr val="F58D86">
                <a:alpha val="92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F44AA4C9-1DA9-4653-A1D3-4C69A57D134E}"/>
                </a:ext>
              </a:extLst>
            </p:cNvPr>
            <p:cNvSpPr/>
            <p:nvPr/>
          </p:nvSpPr>
          <p:spPr>
            <a:xfrm>
              <a:off x="6878613" y="5606023"/>
              <a:ext cx="6206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rPr>
                <a:t>20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rPr>
                <a:t>대</a:t>
              </a:r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E4AFD395-92C1-4910-944B-9C99AEE7B216}"/>
                </a:ext>
              </a:extLst>
            </p:cNvPr>
            <p:cNvSpPr/>
            <p:nvPr/>
          </p:nvSpPr>
          <p:spPr>
            <a:xfrm>
              <a:off x="7594218" y="5707791"/>
              <a:ext cx="165796" cy="165796"/>
            </a:xfrm>
            <a:prstGeom prst="ellipse">
              <a:avLst/>
            </a:prstGeom>
            <a:solidFill>
              <a:srgbClr val="B1B32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F700396C-21F0-4F5D-A649-FDDB62CD2F9A}"/>
                </a:ext>
              </a:extLst>
            </p:cNvPr>
            <p:cNvSpPr/>
            <p:nvPr/>
          </p:nvSpPr>
          <p:spPr>
            <a:xfrm>
              <a:off x="7825421" y="5606023"/>
              <a:ext cx="6206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rPr>
                <a:t>30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rPr>
                <a:t>대</a:t>
              </a:r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="" xmlns:a16="http://schemas.microsoft.com/office/drawing/2014/main" id="{011DD083-C60D-4438-A0B6-4EB7897F80F7}"/>
                </a:ext>
              </a:extLst>
            </p:cNvPr>
            <p:cNvSpPr/>
            <p:nvPr/>
          </p:nvSpPr>
          <p:spPr>
            <a:xfrm>
              <a:off x="8566524" y="5707791"/>
              <a:ext cx="165796" cy="165796"/>
            </a:xfrm>
            <a:prstGeom prst="ellipse">
              <a:avLst/>
            </a:prstGeom>
            <a:solidFill>
              <a:srgbClr val="2FC893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9A3A2254-BA83-4C81-94DA-BE69723B59AF}"/>
                </a:ext>
              </a:extLst>
            </p:cNvPr>
            <p:cNvSpPr/>
            <p:nvPr/>
          </p:nvSpPr>
          <p:spPr>
            <a:xfrm>
              <a:off x="8797727" y="5606023"/>
              <a:ext cx="6206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rPr>
                <a:t>40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rPr>
                <a:t>대</a:t>
              </a:r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F4F5E6D6-B692-4261-9452-F3AF4B12ABBA}"/>
                </a:ext>
              </a:extLst>
            </p:cNvPr>
            <p:cNvSpPr/>
            <p:nvPr/>
          </p:nvSpPr>
          <p:spPr>
            <a:xfrm>
              <a:off x="9535533" y="5707791"/>
              <a:ext cx="165796" cy="165796"/>
            </a:xfrm>
            <a:prstGeom prst="ellipse">
              <a:avLst/>
            </a:prstGeom>
            <a:solidFill>
              <a:srgbClr val="2FBCF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ACEC96D4-714C-4200-B0F4-A166B1A57A62}"/>
                </a:ext>
              </a:extLst>
            </p:cNvPr>
            <p:cNvSpPr/>
            <p:nvPr/>
          </p:nvSpPr>
          <p:spPr>
            <a:xfrm>
              <a:off x="9766736" y="5606023"/>
              <a:ext cx="6206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rPr>
                <a:t>50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rPr>
                <a:t>대</a:t>
              </a:r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="" xmlns:a16="http://schemas.microsoft.com/office/drawing/2014/main" id="{29938196-F44A-4919-8FDE-992F8F70C061}"/>
                </a:ext>
              </a:extLst>
            </p:cNvPr>
            <p:cNvSpPr/>
            <p:nvPr/>
          </p:nvSpPr>
          <p:spPr>
            <a:xfrm>
              <a:off x="10513740" y="5707791"/>
              <a:ext cx="165796" cy="165796"/>
            </a:xfrm>
            <a:prstGeom prst="ellipse">
              <a:avLst/>
            </a:prstGeom>
            <a:solidFill>
              <a:srgbClr val="E885F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4123E979-A575-4E01-88D4-9B8DDFC6FCA4}"/>
                </a:ext>
              </a:extLst>
            </p:cNvPr>
            <p:cNvSpPr/>
            <p:nvPr/>
          </p:nvSpPr>
          <p:spPr>
            <a:xfrm>
              <a:off x="10744943" y="5606023"/>
              <a:ext cx="6206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rPr>
                <a:t>60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rPr>
                <a:t>대</a:t>
              </a:r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FC92ADBE-6702-4FB6-B037-5A3D3D5C2BF2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소비 트랜드 분석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.1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상품 구매 연령대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AB06EF06-D1D3-4D00-8F92-D5120A6DF10F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54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s3-us-west-2.amazonaws.com/secure.notion-static.com/0f732167-910f-4962-970e-51b1616ee325/Untitled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6082A58-238A-49DE-B2D2-6B7736BB7BDA}"/>
              </a:ext>
            </a:extLst>
          </p:cNvPr>
          <p:cNvSpPr txBox="1"/>
          <p:nvPr/>
        </p:nvSpPr>
        <p:spPr>
          <a:xfrm>
            <a:off x="337258" y="944565"/>
            <a:ext cx="2367842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latin typeface="12롯데마트드림Medium" pitchFamily="18" charset="-127"/>
                <a:ea typeface="12롯데마트드림Medium" pitchFamily="18" charset="-127"/>
              </a:rPr>
              <a:t>소셜 미디어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8C8D355A-8729-4C89-A7DC-BD04CFA1218B}"/>
              </a:ext>
            </a:extLst>
          </p:cNvPr>
          <p:cNvGrpSpPr/>
          <p:nvPr/>
        </p:nvGrpSpPr>
        <p:grpSpPr>
          <a:xfrm>
            <a:off x="6752043" y="1898558"/>
            <a:ext cx="4113967" cy="3751892"/>
            <a:chOff x="5612865" y="787682"/>
            <a:chExt cx="5847184" cy="6347715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="" xmlns:a16="http://schemas.microsoft.com/office/drawing/2014/main" id="{FCB2CB32-AC7D-4EAB-9900-39F605A8EBCF}"/>
                </a:ext>
              </a:extLst>
            </p:cNvPr>
            <p:cNvSpPr/>
            <p:nvPr/>
          </p:nvSpPr>
          <p:spPr>
            <a:xfrm>
              <a:off x="10566250" y="3339523"/>
              <a:ext cx="418323" cy="2521916"/>
            </a:xfrm>
            <a:prstGeom prst="roundRect">
              <a:avLst>
                <a:gd name="adj" fmla="val 50000"/>
              </a:avLst>
            </a:prstGeom>
            <a:solidFill>
              <a:srgbClr val="FAAF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="" xmlns:a16="http://schemas.microsoft.com/office/drawing/2014/main" id="{E4ED1CA3-7A84-4FF4-971E-AD6EBB93B749}"/>
                </a:ext>
              </a:extLst>
            </p:cNvPr>
            <p:cNvSpPr/>
            <p:nvPr/>
          </p:nvSpPr>
          <p:spPr>
            <a:xfrm>
              <a:off x="10556143" y="1441653"/>
              <a:ext cx="457200" cy="2319022"/>
            </a:xfrm>
            <a:prstGeom prst="roundRect">
              <a:avLst>
                <a:gd name="adj" fmla="val 50000"/>
              </a:avLst>
            </a:prstGeom>
            <a:solidFill>
              <a:srgbClr val="1B75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7FA63E7E-B75F-4478-A54F-606F55B299CD}"/>
                </a:ext>
              </a:extLst>
            </p:cNvPr>
            <p:cNvSpPr/>
            <p:nvPr/>
          </p:nvSpPr>
          <p:spPr>
            <a:xfrm>
              <a:off x="6940147" y="3462094"/>
              <a:ext cx="418323" cy="3209731"/>
            </a:xfrm>
            <a:prstGeom prst="roundRect">
              <a:avLst>
                <a:gd name="adj" fmla="val 50000"/>
              </a:avLst>
            </a:prstGeom>
            <a:solidFill>
              <a:srgbClr val="FAAF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08707EED-2336-48D3-9C3D-DE233AEEABDA}"/>
                </a:ext>
              </a:extLst>
            </p:cNvPr>
            <p:cNvSpPr/>
            <p:nvPr/>
          </p:nvSpPr>
          <p:spPr>
            <a:xfrm>
              <a:off x="6940147" y="1250376"/>
              <a:ext cx="457200" cy="2319022"/>
            </a:xfrm>
            <a:prstGeom prst="roundRect">
              <a:avLst>
                <a:gd name="adj" fmla="val 50000"/>
              </a:avLst>
            </a:prstGeom>
            <a:solidFill>
              <a:srgbClr val="1B75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="" xmlns:a16="http://schemas.microsoft.com/office/drawing/2014/main" id="{3047871C-EF32-4E56-B98B-7FD09B1C8252}"/>
                </a:ext>
              </a:extLst>
            </p:cNvPr>
            <p:cNvSpPr/>
            <p:nvPr/>
          </p:nvSpPr>
          <p:spPr>
            <a:xfrm>
              <a:off x="8050877" y="3462095"/>
              <a:ext cx="418323" cy="2580046"/>
            </a:xfrm>
            <a:prstGeom prst="roundRect">
              <a:avLst>
                <a:gd name="adj" fmla="val 50000"/>
              </a:avLst>
            </a:prstGeom>
            <a:solidFill>
              <a:srgbClr val="FAAF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="" xmlns:a16="http://schemas.microsoft.com/office/drawing/2014/main" id="{C52FEC96-1E22-4CC1-A39D-9FDF737872FB}"/>
                </a:ext>
              </a:extLst>
            </p:cNvPr>
            <p:cNvSpPr/>
            <p:nvPr/>
          </p:nvSpPr>
          <p:spPr>
            <a:xfrm>
              <a:off x="8050877" y="1441653"/>
              <a:ext cx="457200" cy="2319022"/>
            </a:xfrm>
            <a:prstGeom prst="roundRect">
              <a:avLst>
                <a:gd name="adj" fmla="val 50000"/>
              </a:avLst>
            </a:prstGeom>
            <a:solidFill>
              <a:srgbClr val="1B75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="" xmlns:a16="http://schemas.microsoft.com/office/drawing/2014/main" id="{8878DD97-D9ED-4695-93EC-E49152C75E95}"/>
                </a:ext>
              </a:extLst>
            </p:cNvPr>
            <p:cNvSpPr/>
            <p:nvPr/>
          </p:nvSpPr>
          <p:spPr>
            <a:xfrm>
              <a:off x="9187262" y="3540585"/>
              <a:ext cx="418323" cy="2426000"/>
            </a:xfrm>
            <a:prstGeom prst="roundRect">
              <a:avLst>
                <a:gd name="adj" fmla="val 50000"/>
              </a:avLst>
            </a:prstGeom>
            <a:solidFill>
              <a:srgbClr val="FAAF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="" xmlns:a16="http://schemas.microsoft.com/office/drawing/2014/main" id="{A76011A4-8008-4465-AA4D-4DD891C6B22C}"/>
                </a:ext>
              </a:extLst>
            </p:cNvPr>
            <p:cNvSpPr/>
            <p:nvPr/>
          </p:nvSpPr>
          <p:spPr>
            <a:xfrm>
              <a:off x="9158303" y="1948213"/>
              <a:ext cx="457200" cy="1642186"/>
            </a:xfrm>
            <a:prstGeom prst="roundRect">
              <a:avLst>
                <a:gd name="adj" fmla="val 50000"/>
              </a:avLst>
            </a:prstGeom>
            <a:solidFill>
              <a:srgbClr val="1B75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="" xmlns:a16="http://schemas.microsoft.com/office/drawing/2014/main" id="{87100F83-D07C-43D8-BD1B-A43479F8D2E9}"/>
                </a:ext>
              </a:extLst>
            </p:cNvPr>
            <p:cNvSpPr/>
            <p:nvPr/>
          </p:nvSpPr>
          <p:spPr>
            <a:xfrm>
              <a:off x="5836021" y="3569398"/>
              <a:ext cx="418323" cy="1987421"/>
            </a:xfrm>
            <a:prstGeom prst="roundRect">
              <a:avLst>
                <a:gd name="adj" fmla="val 50000"/>
              </a:avLst>
            </a:prstGeom>
            <a:solidFill>
              <a:srgbClr val="FAAF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="" xmlns:a16="http://schemas.microsoft.com/office/drawing/2014/main" id="{DB0999CB-C2D8-4907-BAA7-0F825D1B1924}"/>
                </a:ext>
              </a:extLst>
            </p:cNvPr>
            <p:cNvSpPr/>
            <p:nvPr/>
          </p:nvSpPr>
          <p:spPr>
            <a:xfrm>
              <a:off x="5816583" y="2173473"/>
              <a:ext cx="457200" cy="1498562"/>
            </a:xfrm>
            <a:prstGeom prst="roundRect">
              <a:avLst>
                <a:gd name="adj" fmla="val 50000"/>
              </a:avLst>
            </a:prstGeom>
            <a:solidFill>
              <a:srgbClr val="1B75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0" name="순서도: 수행의 시작/종료 19">
              <a:extLst>
                <a:ext uri="{FF2B5EF4-FFF2-40B4-BE49-F238E27FC236}">
                  <a16:creationId xmlns="" xmlns:a16="http://schemas.microsoft.com/office/drawing/2014/main" id="{0D8044AB-B9C9-4FD2-84FA-744ECABC8F24}"/>
                </a:ext>
              </a:extLst>
            </p:cNvPr>
            <p:cNvSpPr/>
            <p:nvPr/>
          </p:nvSpPr>
          <p:spPr>
            <a:xfrm>
              <a:off x="5612865" y="3350128"/>
              <a:ext cx="864637" cy="410547"/>
            </a:xfrm>
            <a:prstGeom prst="flowChartTermina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latin typeface="12롯데마트드림Light" pitchFamily="18" charset="-127"/>
                  <a:ea typeface="12롯데마트드림Light" pitchFamily="18" charset="-127"/>
                </a:rPr>
                <a:t>10</a:t>
              </a:r>
              <a:r>
                <a:rPr lang="ko-KR" altLang="en-US" sz="1300" dirty="0">
                  <a:latin typeface="12롯데마트드림Light" pitchFamily="18" charset="-127"/>
                  <a:ea typeface="12롯데마트드림Light" pitchFamily="18" charset="-127"/>
                </a:rPr>
                <a:t>대</a:t>
              </a:r>
              <a:endParaRPr lang="en-US" altLang="ko-KR" sz="1300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1" name="순서도: 수행의 시작/종료 20">
              <a:extLst>
                <a:ext uri="{FF2B5EF4-FFF2-40B4-BE49-F238E27FC236}">
                  <a16:creationId xmlns="" xmlns:a16="http://schemas.microsoft.com/office/drawing/2014/main" id="{89899F24-17B0-41AD-A990-360D1027B06F}"/>
                </a:ext>
              </a:extLst>
            </p:cNvPr>
            <p:cNvSpPr/>
            <p:nvPr/>
          </p:nvSpPr>
          <p:spPr>
            <a:xfrm>
              <a:off x="6726318" y="3350128"/>
              <a:ext cx="864637" cy="410547"/>
            </a:xfrm>
            <a:prstGeom prst="flowChartTermina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latin typeface="12롯데마트드림Light" pitchFamily="18" charset="-127"/>
                  <a:ea typeface="12롯데마트드림Light" pitchFamily="18" charset="-127"/>
                </a:rPr>
                <a:t>20</a:t>
              </a:r>
              <a:r>
                <a:rPr lang="ko-KR" altLang="en-US" sz="1300" dirty="0">
                  <a:latin typeface="12롯데마트드림Light" pitchFamily="18" charset="-127"/>
                  <a:ea typeface="12롯데마트드림Light" pitchFamily="18" charset="-127"/>
                </a:rPr>
                <a:t>대</a:t>
              </a:r>
              <a:endParaRPr lang="en-US" altLang="ko-KR" sz="1300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2" name="순서도: 수행의 시작/종료 21">
              <a:extLst>
                <a:ext uri="{FF2B5EF4-FFF2-40B4-BE49-F238E27FC236}">
                  <a16:creationId xmlns="" xmlns:a16="http://schemas.microsoft.com/office/drawing/2014/main" id="{4109D7D8-B1A8-45F2-9C87-6704E236604C}"/>
                </a:ext>
              </a:extLst>
            </p:cNvPr>
            <p:cNvSpPr/>
            <p:nvPr/>
          </p:nvSpPr>
          <p:spPr>
            <a:xfrm>
              <a:off x="7839771" y="3350128"/>
              <a:ext cx="864637" cy="410547"/>
            </a:xfrm>
            <a:prstGeom prst="flowChartTermina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latin typeface="12롯데마트드림Light" pitchFamily="18" charset="-127"/>
                  <a:ea typeface="12롯데마트드림Light" pitchFamily="18" charset="-127"/>
                </a:rPr>
                <a:t>30</a:t>
              </a:r>
              <a:r>
                <a:rPr lang="ko-KR" altLang="en-US" sz="1300" dirty="0">
                  <a:latin typeface="12롯데마트드림Light" pitchFamily="18" charset="-127"/>
                  <a:ea typeface="12롯데마트드림Light" pitchFamily="18" charset="-127"/>
                </a:rPr>
                <a:t>대</a:t>
              </a:r>
              <a:endParaRPr lang="en-US" altLang="ko-KR" sz="1300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3" name="순서도: 수행의 시작/종료 22">
              <a:extLst>
                <a:ext uri="{FF2B5EF4-FFF2-40B4-BE49-F238E27FC236}">
                  <a16:creationId xmlns="" xmlns:a16="http://schemas.microsoft.com/office/drawing/2014/main" id="{34D40F41-B4A6-4566-8F73-A8676F006D25}"/>
                </a:ext>
              </a:extLst>
            </p:cNvPr>
            <p:cNvSpPr/>
            <p:nvPr/>
          </p:nvSpPr>
          <p:spPr>
            <a:xfrm>
              <a:off x="8953224" y="3350128"/>
              <a:ext cx="864637" cy="410547"/>
            </a:xfrm>
            <a:prstGeom prst="flowChartTermina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latin typeface="12롯데마트드림Light" pitchFamily="18" charset="-127"/>
                  <a:ea typeface="12롯데마트드림Light" pitchFamily="18" charset="-127"/>
                </a:rPr>
                <a:t>40</a:t>
              </a:r>
              <a:r>
                <a:rPr lang="ko-KR" altLang="en-US" sz="1300" dirty="0">
                  <a:latin typeface="12롯데마트드림Light" pitchFamily="18" charset="-127"/>
                  <a:ea typeface="12롯데마트드림Light" pitchFamily="18" charset="-127"/>
                </a:rPr>
                <a:t>대</a:t>
              </a:r>
              <a:endParaRPr lang="en-US" altLang="ko-KR" sz="1300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="" xmlns:a16="http://schemas.microsoft.com/office/drawing/2014/main" id="{23FD8F83-2148-4364-A733-E45A6CBCDF51}"/>
                </a:ext>
              </a:extLst>
            </p:cNvPr>
            <p:cNvSpPr/>
            <p:nvPr/>
          </p:nvSpPr>
          <p:spPr>
            <a:xfrm>
              <a:off x="10066677" y="3350128"/>
              <a:ext cx="1393372" cy="410547"/>
            </a:xfrm>
            <a:prstGeom prst="flowChartTermina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12롯데마트드림Light" pitchFamily="18" charset="-127"/>
                  <a:ea typeface="12롯데마트드림Light" pitchFamily="18" charset="-127"/>
                </a:rPr>
                <a:t>50</a:t>
              </a:r>
              <a:r>
                <a:rPr lang="ko-KR" altLang="en-US" sz="1200" dirty="0">
                  <a:latin typeface="12롯데마트드림Light" pitchFamily="18" charset="-127"/>
                  <a:ea typeface="12롯데마트드림Light" pitchFamily="18" charset="-127"/>
                </a:rPr>
                <a:t>대 이상</a:t>
              </a:r>
              <a:endParaRPr lang="en-US" altLang="ko-KR" sz="1200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9546AB11-B4CC-4B57-9370-38D824B7CEFB}"/>
                </a:ext>
              </a:extLst>
            </p:cNvPr>
            <p:cNvSpPr txBox="1"/>
            <p:nvPr/>
          </p:nvSpPr>
          <p:spPr>
            <a:xfrm>
              <a:off x="5713567" y="1673623"/>
              <a:ext cx="860066" cy="52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12롯데마트드림Light" pitchFamily="18" charset="-127"/>
                  <a:ea typeface="12롯데마트드림Light" pitchFamily="18" charset="-127"/>
                </a:rPr>
                <a:t>6.2%</a:t>
              </a:r>
              <a:endParaRPr lang="ko-KR" altLang="en-US" sz="14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436FA14B-DCD3-4F3D-9B4D-6F50741D2F87}"/>
                </a:ext>
              </a:extLst>
            </p:cNvPr>
            <p:cNvSpPr txBox="1"/>
            <p:nvPr/>
          </p:nvSpPr>
          <p:spPr>
            <a:xfrm>
              <a:off x="6653945" y="787682"/>
              <a:ext cx="1070831" cy="52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12롯데마트드림Light" pitchFamily="18" charset="-127"/>
                  <a:ea typeface="12롯데마트드림Light" pitchFamily="18" charset="-127"/>
                </a:rPr>
                <a:t>11.5%</a:t>
              </a:r>
              <a:endParaRPr lang="ko-KR" altLang="en-US" sz="14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225FF0D6-49D7-4AB1-B313-F617F9D49693}"/>
                </a:ext>
              </a:extLst>
            </p:cNvPr>
            <p:cNvSpPr txBox="1"/>
            <p:nvPr/>
          </p:nvSpPr>
          <p:spPr>
            <a:xfrm>
              <a:off x="7804985" y="972996"/>
              <a:ext cx="1017502" cy="52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12롯데마트드림Light" pitchFamily="18" charset="-127"/>
                  <a:ea typeface="12롯데마트드림Light" pitchFamily="18" charset="-127"/>
                </a:rPr>
                <a:t>10.2%</a:t>
              </a:r>
              <a:endParaRPr lang="ko-KR" altLang="en-US" sz="14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E142AADC-59F9-4928-9CD2-E7154807ABC7}"/>
                </a:ext>
              </a:extLst>
            </p:cNvPr>
            <p:cNvSpPr txBox="1"/>
            <p:nvPr/>
          </p:nvSpPr>
          <p:spPr>
            <a:xfrm>
              <a:off x="8997543" y="1512016"/>
              <a:ext cx="864635" cy="52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12롯데마트드림Light" pitchFamily="18" charset="-127"/>
                  <a:ea typeface="12롯데마트드림Light" pitchFamily="18" charset="-127"/>
                </a:rPr>
                <a:t>7.6%</a:t>
              </a:r>
              <a:endParaRPr lang="ko-KR" altLang="en-US" sz="14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6FD4146D-1DA0-4793-AE5E-4938A7C8DBBF}"/>
                </a:ext>
              </a:extLst>
            </p:cNvPr>
            <p:cNvSpPr txBox="1"/>
            <p:nvPr/>
          </p:nvSpPr>
          <p:spPr>
            <a:xfrm>
              <a:off x="5650068" y="5584273"/>
              <a:ext cx="860066" cy="494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>
                  <a:latin typeface="12롯데마트드림Light" pitchFamily="18" charset="-127"/>
                  <a:ea typeface="12롯데마트드림Light" pitchFamily="18" charset="-127"/>
                </a:rPr>
                <a:t>8.1%</a:t>
              </a:r>
              <a:endParaRPr lang="ko-KR" altLang="en-US" sz="13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36C5997C-9B7A-44EA-B45E-425C752428F1}"/>
                </a:ext>
              </a:extLst>
            </p:cNvPr>
            <p:cNvSpPr txBox="1"/>
            <p:nvPr/>
          </p:nvSpPr>
          <p:spPr>
            <a:xfrm>
              <a:off x="6664352" y="6640714"/>
              <a:ext cx="988348" cy="494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>
                  <a:latin typeface="12롯데마트드림Light" pitchFamily="18" charset="-127"/>
                  <a:ea typeface="12롯데마트드림Light" pitchFamily="18" charset="-127"/>
                </a:rPr>
                <a:t>13.3%</a:t>
              </a:r>
              <a:endParaRPr lang="ko-KR" altLang="en-US" sz="13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B0984070-D9BE-4CA5-BB63-DB0E6A385A89}"/>
                </a:ext>
              </a:extLst>
            </p:cNvPr>
            <p:cNvSpPr txBox="1"/>
            <p:nvPr/>
          </p:nvSpPr>
          <p:spPr>
            <a:xfrm>
              <a:off x="7807241" y="6009146"/>
              <a:ext cx="1017502" cy="494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>
                  <a:latin typeface="12롯데마트드림Light" pitchFamily="18" charset="-127"/>
                  <a:ea typeface="12롯데마트드림Light" pitchFamily="18" charset="-127"/>
                </a:rPr>
                <a:t>11.6%</a:t>
              </a:r>
              <a:endParaRPr lang="ko-KR" altLang="en-US" sz="13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591C758F-A8EB-4813-808E-F5E14CC5014E}"/>
                </a:ext>
              </a:extLst>
            </p:cNvPr>
            <p:cNvSpPr txBox="1"/>
            <p:nvPr/>
          </p:nvSpPr>
          <p:spPr>
            <a:xfrm>
              <a:off x="8915928" y="5894792"/>
              <a:ext cx="1017502" cy="494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>
                  <a:latin typeface="12롯데마트드림Light" pitchFamily="18" charset="-127"/>
                  <a:ea typeface="12롯데마트드림Light" pitchFamily="18" charset="-127"/>
                </a:rPr>
                <a:t>11.4%</a:t>
              </a:r>
              <a:endParaRPr lang="ko-KR" altLang="en-US" sz="13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7E4B0823-9903-49B1-ABBA-F2EC8FF970A4}"/>
                </a:ext>
              </a:extLst>
            </p:cNvPr>
            <p:cNvSpPr txBox="1"/>
            <p:nvPr/>
          </p:nvSpPr>
          <p:spPr>
            <a:xfrm>
              <a:off x="10314810" y="991297"/>
              <a:ext cx="989221" cy="52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12롯데마트드림Light" pitchFamily="18" charset="-127"/>
                  <a:ea typeface="12롯데마트드림Light" pitchFamily="18" charset="-127"/>
                </a:rPr>
                <a:t>10.2%</a:t>
              </a:r>
              <a:endParaRPr lang="ko-KR" altLang="en-US" sz="14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D0B92B5D-0DA0-4992-8D58-F84967010492}"/>
                </a:ext>
              </a:extLst>
            </p:cNvPr>
            <p:cNvSpPr txBox="1"/>
            <p:nvPr/>
          </p:nvSpPr>
          <p:spPr>
            <a:xfrm>
              <a:off x="10275990" y="5831615"/>
              <a:ext cx="1017503" cy="494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>
                  <a:latin typeface="12롯데마트드림Light" pitchFamily="18" charset="-127"/>
                  <a:ea typeface="12롯데마트드림Light" pitchFamily="18" charset="-127"/>
                </a:rPr>
                <a:t>10%</a:t>
              </a:r>
              <a:endParaRPr lang="ko-KR" altLang="en-US" sz="13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09F9A79F-8620-495E-8B4F-F0DE6BCD69C6}"/>
              </a:ext>
            </a:extLst>
          </p:cNvPr>
          <p:cNvGrpSpPr/>
          <p:nvPr/>
        </p:nvGrpSpPr>
        <p:grpSpPr>
          <a:xfrm>
            <a:off x="-6845" y="1908614"/>
            <a:ext cx="5728742" cy="3446365"/>
            <a:chOff x="-334583" y="2086286"/>
            <a:chExt cx="5728742" cy="3446365"/>
          </a:xfrm>
        </p:grpSpPr>
        <p:graphicFrame>
          <p:nvGraphicFramePr>
            <p:cNvPr id="36" name="차트 35">
              <a:extLst>
                <a:ext uri="{FF2B5EF4-FFF2-40B4-BE49-F238E27FC236}">
                  <a16:creationId xmlns="" xmlns:a16="http://schemas.microsoft.com/office/drawing/2014/main" id="{DF073991-8A8F-4A8A-87A3-79115F7071C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62660105"/>
                </p:ext>
              </p:extLst>
            </p:nvPr>
          </p:nvGraphicFramePr>
          <p:xfrm>
            <a:off x="-334583" y="2086286"/>
            <a:ext cx="5728742" cy="34463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9" name="순서도: 수행의 시작/종료 38">
              <a:extLst>
                <a:ext uri="{FF2B5EF4-FFF2-40B4-BE49-F238E27FC236}">
                  <a16:creationId xmlns="" xmlns:a16="http://schemas.microsoft.com/office/drawing/2014/main" id="{813A470A-6E71-40AF-9982-66C5F48EA0BF}"/>
                </a:ext>
              </a:extLst>
            </p:cNvPr>
            <p:cNvSpPr/>
            <p:nvPr/>
          </p:nvSpPr>
          <p:spPr>
            <a:xfrm>
              <a:off x="1155699" y="3617607"/>
              <a:ext cx="1328692" cy="382849"/>
            </a:xfrm>
            <a:prstGeom prst="flowChartTerminator">
              <a:avLst/>
            </a:prstGeom>
            <a:solidFill>
              <a:srgbClr val="FAAF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fld id="{BB58CC3A-6230-4761-A66B-4F98A4993E1E}" type="CATEGORYNAME">
                <a:rPr lang="ko-KR" altLang="en-US" sz="1400" b="1" smtClean="0">
                  <a:latin typeface="12롯데마트드림Light" pitchFamily="18" charset="-127"/>
                  <a:ea typeface="12롯데마트드림Light" pitchFamily="18" charset="-127"/>
                </a:rPr>
                <a:pPr algn="ctr"/>
                <a:t>여성</a:t>
              </a:fld>
              <a:r>
                <a:rPr lang="en-US" altLang="ko-KR" sz="1400" b="1" dirty="0">
                  <a:latin typeface="12롯데마트드림Light" pitchFamily="18" charset="-127"/>
                  <a:ea typeface="12롯데마트드림Light" pitchFamily="18" charset="-127"/>
                </a:rPr>
                <a:t> </a:t>
              </a:r>
              <a:fld id="{59B53C0D-4B03-413E-98B9-04251D944D72}" type="VALUE">
                <a:rPr lang="en-US" altLang="ko-KR" sz="1400" b="1" smtClean="0">
                  <a:latin typeface="12롯데마트드림Light" pitchFamily="18" charset="-127"/>
                  <a:ea typeface="12롯데마트드림Light" pitchFamily="18" charset="-127"/>
                </a:rPr>
                <a:pPr algn="ctr"/>
                <a:t>54.3%</a:t>
              </a:fld>
              <a:endParaRPr lang="ko-KR" altLang="en-US" sz="14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41" name="순서도: 수행의 시작/종료 40">
              <a:extLst>
                <a:ext uri="{FF2B5EF4-FFF2-40B4-BE49-F238E27FC236}">
                  <a16:creationId xmlns="" xmlns:a16="http://schemas.microsoft.com/office/drawing/2014/main" id="{D256697C-9D81-4BB3-A7A8-D9109CD85061}"/>
                </a:ext>
              </a:extLst>
            </p:cNvPr>
            <p:cNvSpPr/>
            <p:nvPr/>
          </p:nvSpPr>
          <p:spPr>
            <a:xfrm>
              <a:off x="3436424" y="3617607"/>
              <a:ext cx="1328692" cy="382849"/>
            </a:xfrm>
            <a:prstGeom prst="flowChartTerminator">
              <a:avLst/>
            </a:prstGeom>
            <a:solidFill>
              <a:srgbClr val="1B75B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 sz="1197" b="0" i="0" u="none" strike="noStrike" kern="1200" baseline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+mn-ea"/>
                  <a:cs typeface="+mn-cs"/>
                </a:defRPr>
              </a:pPr>
              <a:fld id="{79B31BAE-7342-48A3-B4CE-6E531BE61731}" type="CATEGORYNAME">
                <a:rPr lang="ko-KR" altLang="en-US" sz="1400" b="1">
                  <a:solidFill>
                    <a:schemeClr val="bg1"/>
                  </a:solidFill>
                  <a:latin typeface="12롯데마트드림Light" pitchFamily="18" charset="-127"/>
                  <a:ea typeface="12롯데마트드림Light" pitchFamily="18" charset="-127"/>
                </a:rPr>
                <a:pPr algn="ctr">
                  <a:defRPr sz="1197" b="0" i="0" u="none" strike="noStrike" kern="1200" baseline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t>남성</a:t>
              </a:fld>
              <a:r>
                <a:rPr lang="en-US" altLang="ko-KR" sz="1400" b="1" dirty="0">
                  <a:solidFill>
                    <a:schemeClr val="bg1"/>
                  </a:solidFill>
                  <a:latin typeface="12롯데마트드림Light" pitchFamily="18" charset="-127"/>
                  <a:ea typeface="12롯데마트드림Light" pitchFamily="18" charset="-127"/>
                </a:rPr>
                <a:t>, </a:t>
              </a:r>
              <a:fld id="{3ABBF326-2CED-4058-89D9-3B098B23BF96}" type="VALUE">
                <a:rPr lang="en-US" altLang="ko-KR" sz="1400" b="1" smtClean="0">
                  <a:solidFill>
                    <a:schemeClr val="bg1"/>
                  </a:solidFill>
                  <a:latin typeface="12롯데마트드림Light" pitchFamily="18" charset="-127"/>
                  <a:ea typeface="12롯데마트드림Light" pitchFamily="18" charset="-127"/>
                </a:rPr>
                <a:pPr algn="ctr">
                  <a:defRPr sz="1197" b="0" i="0" u="none" strike="noStrike" kern="1200" baseline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t>45.7%</a:t>
              </a:fld>
              <a:endParaRPr lang="ko-KR" altLang="en-US" sz="1400" b="1" dirty="0">
                <a:solidFill>
                  <a:schemeClr val="bg1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</p:grp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8DDED0BA-CD9D-4E99-B26D-6398C9D12191}"/>
              </a:ext>
            </a:extLst>
          </p:cNvPr>
          <p:cNvCxnSpPr>
            <a:cxnSpLocks/>
          </p:cNvCxnSpPr>
          <p:nvPr/>
        </p:nvCxnSpPr>
        <p:spPr>
          <a:xfrm>
            <a:off x="814815" y="1841072"/>
            <a:ext cx="1076758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E15CA288-6705-4A19-A4C6-B7EDD1A4BF1F}"/>
              </a:ext>
            </a:extLst>
          </p:cNvPr>
          <p:cNvCxnSpPr>
            <a:cxnSpLocks/>
          </p:cNvCxnSpPr>
          <p:nvPr/>
        </p:nvCxnSpPr>
        <p:spPr>
          <a:xfrm flipV="1">
            <a:off x="381000" y="1819281"/>
            <a:ext cx="356143" cy="3429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1E2F0F0F-0EB0-448C-B0BB-E8FF1DFDFC0B}"/>
              </a:ext>
            </a:extLst>
          </p:cNvPr>
          <p:cNvSpPr/>
          <p:nvPr/>
        </p:nvSpPr>
        <p:spPr>
          <a:xfrm>
            <a:off x="4502244" y="1326083"/>
            <a:ext cx="2601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SNS 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모바일 앱 사용자 분포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="" xmlns:a16="http://schemas.microsoft.com/office/drawing/2014/main" id="{A67A35B4-3461-4E38-B33B-B65913F2DA0F}"/>
              </a:ext>
            </a:extLst>
          </p:cNvPr>
          <p:cNvCxnSpPr>
            <a:cxnSpLocks/>
          </p:cNvCxnSpPr>
          <p:nvPr/>
        </p:nvCxnSpPr>
        <p:spPr>
          <a:xfrm>
            <a:off x="601850" y="5741542"/>
            <a:ext cx="1052753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="" xmlns:a16="http://schemas.microsoft.com/office/drawing/2014/main" id="{FCE3BF95-D533-4466-B0AD-B9C5D9D86E74}"/>
              </a:ext>
            </a:extLst>
          </p:cNvPr>
          <p:cNvCxnSpPr>
            <a:cxnSpLocks/>
          </p:cNvCxnSpPr>
          <p:nvPr/>
        </p:nvCxnSpPr>
        <p:spPr>
          <a:xfrm flipV="1">
            <a:off x="11192885" y="5332950"/>
            <a:ext cx="356143" cy="3429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E3212D8D-DDDC-4477-A08D-4C909B1F713D}"/>
              </a:ext>
            </a:extLst>
          </p:cNvPr>
          <p:cNvSpPr/>
          <p:nvPr/>
        </p:nvSpPr>
        <p:spPr>
          <a:xfrm>
            <a:off x="1993187" y="5856385"/>
            <a:ext cx="84489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남성보다는 여성이 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SNS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를 더 활용하며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20, 30, 40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대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가 전체 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SNS 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이용 비율의 약 </a:t>
            </a:r>
            <a:r>
              <a:rPr lang="en-US" altLang="ko-K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70%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를 차지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36E0EF19-2388-48A3-A571-6D4D58CEA254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소비 트랜드 분석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.2 SNS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이용 연령대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0148A6E6-DDB3-4D9B-91E7-27E235525689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351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s3-us-west-2.amazonaws.com/secure.notion-static.com/0f732167-910f-4962-970e-51b1616ee325/Untitled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4B00C41-0D94-402A-9F97-D3FB3FDBB8D2}"/>
              </a:ext>
            </a:extLst>
          </p:cNvPr>
          <p:cNvSpPr txBox="1"/>
          <p:nvPr/>
        </p:nvSpPr>
        <p:spPr>
          <a:xfrm>
            <a:off x="440957" y="1790075"/>
            <a:ext cx="1102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날씨에 민감한 제품군 중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, SNS 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문서 건수와 온라인 구매 수량과의 상관계수가 가장 높은 상품 군 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Top 5</a:t>
            </a:r>
          </a:p>
        </p:txBody>
      </p:sp>
      <p:sp>
        <p:nvSpPr>
          <p:cNvPr id="17" name="원호 55">
            <a:extLst>
              <a:ext uri="{FF2B5EF4-FFF2-40B4-BE49-F238E27FC236}">
                <a16:creationId xmlns="" xmlns:a16="http://schemas.microsoft.com/office/drawing/2014/main" id="{92EC3C9E-775C-403B-948D-B0563F6C9B07}"/>
              </a:ext>
            </a:extLst>
          </p:cNvPr>
          <p:cNvSpPr/>
          <p:nvPr/>
        </p:nvSpPr>
        <p:spPr>
          <a:xfrm>
            <a:off x="832207" y="2706133"/>
            <a:ext cx="10635890" cy="2075933"/>
          </a:xfrm>
          <a:prstGeom prst="rect">
            <a:avLst/>
          </a:prstGeom>
          <a:solidFill>
            <a:schemeClr val="bg1"/>
          </a:solidFill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1" name="모서리가 둥근 직사각형 103">
            <a:extLst>
              <a:ext uri="{FF2B5EF4-FFF2-40B4-BE49-F238E27FC236}">
                <a16:creationId xmlns="" xmlns:a16="http://schemas.microsoft.com/office/drawing/2014/main" id="{B0599ED2-5BC5-4E7A-84B8-BD8794C1E590}"/>
              </a:ext>
            </a:extLst>
          </p:cNvPr>
          <p:cNvSpPr/>
          <p:nvPr/>
        </p:nvSpPr>
        <p:spPr>
          <a:xfrm>
            <a:off x="832207" y="5666053"/>
            <a:ext cx="10635887" cy="74537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2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“SNS </a:t>
            </a:r>
            <a:r>
              <a:rPr lang="ko-KR" altLang="en-US" sz="22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문서 건수와 온라인 구매 </a:t>
            </a:r>
            <a:r>
              <a:rPr lang="ko-KR" altLang="en-US" sz="2200" b="1" dirty="0" err="1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건수간의</a:t>
            </a:r>
            <a:r>
              <a:rPr lang="ko-KR" altLang="en-US" sz="22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 경향성 확인</a:t>
            </a:r>
            <a:r>
              <a:rPr lang="en-US" altLang="ko-KR" sz="22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”</a:t>
            </a:r>
            <a:endParaRPr lang="ko-KR" altLang="en-US" sz="2200" b="1" dirty="0">
              <a:solidFill>
                <a:schemeClr val="tx1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78746330-5B4F-4C9E-B9A0-01C597F88F57}"/>
              </a:ext>
            </a:extLst>
          </p:cNvPr>
          <p:cNvCxnSpPr>
            <a:cxnSpLocks/>
          </p:cNvCxnSpPr>
          <p:nvPr/>
        </p:nvCxnSpPr>
        <p:spPr>
          <a:xfrm>
            <a:off x="6096000" y="5108332"/>
            <a:ext cx="0" cy="33384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5C11A6B0-21F3-4EF2-8DE0-F06D733EF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" r="50704" b="71547"/>
          <a:stretch/>
        </p:blipFill>
        <p:spPr>
          <a:xfrm>
            <a:off x="905244" y="3181847"/>
            <a:ext cx="2048968" cy="9288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19B39E53-3DA6-4156-8BF7-415A04ED1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45" b="71672"/>
          <a:stretch/>
        </p:blipFill>
        <p:spPr>
          <a:xfrm>
            <a:off x="2961735" y="3181234"/>
            <a:ext cx="2161898" cy="9689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BC1D1FB9-4AF7-462C-9A1D-EBC8D7610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" t="35457" r="50785" b="37305"/>
          <a:stretch/>
        </p:blipFill>
        <p:spPr>
          <a:xfrm>
            <a:off x="5118506" y="3220399"/>
            <a:ext cx="2051944" cy="8902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D71B8C52-1DF2-4C27-A9AA-D7B27C861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30" t="35382" r="760" b="37178"/>
          <a:stretch/>
        </p:blipFill>
        <p:spPr>
          <a:xfrm>
            <a:off x="9256981" y="3220400"/>
            <a:ext cx="2026804" cy="89929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617B80E3-5FC8-4A6E-B2D9-268C510F9B22}"/>
              </a:ext>
            </a:extLst>
          </p:cNvPr>
          <p:cNvSpPr/>
          <p:nvPr/>
        </p:nvSpPr>
        <p:spPr>
          <a:xfrm>
            <a:off x="1396569" y="2842680"/>
            <a:ext cx="10663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공기청정기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E6BCD3E0-373D-48BE-9639-85A5EC03D7D6}"/>
              </a:ext>
            </a:extLst>
          </p:cNvPr>
          <p:cNvSpPr/>
          <p:nvPr/>
        </p:nvSpPr>
        <p:spPr>
          <a:xfrm>
            <a:off x="3788856" y="2842680"/>
            <a:ext cx="7136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선케어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EA06D4B6-3B0E-42D5-8BA6-CD0A8ECD18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" t="70408" r="50785" b="2378"/>
          <a:stretch/>
        </p:blipFill>
        <p:spPr>
          <a:xfrm>
            <a:off x="7170450" y="3222454"/>
            <a:ext cx="2066518" cy="8958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5C09E4D1-BBBA-4C2B-8074-B2DA61A24E69}"/>
              </a:ext>
            </a:extLst>
          </p:cNvPr>
          <p:cNvSpPr/>
          <p:nvPr/>
        </p:nvSpPr>
        <p:spPr>
          <a:xfrm>
            <a:off x="5836108" y="2842680"/>
            <a:ext cx="7136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선풍기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2A48E563-94A5-4DAF-875B-3614336391F5}"/>
              </a:ext>
            </a:extLst>
          </p:cNvPr>
          <p:cNvSpPr/>
          <p:nvPr/>
        </p:nvSpPr>
        <p:spPr>
          <a:xfrm>
            <a:off x="7846880" y="2842680"/>
            <a:ext cx="7136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에어컨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BDE89E57-28D6-4A18-BEF0-F4FA7DCEB68F}"/>
              </a:ext>
            </a:extLst>
          </p:cNvPr>
          <p:cNvSpPr/>
          <p:nvPr/>
        </p:nvSpPr>
        <p:spPr>
          <a:xfrm>
            <a:off x="9825389" y="2842680"/>
            <a:ext cx="8899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난방기기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43820EEE-D24E-4CED-849D-8E89ABFAC8A7}"/>
              </a:ext>
            </a:extLst>
          </p:cNvPr>
          <p:cNvSpPr/>
          <p:nvPr/>
        </p:nvSpPr>
        <p:spPr>
          <a:xfrm>
            <a:off x="1567289" y="4231221"/>
            <a:ext cx="724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latin typeface="12롯데마트행복Light" pitchFamily="18" charset="-127"/>
                <a:ea typeface="12롯데마트행복Light" pitchFamily="18" charset="-127"/>
              </a:rPr>
              <a:t>0.915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913BB8D9-4B89-499D-BD28-9F427A3232D7}"/>
              </a:ext>
            </a:extLst>
          </p:cNvPr>
          <p:cNvSpPr/>
          <p:nvPr/>
        </p:nvSpPr>
        <p:spPr>
          <a:xfrm>
            <a:off x="3688939" y="4231221"/>
            <a:ext cx="7136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latin typeface="12롯데마트행복Light" pitchFamily="18" charset="-127"/>
                <a:ea typeface="12롯데마트행복Light" pitchFamily="18" charset="-127"/>
              </a:rPr>
              <a:t>0.779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9E276490-FD61-4ABE-B08E-87D3227F749E}"/>
              </a:ext>
            </a:extLst>
          </p:cNvPr>
          <p:cNvSpPr/>
          <p:nvPr/>
        </p:nvSpPr>
        <p:spPr>
          <a:xfrm>
            <a:off x="5830622" y="4231221"/>
            <a:ext cx="7136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latin typeface="12롯데마트행복Light" pitchFamily="18" charset="-127"/>
                <a:ea typeface="12롯데마트행복Light" pitchFamily="18" charset="-127"/>
              </a:rPr>
              <a:t>0.758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87C65F76-D30D-4C6C-B17F-81F95374D242}"/>
              </a:ext>
            </a:extLst>
          </p:cNvPr>
          <p:cNvSpPr/>
          <p:nvPr/>
        </p:nvSpPr>
        <p:spPr>
          <a:xfrm>
            <a:off x="7846879" y="4231221"/>
            <a:ext cx="7136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latin typeface="12롯데마트행복Light" pitchFamily="18" charset="-127"/>
                <a:ea typeface="12롯데마트행복Light" pitchFamily="18" charset="-127"/>
              </a:rPr>
              <a:t>0.749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02A472F5-BB71-4600-9821-1D4AA820C3B4}"/>
              </a:ext>
            </a:extLst>
          </p:cNvPr>
          <p:cNvSpPr/>
          <p:nvPr/>
        </p:nvSpPr>
        <p:spPr>
          <a:xfrm>
            <a:off x="9913554" y="4231221"/>
            <a:ext cx="7136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latin typeface="12롯데마트행복Light" pitchFamily="18" charset="-127"/>
                <a:ea typeface="12롯데마트행복Light" pitchFamily="18" charset="-127"/>
              </a:rPr>
              <a:t>0.605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8B40A76-DA02-4FF9-A42E-03333A8376E6}"/>
              </a:ext>
            </a:extLst>
          </p:cNvPr>
          <p:cNvSpPr txBox="1"/>
          <p:nvPr/>
        </p:nvSpPr>
        <p:spPr>
          <a:xfrm>
            <a:off x="337258" y="944565"/>
            <a:ext cx="2367842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latin typeface="12롯데마트드림Medium" pitchFamily="18" charset="-127"/>
                <a:ea typeface="12롯데마트드림Medium" pitchFamily="18" charset="-127"/>
              </a:rPr>
              <a:t>소셜 미디어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F2CDD894-6B87-4039-9AC3-56FB08AB5FA1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소비 트랜드 분석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.3 SNS &amp;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날씨 민감 상품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F291131-23C8-4609-AF18-A4F2B3ED909B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06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s3-us-west-2.amazonaws.com/secure.notion-static.com/0f732167-910f-4962-970e-51b1616ee325/Untitled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84BA41A0-5C89-4A1B-AADD-BE33167719B8}"/>
              </a:ext>
            </a:extLst>
          </p:cNvPr>
          <p:cNvGrpSpPr/>
          <p:nvPr/>
        </p:nvGrpSpPr>
        <p:grpSpPr>
          <a:xfrm>
            <a:off x="330661" y="1775382"/>
            <a:ext cx="6389225" cy="4791919"/>
            <a:chOff x="382931" y="1846793"/>
            <a:chExt cx="6389225" cy="4791919"/>
          </a:xfrm>
        </p:grpSpPr>
        <p:pic>
          <p:nvPicPr>
            <p:cNvPr id="1030" name="Picture 6" descr="https://s3.us-west-2.amazonaws.com/secure.notion-static.com/58ace05e-0ce3-4cae-b3c5-68b8c15158b2/Untitled.png?X-Amz-Algorithm=AWS4-HMAC-SHA256&amp;X-Amz-Credential=AKIAT73L2G45O3KS52Y5%2F20210623%2Fus-west-2%2Fs3%2Faws4_request&amp;X-Amz-Date=20210623T065832Z&amp;X-Amz-Expires=86400&amp;X-Amz-Signature=71eb77cfb6d408cfdcf1a6cc2063c025780c72f63e5b668b53684ebbc6e1389c&amp;X-Amz-SignedHeaders=host&amp;response-content-disposition=filename%20%3D%22Untitled.png%2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931" y="1846793"/>
              <a:ext cx="6389225" cy="479191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2A62D4B9-1C87-4A4D-822A-D86FC62194D6}"/>
                </a:ext>
              </a:extLst>
            </p:cNvPr>
            <p:cNvSpPr/>
            <p:nvPr/>
          </p:nvSpPr>
          <p:spPr>
            <a:xfrm>
              <a:off x="622300" y="1846793"/>
              <a:ext cx="774700" cy="16615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3DED341D-3AD6-4D23-A1D2-731B1AA8B61E}"/>
                </a:ext>
              </a:extLst>
            </p:cNvPr>
            <p:cNvSpPr/>
            <p:nvPr/>
          </p:nvSpPr>
          <p:spPr>
            <a:xfrm>
              <a:off x="679450" y="4222808"/>
              <a:ext cx="774700" cy="16615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69145" y="2696746"/>
            <a:ext cx="48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12롯데마트드림Light" pitchFamily="18" charset="-127"/>
                <a:ea typeface="12롯데마트드림Light" pitchFamily="18" charset="-127"/>
              </a:rPr>
              <a:t>겨울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29099" y="2696746"/>
            <a:ext cx="362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12롯데마트드림Light" pitchFamily="18" charset="-127"/>
                <a:ea typeface="12롯데마트드림Light" pitchFamily="18" charset="-127"/>
              </a:rPr>
              <a:t>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16257" y="2696745"/>
            <a:ext cx="519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12롯데마트드림Light" pitchFamily="18" charset="-127"/>
                <a:ea typeface="12롯데마트드림Light" pitchFamily="18" charset="-127"/>
              </a:rPr>
              <a:t>여름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28662" y="2696745"/>
            <a:ext cx="49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12롯데마트드림Light" pitchFamily="18" charset="-127"/>
                <a:ea typeface="12롯데마트드림Light" pitchFamily="18" charset="-127"/>
              </a:rPr>
              <a:t>가을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05752" y="2696747"/>
            <a:ext cx="488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12롯데마트드림Light" pitchFamily="18" charset="-127"/>
                <a:ea typeface="12롯데마트드림Light" pitchFamily="18" charset="-127"/>
              </a:rPr>
              <a:t>겨울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543E427-92FE-47A7-B1CA-A4F02FD5EBE2}"/>
              </a:ext>
            </a:extLst>
          </p:cNvPr>
          <p:cNvSpPr txBox="1"/>
          <p:nvPr/>
        </p:nvSpPr>
        <p:spPr>
          <a:xfrm>
            <a:off x="869145" y="5183601"/>
            <a:ext cx="48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12롯데마트드림Light" pitchFamily="18" charset="-127"/>
                <a:ea typeface="12롯데마트드림Light" pitchFamily="18" charset="-127"/>
              </a:rPr>
              <a:t>겨울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7EDD5B6-DDF9-4F64-ABED-C73183847A16}"/>
              </a:ext>
            </a:extLst>
          </p:cNvPr>
          <p:cNvSpPr txBox="1"/>
          <p:nvPr/>
        </p:nvSpPr>
        <p:spPr>
          <a:xfrm>
            <a:off x="2129099" y="5183601"/>
            <a:ext cx="362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12롯데마트드림Light" pitchFamily="18" charset="-127"/>
                <a:ea typeface="12롯데마트드림Light" pitchFamily="18" charset="-127"/>
              </a:rPr>
              <a:t>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19E1A906-6108-4FE5-8729-4C28E042A68D}"/>
              </a:ext>
            </a:extLst>
          </p:cNvPr>
          <p:cNvSpPr txBox="1"/>
          <p:nvPr/>
        </p:nvSpPr>
        <p:spPr>
          <a:xfrm>
            <a:off x="3416257" y="5183600"/>
            <a:ext cx="519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12롯데마트드림Light" pitchFamily="18" charset="-127"/>
                <a:ea typeface="12롯데마트드림Light" pitchFamily="18" charset="-127"/>
              </a:rPr>
              <a:t>여름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A589733-EC3E-4178-8C7A-3381AEDBCFAA}"/>
              </a:ext>
            </a:extLst>
          </p:cNvPr>
          <p:cNvSpPr txBox="1"/>
          <p:nvPr/>
        </p:nvSpPr>
        <p:spPr>
          <a:xfrm>
            <a:off x="4828662" y="5183600"/>
            <a:ext cx="49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12롯데마트드림Light" pitchFamily="18" charset="-127"/>
                <a:ea typeface="12롯데마트드림Light" pitchFamily="18" charset="-127"/>
              </a:rPr>
              <a:t>가을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B232F39-5B67-4B3E-9705-2893CCBE9C96}"/>
              </a:ext>
            </a:extLst>
          </p:cNvPr>
          <p:cNvSpPr txBox="1"/>
          <p:nvPr/>
        </p:nvSpPr>
        <p:spPr>
          <a:xfrm>
            <a:off x="5805752" y="5183602"/>
            <a:ext cx="488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12롯데마트드림Light" pitchFamily="18" charset="-127"/>
                <a:ea typeface="12롯데마트드림Light" pitchFamily="18" charset="-127"/>
              </a:rPr>
              <a:t>겨울</a:t>
            </a:r>
          </a:p>
        </p:txBody>
      </p:sp>
      <p:sp>
        <p:nvSpPr>
          <p:cNvPr id="24" name="모서리가 둥근 직사각형 103">
            <a:extLst>
              <a:ext uri="{FF2B5EF4-FFF2-40B4-BE49-F238E27FC236}">
                <a16:creationId xmlns="" xmlns:a16="http://schemas.microsoft.com/office/drawing/2014/main" id="{C1D8F17F-8E4B-4FBD-9BDC-7B565E6A251D}"/>
              </a:ext>
            </a:extLst>
          </p:cNvPr>
          <p:cNvSpPr/>
          <p:nvPr/>
        </p:nvSpPr>
        <p:spPr>
          <a:xfrm>
            <a:off x="7271758" y="1794868"/>
            <a:ext cx="4589581" cy="57964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kern="0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SNS </a:t>
            </a:r>
            <a:r>
              <a:rPr lang="ko-KR" altLang="en-US" b="1" kern="0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홍보가 적절한 예시 </a:t>
            </a:r>
            <a:r>
              <a:rPr lang="en-US" altLang="ko-KR" b="1" kern="0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_ </a:t>
            </a:r>
            <a:r>
              <a:rPr lang="ko-KR" altLang="en-US" b="1" kern="0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공기청정기</a:t>
            </a:r>
            <a:endParaRPr lang="en-US" altLang="ko-KR" b="1" kern="0" dirty="0">
              <a:solidFill>
                <a:schemeClr val="tx1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8" name="설명선: 굽은 선(테두리 없음) 27">
            <a:extLst>
              <a:ext uri="{FF2B5EF4-FFF2-40B4-BE49-F238E27FC236}">
                <a16:creationId xmlns="" xmlns:a16="http://schemas.microsoft.com/office/drawing/2014/main" id="{84106DE7-48CA-4C17-8102-0BCC36837D0E}"/>
              </a:ext>
            </a:extLst>
          </p:cNvPr>
          <p:cNvSpPr/>
          <p:nvPr/>
        </p:nvSpPr>
        <p:spPr>
          <a:xfrm>
            <a:off x="7622304" y="2014716"/>
            <a:ext cx="2790092" cy="530361"/>
          </a:xfrm>
          <a:prstGeom prst="callout2">
            <a:avLst>
              <a:gd name="adj1" fmla="val 260776"/>
              <a:gd name="adj2" fmla="val 42045"/>
              <a:gd name="adj3" fmla="val 259324"/>
              <a:gd name="adj4" fmla="val -16468"/>
              <a:gd name="adj5" fmla="val 352506"/>
              <a:gd name="adj6" fmla="val -4033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F456FEC-6191-45DE-B2EB-F1176BF38986}"/>
              </a:ext>
            </a:extLst>
          </p:cNvPr>
          <p:cNvSpPr/>
          <p:nvPr/>
        </p:nvSpPr>
        <p:spPr>
          <a:xfrm>
            <a:off x="7406169" y="3077558"/>
            <a:ext cx="106471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b="1" dirty="0">
                <a:latin typeface="12롯데마트드림Light" pitchFamily="18" charset="-127"/>
                <a:ea typeface="12롯데마트드림Light" pitchFamily="18" charset="-127"/>
              </a:rPr>
              <a:t>SNS</a:t>
            </a:r>
            <a:r>
              <a:rPr lang="ko-KR" altLang="en-US" sz="1300" b="1" dirty="0">
                <a:latin typeface="12롯데마트드림Light" pitchFamily="18" charset="-127"/>
                <a:ea typeface="12롯데마트드림Light" pitchFamily="18" charset="-127"/>
              </a:rPr>
              <a:t> 문서건수</a:t>
            </a:r>
          </a:p>
        </p:txBody>
      </p:sp>
      <p:sp>
        <p:nvSpPr>
          <p:cNvPr id="31" name="설명선: 굽은 선(테두리 없음) 30">
            <a:extLst>
              <a:ext uri="{FF2B5EF4-FFF2-40B4-BE49-F238E27FC236}">
                <a16:creationId xmlns="" xmlns:a16="http://schemas.microsoft.com/office/drawing/2014/main" id="{8A09B737-4F35-45B6-A7A0-12B9AA526D7F}"/>
              </a:ext>
            </a:extLst>
          </p:cNvPr>
          <p:cNvSpPr/>
          <p:nvPr/>
        </p:nvSpPr>
        <p:spPr>
          <a:xfrm>
            <a:off x="7622304" y="4047955"/>
            <a:ext cx="2790092" cy="530361"/>
          </a:xfrm>
          <a:prstGeom prst="callout2">
            <a:avLst>
              <a:gd name="adj1" fmla="val 260776"/>
              <a:gd name="adj2" fmla="val 42045"/>
              <a:gd name="adj3" fmla="val 259324"/>
              <a:gd name="adj4" fmla="val -16468"/>
              <a:gd name="adj5" fmla="val 352506"/>
              <a:gd name="adj6" fmla="val -4033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84790474-0B57-4D00-9F87-4F77C688528A}"/>
              </a:ext>
            </a:extLst>
          </p:cNvPr>
          <p:cNvSpPr/>
          <p:nvPr/>
        </p:nvSpPr>
        <p:spPr>
          <a:xfrm>
            <a:off x="7287547" y="5105817"/>
            <a:ext cx="129394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>
                <a:latin typeface="12롯데마트드림Light" pitchFamily="18" charset="-127"/>
                <a:ea typeface="12롯데마트드림Light" pitchFamily="18" charset="-127"/>
              </a:rPr>
              <a:t>온라인 구매 건수</a:t>
            </a:r>
          </a:p>
        </p:txBody>
      </p:sp>
      <p:sp>
        <p:nvSpPr>
          <p:cNvPr id="33" name="모서리가 둥근 직사각형 103">
            <a:extLst>
              <a:ext uri="{FF2B5EF4-FFF2-40B4-BE49-F238E27FC236}">
                <a16:creationId xmlns="" xmlns:a16="http://schemas.microsoft.com/office/drawing/2014/main" id="{03323AA0-95D3-4BCF-BA0E-800A04FA88A8}"/>
              </a:ext>
            </a:extLst>
          </p:cNvPr>
          <p:cNvSpPr/>
          <p:nvPr/>
        </p:nvSpPr>
        <p:spPr>
          <a:xfrm>
            <a:off x="8883792" y="2973744"/>
            <a:ext cx="3057207" cy="303241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83791" y="3309735"/>
            <a:ext cx="305720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12롯데마트드림Light" pitchFamily="18" charset="-127"/>
                <a:ea typeface="12롯데마트드림Light" pitchFamily="18" charset="-127"/>
              </a:rPr>
              <a:t>공기청정기의</a:t>
            </a:r>
            <a:r>
              <a:rPr lang="en-US" altLang="ko-KR" sz="1500" dirty="0">
                <a:latin typeface="12롯데마트드림Light" pitchFamily="18" charset="-127"/>
                <a:ea typeface="12롯데마트드림Light" pitchFamily="18" charset="-127"/>
              </a:rPr>
              <a:t> SNS</a:t>
            </a:r>
            <a:r>
              <a:rPr lang="ko-KR" altLang="en-US" sz="1500" dirty="0">
                <a:latin typeface="12롯데마트드림Light" pitchFamily="18" charset="-127"/>
                <a:ea typeface="12롯데마트드림Light" pitchFamily="18" charset="-127"/>
              </a:rPr>
              <a:t>의 문서 건수와 </a:t>
            </a:r>
            <a:endParaRPr lang="en-US" altLang="ko-KR" sz="1500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500" dirty="0">
                <a:latin typeface="12롯데마트드림Light" pitchFamily="18" charset="-127"/>
                <a:ea typeface="12롯데마트드림Light" pitchFamily="18" charset="-127"/>
              </a:rPr>
              <a:t>온라인 구매 수량의 그래프 </a:t>
            </a:r>
            <a:endParaRPr lang="en-US" altLang="ko-KR" sz="1500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500" dirty="0">
                <a:latin typeface="12롯데마트드림Light" pitchFamily="18" charset="-127"/>
                <a:ea typeface="12롯데마트드림Light" pitchFamily="18" charset="-127"/>
              </a:rPr>
              <a:t>패턴이 거의 동일</a:t>
            </a:r>
            <a:r>
              <a:rPr lang="en-US" altLang="ko-KR" sz="1500" dirty="0">
                <a:latin typeface="12롯데마트드림Light" pitchFamily="18" charset="-127"/>
                <a:ea typeface="12롯데마트드림Light" pitchFamily="18" charset="-127"/>
              </a:rPr>
              <a:t>.</a:t>
            </a:r>
          </a:p>
          <a:p>
            <a:pPr algn="ctr"/>
            <a:endParaRPr lang="en-US" altLang="ko-KR" sz="1500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500" dirty="0">
                <a:latin typeface="12롯데마트드림Light" pitchFamily="18" charset="-127"/>
                <a:ea typeface="12롯데마트드림Light" pitchFamily="18" charset="-127"/>
              </a:rPr>
              <a:t>각 계절별 소비자의 관심도와 </a:t>
            </a:r>
            <a:endParaRPr lang="en-US" altLang="ko-KR" sz="1500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500" dirty="0" err="1">
                <a:latin typeface="12롯데마트드림Light" pitchFamily="18" charset="-127"/>
                <a:ea typeface="12롯데마트드림Light" pitchFamily="18" charset="-127"/>
              </a:rPr>
              <a:t>구매량</a:t>
            </a:r>
            <a:r>
              <a:rPr lang="ko-KR" altLang="en-US" sz="1500" dirty="0">
                <a:latin typeface="12롯데마트드림Light" pitchFamily="18" charset="-127"/>
                <a:ea typeface="12롯데마트드림Light" pitchFamily="18" charset="-127"/>
              </a:rPr>
              <a:t> 패턴이 유사함</a:t>
            </a:r>
            <a:r>
              <a:rPr lang="en-US" altLang="ko-KR" sz="1500" dirty="0">
                <a:latin typeface="12롯데마트드림Light" pitchFamily="18" charset="-127"/>
                <a:ea typeface="12롯데마트드림Light" pitchFamily="18" charset="-127"/>
              </a:rPr>
              <a:t>.</a:t>
            </a:r>
          </a:p>
          <a:p>
            <a:pPr algn="ctr"/>
            <a:endParaRPr lang="en-US" altLang="ko-KR" sz="1500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500" b="1" dirty="0">
                <a:latin typeface="12롯데마트드림Light" pitchFamily="18" charset="-127"/>
                <a:ea typeface="12롯데마트드림Light" pitchFamily="18" charset="-127"/>
              </a:rPr>
              <a:t>소셜 미디어를 활용한 홍보를 </a:t>
            </a:r>
            <a:endParaRPr lang="en-US" altLang="ko-KR" sz="1500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500" b="1" dirty="0">
                <a:latin typeface="12롯데마트드림Light" pitchFamily="18" charset="-127"/>
                <a:ea typeface="12롯데마트드림Light" pitchFamily="18" charset="-127"/>
              </a:rPr>
              <a:t>통해 제품에 대한 관심이 </a:t>
            </a:r>
            <a:endParaRPr lang="en-US" altLang="ko-KR" sz="1500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500" b="1" dirty="0">
                <a:latin typeface="12롯데마트드림Light" pitchFamily="18" charset="-127"/>
                <a:ea typeface="12롯데마트드림Light" pitchFamily="18" charset="-127"/>
              </a:rPr>
              <a:t>실제 구매로 이어지도록 유도</a:t>
            </a:r>
            <a:r>
              <a:rPr lang="en-US" altLang="ko-KR" sz="1500" dirty="0">
                <a:latin typeface="12롯데마트드림Light" pitchFamily="18" charset="-127"/>
                <a:ea typeface="12롯데마트드림Light" pitchFamily="18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2D549F9-2E0E-4565-8E44-9273A702C456}"/>
              </a:ext>
            </a:extLst>
          </p:cNvPr>
          <p:cNvSpPr txBox="1"/>
          <p:nvPr/>
        </p:nvSpPr>
        <p:spPr>
          <a:xfrm>
            <a:off x="337258" y="944565"/>
            <a:ext cx="2367842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latin typeface="12롯데마트드림Medium" pitchFamily="18" charset="-127"/>
                <a:ea typeface="12롯데마트드림Medium" pitchFamily="18" charset="-127"/>
              </a:rPr>
              <a:t>소셜 미디어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F5763891-7C0F-4C30-AB8D-D413B6BC3020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소비 트랜드 분석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.3 SNS &amp;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날씨 민감 상품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6DA8060-B3A3-4747-872B-EA075C0732DC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568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처리 15">
            <a:extLst>
              <a:ext uri="{FF2B5EF4-FFF2-40B4-BE49-F238E27FC236}">
                <a16:creationId xmlns="" xmlns:a16="http://schemas.microsoft.com/office/drawing/2014/main" id="{F8F91D87-83DD-4D17-8FB4-6CDCD3E4F572}"/>
              </a:ext>
            </a:extLst>
          </p:cNvPr>
          <p:cNvSpPr/>
          <p:nvPr/>
        </p:nvSpPr>
        <p:spPr>
          <a:xfrm>
            <a:off x="147178" y="1803402"/>
            <a:ext cx="4000279" cy="4803072"/>
          </a:xfrm>
          <a:prstGeom prst="flowChartProcess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F59E5CA3-D73F-4A1D-9FCC-9B6326D18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2" t="20513" r="2473"/>
          <a:stretch/>
        </p:blipFill>
        <p:spPr>
          <a:xfrm>
            <a:off x="204704" y="1868639"/>
            <a:ext cx="3885590" cy="226980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1EE96C02-0D30-40A1-AB9E-D78CBB73739F}"/>
              </a:ext>
            </a:extLst>
          </p:cNvPr>
          <p:cNvSpPr/>
          <p:nvPr/>
        </p:nvSpPr>
        <p:spPr>
          <a:xfrm>
            <a:off x="147177" y="1133485"/>
            <a:ext cx="4000279" cy="533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dist="25400" dir="5400000" algn="t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“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늑장 장마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소비 패턴 바꿨다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”</a:t>
            </a:r>
            <a:endParaRPr lang="ko-KR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white"/>
                </a:solidFill>
                <a:latin typeface="12롯데마트드림Light" pitchFamily="18" charset="-127"/>
                <a:ea typeface="12롯데마트드림Light" pitchFamily="18" charset="-127"/>
              </a:rPr>
              <a:t>”</a:t>
            </a:r>
            <a:endParaRPr lang="ko-KR" altLang="en-US" sz="2000" b="1" i="1" kern="0" dirty="0">
              <a:solidFill>
                <a:prstClr val="white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12롯데마트드림Light" pitchFamily="18" charset="-127"/>
                <a:ea typeface="12롯데마트드림Light" pitchFamily="18" charset="-127"/>
              </a:rPr>
              <a:t> </a:t>
            </a:r>
            <a:endParaRPr lang="en-US" altLang="ko-KR" sz="900" kern="0" dirty="0">
              <a:solidFill>
                <a:prstClr val="white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F17A5094-5317-4FE7-80F1-F4EAE2C00DF6}"/>
              </a:ext>
            </a:extLst>
          </p:cNvPr>
          <p:cNvSpPr/>
          <p:nvPr/>
        </p:nvSpPr>
        <p:spPr>
          <a:xfrm>
            <a:off x="224300" y="4476689"/>
            <a:ext cx="3885590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700" dirty="0" err="1">
                <a:solidFill>
                  <a:srgbClr val="14151A"/>
                </a:solidFill>
                <a:latin typeface="12롯데마트드림Light" pitchFamily="18" charset="-127"/>
                <a:ea typeface="12롯데마트드림Light" pitchFamily="18" charset="-127"/>
              </a:rPr>
              <a:t>티몬에</a:t>
            </a:r>
            <a:r>
              <a:rPr lang="ko-KR" altLang="en-US" sz="1700" dirty="0">
                <a:solidFill>
                  <a:srgbClr val="14151A"/>
                </a:solidFill>
                <a:latin typeface="12롯데마트드림Light" pitchFamily="18" charset="-127"/>
                <a:ea typeface="12롯데마트드림Light" pitchFamily="18" charset="-127"/>
              </a:rPr>
              <a:t> 따르면</a:t>
            </a:r>
            <a:r>
              <a:rPr lang="en-US" altLang="ko-KR" sz="1700" dirty="0">
                <a:solidFill>
                  <a:srgbClr val="14151A"/>
                </a:solidFill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sz="1700" dirty="0">
                <a:solidFill>
                  <a:srgbClr val="14151A"/>
                </a:solidFill>
                <a:latin typeface="12롯데마트드림Light" pitchFamily="18" charset="-127"/>
                <a:ea typeface="12롯데마트드림Light" pitchFamily="18" charset="-127"/>
              </a:rPr>
              <a:t>지난해 </a:t>
            </a:r>
            <a:r>
              <a:rPr lang="en-US" altLang="ko-KR" sz="1700" dirty="0">
                <a:solidFill>
                  <a:srgbClr val="14151A"/>
                </a:solidFill>
                <a:latin typeface="12롯데마트드림Light" pitchFamily="18" charset="-127"/>
                <a:ea typeface="12롯데마트드림Light" pitchFamily="18" charset="-127"/>
              </a:rPr>
              <a:t>6</a:t>
            </a:r>
            <a:r>
              <a:rPr lang="ko-KR" altLang="en-US" sz="1700" dirty="0">
                <a:solidFill>
                  <a:srgbClr val="14151A"/>
                </a:solidFill>
                <a:latin typeface="12롯데마트드림Light" pitchFamily="18" charset="-127"/>
                <a:ea typeface="12롯데마트드림Light" pitchFamily="18" charset="-127"/>
              </a:rPr>
              <a:t>월 초 히트상품은 제습기와 우산</a:t>
            </a:r>
            <a:r>
              <a:rPr lang="en-US" altLang="ko-KR" sz="1700" dirty="0">
                <a:solidFill>
                  <a:srgbClr val="14151A"/>
                </a:solidFill>
                <a:latin typeface="12롯데마트드림Light" pitchFamily="18" charset="-127"/>
                <a:ea typeface="12롯데마트드림Light" pitchFamily="18" charset="-127"/>
              </a:rPr>
              <a:t>, </a:t>
            </a:r>
            <a:r>
              <a:rPr lang="ko-KR" altLang="en-US" sz="1700" dirty="0">
                <a:solidFill>
                  <a:srgbClr val="14151A"/>
                </a:solidFill>
                <a:latin typeface="12롯데마트드림Light" pitchFamily="18" charset="-127"/>
                <a:ea typeface="12롯데마트드림Light" pitchFamily="18" charset="-127"/>
              </a:rPr>
              <a:t>장화 등 </a:t>
            </a:r>
            <a:r>
              <a:rPr lang="ko-KR" altLang="en-US" sz="1700" b="1" dirty="0">
                <a:solidFill>
                  <a:srgbClr val="14151A"/>
                </a:solidFill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장마</a:t>
            </a:r>
            <a:r>
              <a:rPr lang="ko-KR" altLang="en-US" sz="1700" dirty="0">
                <a:solidFill>
                  <a:srgbClr val="14151A"/>
                </a:solidFill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관련 상품이 많았다</a:t>
            </a:r>
            <a:r>
              <a:rPr lang="en-US" altLang="ko-KR" sz="1700" dirty="0">
                <a:solidFill>
                  <a:srgbClr val="14151A"/>
                </a:solidFill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. </a:t>
            </a:r>
            <a:r>
              <a:rPr lang="ko-KR" altLang="en-US" sz="1700" dirty="0">
                <a:solidFill>
                  <a:srgbClr val="14151A"/>
                </a:solidFill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기상청이 </a:t>
            </a:r>
            <a:r>
              <a:rPr lang="en-US" altLang="ko-KR" sz="1700" dirty="0">
                <a:solidFill>
                  <a:srgbClr val="14151A"/>
                </a:solidFill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6</a:t>
            </a:r>
            <a:r>
              <a:rPr lang="ko-KR" altLang="en-US" sz="1700" dirty="0">
                <a:solidFill>
                  <a:srgbClr val="14151A"/>
                </a:solidFill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월말 </a:t>
            </a:r>
            <a:r>
              <a:rPr lang="ko-KR" altLang="en-US" sz="1700" b="1" dirty="0">
                <a:solidFill>
                  <a:srgbClr val="14151A"/>
                </a:solidFill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장마가 올 것으로 예상해 미리 대비</a:t>
            </a:r>
            <a:r>
              <a:rPr lang="ko-KR" altLang="en-US" sz="1700" dirty="0">
                <a:solidFill>
                  <a:srgbClr val="14151A"/>
                </a:solidFill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하는 고객들이 많았기 때문</a:t>
            </a:r>
            <a:r>
              <a:rPr lang="en-US" altLang="ko-KR" sz="1700" dirty="0">
                <a:solidFill>
                  <a:srgbClr val="14151A"/>
                </a:solidFill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. </a:t>
            </a:r>
            <a:r>
              <a:rPr lang="ko-KR" altLang="en-US" sz="1700" dirty="0">
                <a:solidFill>
                  <a:srgbClr val="14151A"/>
                </a:solidFill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유통업계에서도 장마 관련 행사를 잇따라 열며 </a:t>
            </a:r>
            <a:r>
              <a:rPr lang="ko-KR" altLang="en-US" sz="1700" b="1" dirty="0">
                <a:solidFill>
                  <a:srgbClr val="14151A"/>
                </a:solidFill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관련 상품을 집중적으로 홍보</a:t>
            </a:r>
            <a:r>
              <a:rPr lang="ko-KR" altLang="en-US" sz="1700" dirty="0">
                <a:solidFill>
                  <a:srgbClr val="14151A"/>
                </a:solidFill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했다</a:t>
            </a:r>
            <a:r>
              <a:rPr lang="en-US" altLang="ko-KR" sz="1700" dirty="0">
                <a:solidFill>
                  <a:srgbClr val="14151A"/>
                </a:solidFill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.</a:t>
            </a:r>
            <a:r>
              <a:rPr lang="ko-KR" altLang="en-US" sz="1700" dirty="0">
                <a:highlight>
                  <a:srgbClr val="FFFFFF"/>
                </a:highlight>
                <a:latin typeface="12롯데마트드림Light" pitchFamily="18" charset="-127"/>
                <a:ea typeface="12롯데마트드림Light" pitchFamily="18" charset="-127"/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18CB560-F9B5-466B-96F4-4FB59414B6DF}"/>
              </a:ext>
            </a:extLst>
          </p:cNvPr>
          <p:cNvSpPr/>
          <p:nvPr/>
        </p:nvSpPr>
        <p:spPr>
          <a:xfrm>
            <a:off x="2304011" y="4100553"/>
            <a:ext cx="1920205" cy="404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14151A"/>
                </a:solidFill>
                <a:latin typeface="12롯데마트드림Light" pitchFamily="18" charset="-127"/>
                <a:ea typeface="12롯데마트드림Light" pitchFamily="18" charset="-127"/>
              </a:rPr>
              <a:t>( </a:t>
            </a:r>
            <a:r>
              <a:rPr lang="ko-KR" altLang="en-US" sz="1600" dirty="0">
                <a:solidFill>
                  <a:srgbClr val="14151A"/>
                </a:solidFill>
                <a:latin typeface="12롯데마트드림Light" pitchFamily="18" charset="-127"/>
                <a:ea typeface="12롯데마트드림Light" pitchFamily="18" charset="-127"/>
              </a:rPr>
              <a:t>출처</a:t>
            </a:r>
            <a:r>
              <a:rPr lang="en-US" altLang="ko-KR" sz="1600" dirty="0">
                <a:solidFill>
                  <a:srgbClr val="14151A"/>
                </a:solidFill>
                <a:latin typeface="12롯데마트드림Light" pitchFamily="18" charset="-127"/>
                <a:ea typeface="12롯데마트드림Light" pitchFamily="18" charset="-127"/>
              </a:rPr>
              <a:t> :MNB </a:t>
            </a:r>
            <a:r>
              <a:rPr lang="ko-KR" altLang="en-US" sz="1600" dirty="0">
                <a:solidFill>
                  <a:srgbClr val="14151A"/>
                </a:solidFill>
                <a:latin typeface="12롯데마트드림Light" pitchFamily="18" charset="-127"/>
                <a:ea typeface="12롯데마트드림Light" pitchFamily="18" charset="-127"/>
              </a:rPr>
              <a:t>뉴스</a:t>
            </a:r>
            <a:r>
              <a:rPr lang="en-US" altLang="ko-KR" sz="1600" dirty="0">
                <a:solidFill>
                  <a:srgbClr val="14151A"/>
                </a:solidFill>
                <a:latin typeface="12롯데마트드림Light" pitchFamily="18" charset="-127"/>
                <a:ea typeface="12롯데마트드림Light" pitchFamily="18" charset="-127"/>
              </a:rPr>
              <a:t>)</a:t>
            </a:r>
            <a:endParaRPr lang="ko-KR" altLang="en-US" sz="1600" dirty="0">
              <a:solidFill>
                <a:srgbClr val="14151A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51B10A6D-4ADA-43A8-96F8-53D08221C094}"/>
              </a:ext>
            </a:extLst>
          </p:cNvPr>
          <p:cNvCxnSpPr>
            <a:cxnSpLocks/>
          </p:cNvCxnSpPr>
          <p:nvPr/>
        </p:nvCxnSpPr>
        <p:spPr>
          <a:xfrm>
            <a:off x="4899081" y="1155276"/>
            <a:ext cx="6407788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D4D045CA-A7A7-4036-B996-6FE5DA3FAAAE}"/>
              </a:ext>
            </a:extLst>
          </p:cNvPr>
          <p:cNvCxnSpPr>
            <a:cxnSpLocks/>
          </p:cNvCxnSpPr>
          <p:nvPr/>
        </p:nvCxnSpPr>
        <p:spPr>
          <a:xfrm flipV="1">
            <a:off x="4465266" y="1133485"/>
            <a:ext cx="356143" cy="3429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784091C9-082A-428B-8169-CC5E54CABA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63" t="5354" r="5641" b="69779"/>
          <a:stretch/>
        </p:blipFill>
        <p:spPr>
          <a:xfrm>
            <a:off x="11124247" y="1067087"/>
            <a:ext cx="836625" cy="8785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275DAAD5-E733-442B-88EE-D2FC1078B0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14" b="90000" l="4087" r="94231">
                        <a14:foregroundMark x1="10337" y1="26071" x2="10337" y2="26071"/>
                        <a14:foregroundMark x1="7452" y1="30000" x2="7452" y2="30000"/>
                        <a14:foregroundMark x1="4087" y1="33929" x2="4087" y2="33929"/>
                        <a14:foregroundMark x1="24279" y1="88929" x2="24279" y2="88929"/>
                        <a14:foregroundMark x1="37500" y1="91071" x2="37500" y2="91071"/>
                        <a14:foregroundMark x1="91106" y1="23214" x2="91106" y2="23214"/>
                        <a14:foregroundMark x1="94471" y1="22500" x2="94471" y2="22500"/>
                        <a14:foregroundMark x1="83654" y1="5714" x2="83654" y2="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976" y="5970814"/>
            <a:ext cx="1040866" cy="700583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1AAB7085-8AA1-4330-B69D-1B3481A9ECF3}"/>
              </a:ext>
            </a:extLst>
          </p:cNvPr>
          <p:cNvCxnSpPr>
            <a:cxnSpLocks/>
          </p:cNvCxnSpPr>
          <p:nvPr/>
        </p:nvCxnSpPr>
        <p:spPr>
          <a:xfrm>
            <a:off x="5458962" y="6529827"/>
            <a:ext cx="6108499" cy="896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7CFEED94-1250-44D3-9B33-4FB164E97F63}"/>
              </a:ext>
            </a:extLst>
          </p:cNvPr>
          <p:cNvCxnSpPr>
            <a:cxnSpLocks/>
          </p:cNvCxnSpPr>
          <p:nvPr/>
        </p:nvCxnSpPr>
        <p:spPr>
          <a:xfrm flipV="1">
            <a:off x="11604729" y="6149655"/>
            <a:ext cx="356143" cy="3429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39821A9E-26ED-4BDC-961E-4B8BE1D1A963}"/>
              </a:ext>
            </a:extLst>
          </p:cNvPr>
          <p:cNvSpPr/>
          <p:nvPr/>
        </p:nvSpPr>
        <p:spPr>
          <a:xfrm>
            <a:off x="5083255" y="1280442"/>
            <a:ext cx="49632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12롯데마트드림Light" pitchFamily="18" charset="-127"/>
                <a:ea typeface="12롯데마트드림Light" pitchFamily="18" charset="-127"/>
              </a:rPr>
              <a:t>“</a:t>
            </a:r>
            <a:r>
              <a:rPr lang="ko-KR" altLang="en-US" sz="2000" b="1" dirty="0">
                <a:latin typeface="12롯데마트드림Light" pitchFamily="18" charset="-127"/>
                <a:ea typeface="12롯데마트드림Light" pitchFamily="18" charset="-127"/>
              </a:rPr>
              <a:t>날씨가 가장 효과적인 판매 전략 </a:t>
            </a:r>
            <a:r>
              <a:rPr lang="en-US" altLang="ko-KR" sz="2000" b="1" dirty="0">
                <a:latin typeface="12롯데마트드림Light" pitchFamily="18" charset="-127"/>
                <a:ea typeface="12롯데마트드림Light" pitchFamily="18" charset="-127"/>
              </a:rPr>
              <a:t>: </a:t>
            </a:r>
            <a:r>
              <a:rPr lang="ko-KR" altLang="en-US" sz="2000" b="1" dirty="0">
                <a:latin typeface="12롯데마트드림Light" pitchFamily="18" charset="-127"/>
                <a:ea typeface="12롯데마트드림Light" pitchFamily="18" charset="-127"/>
              </a:rPr>
              <a:t>날씨 마케팅</a:t>
            </a:r>
            <a:r>
              <a:rPr lang="en-US" altLang="ko-KR" sz="2000" b="1" dirty="0">
                <a:latin typeface="12롯데마트드림Light" pitchFamily="18" charset="-127"/>
                <a:ea typeface="12롯데마트드림Light" pitchFamily="18" charset="-127"/>
              </a:rPr>
              <a:t>”</a:t>
            </a:r>
            <a:endParaRPr lang="ko-KR" alt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4" name="모서리가 둥근 직사각형 103">
            <a:extLst>
              <a:ext uri="{FF2B5EF4-FFF2-40B4-BE49-F238E27FC236}">
                <a16:creationId xmlns="" xmlns:a16="http://schemas.microsoft.com/office/drawing/2014/main" id="{D097F0D1-FA19-49C7-AF1B-FD850EB02998}"/>
              </a:ext>
            </a:extLst>
          </p:cNvPr>
          <p:cNvSpPr/>
          <p:nvPr/>
        </p:nvSpPr>
        <p:spPr>
          <a:xfrm>
            <a:off x="4935369" y="2012789"/>
            <a:ext cx="2074963" cy="65011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기상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·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기후</a:t>
            </a:r>
          </a:p>
        </p:txBody>
      </p:sp>
      <p:sp>
        <p:nvSpPr>
          <p:cNvPr id="57" name="모서리가 둥근 직사각형 103">
            <a:extLst>
              <a:ext uri="{FF2B5EF4-FFF2-40B4-BE49-F238E27FC236}">
                <a16:creationId xmlns="" xmlns:a16="http://schemas.microsoft.com/office/drawing/2014/main" id="{E326455B-5292-4D07-81D4-8C662D00F06E}"/>
              </a:ext>
            </a:extLst>
          </p:cNvPr>
          <p:cNvSpPr/>
          <p:nvPr/>
        </p:nvSpPr>
        <p:spPr>
          <a:xfrm>
            <a:off x="4945570" y="3417354"/>
            <a:ext cx="2074963" cy="69590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소비패턴 파악</a:t>
            </a:r>
          </a:p>
        </p:txBody>
      </p:sp>
      <p:sp>
        <p:nvSpPr>
          <p:cNvPr id="58" name="모서리가 둥근 직사각형 103">
            <a:extLst>
              <a:ext uri="{FF2B5EF4-FFF2-40B4-BE49-F238E27FC236}">
                <a16:creationId xmlns="" xmlns:a16="http://schemas.microsoft.com/office/drawing/2014/main" id="{92FDF9B1-E63A-4FC0-98B1-D33F6632A4F7}"/>
              </a:ext>
            </a:extLst>
          </p:cNvPr>
          <p:cNvSpPr/>
          <p:nvPr/>
        </p:nvSpPr>
        <p:spPr>
          <a:xfrm>
            <a:off x="4945569" y="4868410"/>
            <a:ext cx="2074963" cy="70058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날씨 마케팅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9" name="모서리가 둥근 직사각형 103">
            <a:extLst>
              <a:ext uri="{FF2B5EF4-FFF2-40B4-BE49-F238E27FC236}">
                <a16:creationId xmlns="" xmlns:a16="http://schemas.microsoft.com/office/drawing/2014/main" id="{95B88E5C-8837-48F2-8437-671E3BDC01B8}"/>
              </a:ext>
            </a:extLst>
          </p:cNvPr>
          <p:cNvSpPr/>
          <p:nvPr/>
        </p:nvSpPr>
        <p:spPr>
          <a:xfrm>
            <a:off x="9969859" y="2714191"/>
            <a:ext cx="2074963" cy="69589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경쟁력 제고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="" xmlns:a16="http://schemas.microsoft.com/office/drawing/2014/main" id="{03C095F4-1726-421A-A6EC-3EBBBFC95AA2}"/>
              </a:ext>
            </a:extLst>
          </p:cNvPr>
          <p:cNvCxnSpPr>
            <a:cxnSpLocks/>
          </p:cNvCxnSpPr>
          <p:nvPr/>
        </p:nvCxnSpPr>
        <p:spPr>
          <a:xfrm>
            <a:off x="5967405" y="2821742"/>
            <a:ext cx="0" cy="38297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="" xmlns:a16="http://schemas.microsoft.com/office/drawing/2014/main" id="{92580302-33FE-49A0-96C1-5FDF2FE731FF}"/>
              </a:ext>
            </a:extLst>
          </p:cNvPr>
          <p:cNvCxnSpPr>
            <a:cxnSpLocks/>
          </p:cNvCxnSpPr>
          <p:nvPr/>
        </p:nvCxnSpPr>
        <p:spPr>
          <a:xfrm>
            <a:off x="5967405" y="4275831"/>
            <a:ext cx="0" cy="38297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103">
            <a:extLst>
              <a:ext uri="{FF2B5EF4-FFF2-40B4-BE49-F238E27FC236}">
                <a16:creationId xmlns="" xmlns:a16="http://schemas.microsoft.com/office/drawing/2014/main" id="{1745E9FD-4BE9-43CC-84C3-90AD628A7F18}"/>
              </a:ext>
            </a:extLst>
          </p:cNvPr>
          <p:cNvSpPr/>
          <p:nvPr/>
        </p:nvSpPr>
        <p:spPr>
          <a:xfrm>
            <a:off x="7499037" y="1967002"/>
            <a:ext cx="2074963" cy="360198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77" name="설명선: 굽은 선(테두리 없음) 76">
            <a:extLst>
              <a:ext uri="{FF2B5EF4-FFF2-40B4-BE49-F238E27FC236}">
                <a16:creationId xmlns="" xmlns:a16="http://schemas.microsoft.com/office/drawing/2014/main" id="{BFF45851-714D-4287-BBB8-DF32FE0BA960}"/>
              </a:ext>
            </a:extLst>
          </p:cNvPr>
          <p:cNvSpPr/>
          <p:nvPr/>
        </p:nvSpPr>
        <p:spPr>
          <a:xfrm>
            <a:off x="4465266" y="2165179"/>
            <a:ext cx="1285415" cy="244341"/>
          </a:xfrm>
          <a:prstGeom prst="callout2">
            <a:avLst>
              <a:gd name="adj1" fmla="val 59062"/>
              <a:gd name="adj2" fmla="val 31965"/>
              <a:gd name="adj3" fmla="val 55783"/>
              <a:gd name="adj4" fmla="val -22385"/>
              <a:gd name="adj5" fmla="val 1049920"/>
              <a:gd name="adj6" fmla="val -13380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78" name="설명선: 굽은 선(테두리 없음) 77">
            <a:extLst>
              <a:ext uri="{FF2B5EF4-FFF2-40B4-BE49-F238E27FC236}">
                <a16:creationId xmlns="" xmlns:a16="http://schemas.microsoft.com/office/drawing/2014/main" id="{9A9E3B84-5546-49E2-B1DD-D799DBEC20CD}"/>
              </a:ext>
            </a:extLst>
          </p:cNvPr>
          <p:cNvSpPr/>
          <p:nvPr/>
        </p:nvSpPr>
        <p:spPr>
          <a:xfrm>
            <a:off x="4919948" y="3656368"/>
            <a:ext cx="1285415" cy="244341"/>
          </a:xfrm>
          <a:prstGeom prst="callout2">
            <a:avLst>
              <a:gd name="adj1" fmla="val 54809"/>
              <a:gd name="adj2" fmla="val -3603"/>
              <a:gd name="adj3" fmla="val 55783"/>
              <a:gd name="adj4" fmla="val -22385"/>
              <a:gd name="adj5" fmla="val 547712"/>
              <a:gd name="adj6" fmla="val -7664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79" name="설명선: 굽은 선(테두리 없음) 78">
            <a:extLst>
              <a:ext uri="{FF2B5EF4-FFF2-40B4-BE49-F238E27FC236}">
                <a16:creationId xmlns="" xmlns:a16="http://schemas.microsoft.com/office/drawing/2014/main" id="{A2D0973B-919E-4F11-ADD2-A16C5DC1D375}"/>
              </a:ext>
            </a:extLst>
          </p:cNvPr>
          <p:cNvSpPr/>
          <p:nvPr/>
        </p:nvSpPr>
        <p:spPr>
          <a:xfrm>
            <a:off x="3822558" y="4914712"/>
            <a:ext cx="1285415" cy="244341"/>
          </a:xfrm>
          <a:prstGeom prst="callout2">
            <a:avLst>
              <a:gd name="adj1" fmla="val 127104"/>
              <a:gd name="adj2" fmla="val 78850"/>
              <a:gd name="adj3" fmla="val 128078"/>
              <a:gd name="adj4" fmla="val -6218"/>
              <a:gd name="adj5" fmla="val 417986"/>
              <a:gd name="adj6" fmla="val -67296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="" xmlns:a16="http://schemas.microsoft.com/office/drawing/2014/main" id="{E90F1F1E-9550-4997-B3E0-B7B22855B851}"/>
              </a:ext>
            </a:extLst>
          </p:cNvPr>
          <p:cNvSpPr/>
          <p:nvPr/>
        </p:nvSpPr>
        <p:spPr>
          <a:xfrm>
            <a:off x="7618225" y="2082878"/>
            <a:ext cx="18365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“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날씨가 덥지 않으면 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20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만원을 돌려드립니다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.”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&lt;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삼성 에어컨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&gt;</a:t>
            </a:r>
            <a:endParaRPr lang="ko-KR" altLang="en-US" sz="1200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F7CB2FE8-9926-46EE-BED6-55F1618E0A0D}"/>
              </a:ext>
            </a:extLst>
          </p:cNvPr>
          <p:cNvSpPr/>
          <p:nvPr/>
        </p:nvSpPr>
        <p:spPr>
          <a:xfrm>
            <a:off x="7693255" y="3072869"/>
            <a:ext cx="17178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“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비 내리는 날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~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반디 </a:t>
            </a:r>
            <a:r>
              <a:rPr lang="ko-KR" altLang="en-US" sz="12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네일에는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 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혜택이 내린다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!”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&lt;BANDI&gt;</a:t>
            </a:r>
            <a:endParaRPr lang="ko-KR" altLang="en-US" sz="1200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F5FDCCC1-3D87-4456-9329-E2183F7B8C46}"/>
              </a:ext>
            </a:extLst>
          </p:cNvPr>
          <p:cNvSpPr/>
          <p:nvPr/>
        </p:nvSpPr>
        <p:spPr>
          <a:xfrm>
            <a:off x="7618225" y="4339859"/>
            <a:ext cx="1836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“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맑은 날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빙수구매시 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천원 추가하시면 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아이스크림 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50g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더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&lt;</a:t>
            </a:r>
            <a:r>
              <a:rPr lang="ko-KR" altLang="en-US" sz="12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나뚜루팝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&gt;</a:t>
            </a:r>
            <a:endParaRPr lang="ko-KR" altLang="en-US" sz="1200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="" xmlns:a16="http://schemas.microsoft.com/office/drawing/2014/main" id="{E704C99F-CE89-4167-A7A6-BB1E3E09624A}"/>
              </a:ext>
            </a:extLst>
          </p:cNvPr>
          <p:cNvCxnSpPr>
            <a:cxnSpLocks/>
          </p:cNvCxnSpPr>
          <p:nvPr/>
        </p:nvCxnSpPr>
        <p:spPr>
          <a:xfrm>
            <a:off x="7096125" y="5195186"/>
            <a:ext cx="29889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모서리가 둥근 직사각형 103">
            <a:extLst>
              <a:ext uri="{FF2B5EF4-FFF2-40B4-BE49-F238E27FC236}">
                <a16:creationId xmlns="" xmlns:a16="http://schemas.microsoft.com/office/drawing/2014/main" id="{88F1D14D-033F-4983-A452-3301B1653676}"/>
              </a:ext>
            </a:extLst>
          </p:cNvPr>
          <p:cNvSpPr/>
          <p:nvPr/>
        </p:nvSpPr>
        <p:spPr>
          <a:xfrm>
            <a:off x="9969859" y="3957093"/>
            <a:ext cx="2074963" cy="69589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마케팅 효과 증대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="" xmlns:a16="http://schemas.microsoft.com/office/drawing/2014/main" id="{41574B3E-D515-45A8-AF0F-CDDFEAF788C3}"/>
              </a:ext>
            </a:extLst>
          </p:cNvPr>
          <p:cNvCxnSpPr>
            <a:cxnSpLocks/>
          </p:cNvCxnSpPr>
          <p:nvPr/>
        </p:nvCxnSpPr>
        <p:spPr>
          <a:xfrm flipV="1">
            <a:off x="11007340" y="4868410"/>
            <a:ext cx="0" cy="413174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="" xmlns:a16="http://schemas.microsoft.com/office/drawing/2014/main" id="{FC6F0349-0B3C-4A7D-A471-B89705A68621}"/>
              </a:ext>
            </a:extLst>
          </p:cNvPr>
          <p:cNvCxnSpPr>
            <a:cxnSpLocks/>
          </p:cNvCxnSpPr>
          <p:nvPr/>
        </p:nvCxnSpPr>
        <p:spPr>
          <a:xfrm>
            <a:off x="9764398" y="5265884"/>
            <a:ext cx="1242942" cy="0"/>
          </a:xfrm>
          <a:prstGeom prst="line">
            <a:avLst/>
          </a:prstGeom>
          <a:ln w="381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="" xmlns:a16="http://schemas.microsoft.com/office/drawing/2014/main" id="{D112C885-05B1-4ACA-8724-416E5BA6C134}"/>
              </a:ext>
            </a:extLst>
          </p:cNvPr>
          <p:cNvCxnSpPr>
            <a:cxnSpLocks/>
          </p:cNvCxnSpPr>
          <p:nvPr/>
        </p:nvCxnSpPr>
        <p:spPr>
          <a:xfrm flipV="1">
            <a:off x="11007340" y="3531532"/>
            <a:ext cx="0" cy="34118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="" xmlns:a16="http://schemas.microsoft.com/office/drawing/2014/main" id="{E994CF43-F684-4D15-BA2D-3057B93BA4CD}"/>
              </a:ext>
            </a:extLst>
          </p:cNvPr>
          <p:cNvSpPr/>
          <p:nvPr/>
        </p:nvSpPr>
        <p:spPr>
          <a:xfrm>
            <a:off x="5458962" y="5901231"/>
            <a:ext cx="6072100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“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기상기후정보를 활용한 날씨 마케팅을 통해 경쟁력 확보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”</a:t>
            </a:r>
            <a:endParaRPr lang="ko-KR" altLang="en-US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0656D1E-65C4-478E-82A3-BB8722403B69}"/>
              </a:ext>
            </a:extLst>
          </p:cNvPr>
          <p:cNvSpPr txBox="1"/>
          <p:nvPr/>
        </p:nvSpPr>
        <p:spPr>
          <a:xfrm>
            <a:off x="441046" y="87350"/>
            <a:ext cx="2854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공모배경</a:t>
            </a:r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.1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날씨와 소비 패턴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8A38DED4-AC0A-497E-B858-C26C5232F9FB}"/>
              </a:ext>
            </a:extLst>
          </p:cNvPr>
          <p:cNvSpPr txBox="1"/>
          <p:nvPr/>
        </p:nvSpPr>
        <p:spPr>
          <a:xfrm>
            <a:off x="14717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65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s3-us-west-2.amazonaws.com/secure.notion-static.com/0f732167-910f-4962-970e-51b1616ee325/Untitled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" name="AutoShape 2" descr="https://www.notion.so/image/https%3A%2F%2Fs3-us-west-2.amazonaws.com%2Fsecure.notion-static.com%2Fb9e0f8a0-2f47-4318-b8d3-b3588b20bc85%2FUntitled.png?table=block&amp;id=8e873b3b-7f07-40a9-81f6-67063018575c&amp;spaceId=b453fd51-5c27-4dc7-a243-309fe577c34d&amp;width=2790&amp;userId=e62c5d7e-7fd7-43bd-97b8-2a6949cc3cc6&amp;cache=v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" name="AutoShape 2" descr="https://www.notion.so/image/https%3A%2F%2Fs3-us-west-2.amazonaws.com%2Fsecure.notion-static.com%2F200c3bb2-0cb8-4f4c-935e-99ce594ec4d8%2FUntitled.png?table=block&amp;id=a9f5e693-0372-48d1-b0b9-3d619ee17924&amp;spaceId=b453fd51-5c27-4dc7-a243-309fe577c34d&amp;width=2260&amp;userId=e62c5d7e-7fd7-43bd-97b8-2a6949cc3cc6&amp;cache=v2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1644DB1E-516A-4951-AEC5-0366FD5C7431}"/>
              </a:ext>
            </a:extLst>
          </p:cNvPr>
          <p:cNvGrpSpPr/>
          <p:nvPr/>
        </p:nvGrpSpPr>
        <p:grpSpPr>
          <a:xfrm>
            <a:off x="381000" y="1742351"/>
            <a:ext cx="6313989" cy="4735492"/>
            <a:chOff x="473075" y="1569096"/>
            <a:chExt cx="6313989" cy="4735492"/>
          </a:xfrm>
        </p:grpSpPr>
        <p:grpSp>
          <p:nvGrpSpPr>
            <p:cNvPr id="6" name="그룹 5"/>
            <p:cNvGrpSpPr/>
            <p:nvPr/>
          </p:nvGrpSpPr>
          <p:grpSpPr>
            <a:xfrm>
              <a:off x="473075" y="1569096"/>
              <a:ext cx="6313989" cy="4735492"/>
              <a:chOff x="473075" y="1488071"/>
              <a:chExt cx="6313989" cy="4735492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075" y="1488071"/>
                <a:ext cx="6313989" cy="47354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타원 3"/>
              <p:cNvSpPr/>
              <p:nvPr/>
            </p:nvSpPr>
            <p:spPr>
              <a:xfrm>
                <a:off x="3063705" y="1697811"/>
                <a:ext cx="686861" cy="731462"/>
              </a:xfrm>
              <a:prstGeom prst="ellipse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67A4E706-20F8-42D1-AE69-CA7C298AEE8F}"/>
                </a:ext>
              </a:extLst>
            </p:cNvPr>
            <p:cNvSpPr/>
            <p:nvPr/>
          </p:nvSpPr>
          <p:spPr>
            <a:xfrm>
              <a:off x="625475" y="1587925"/>
              <a:ext cx="774700" cy="136702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404E4F90-0B35-4702-9325-4C32F79B0637}"/>
                </a:ext>
              </a:extLst>
            </p:cNvPr>
            <p:cNvSpPr/>
            <p:nvPr/>
          </p:nvSpPr>
          <p:spPr>
            <a:xfrm>
              <a:off x="635100" y="3955116"/>
              <a:ext cx="774700" cy="136702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</p:grpSp>
      <p:sp>
        <p:nvSpPr>
          <p:cNvPr id="23" name="모서리가 둥근 직사각형 103">
            <a:extLst>
              <a:ext uri="{FF2B5EF4-FFF2-40B4-BE49-F238E27FC236}">
                <a16:creationId xmlns="" xmlns:a16="http://schemas.microsoft.com/office/drawing/2014/main" id="{C1B4B9A4-0D8F-449E-B5DE-A78974C83BEC}"/>
              </a:ext>
            </a:extLst>
          </p:cNvPr>
          <p:cNvSpPr/>
          <p:nvPr/>
        </p:nvSpPr>
        <p:spPr>
          <a:xfrm>
            <a:off x="7271758" y="1794868"/>
            <a:ext cx="4589581" cy="57964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kern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SNS </a:t>
            </a:r>
            <a:r>
              <a:rPr lang="ko-KR" altLang="en-US" b="1" kern="0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홍보가 부적절한 예시 </a:t>
            </a:r>
            <a:r>
              <a:rPr lang="en-US" altLang="ko-KR" b="1" kern="0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_ </a:t>
            </a:r>
            <a:r>
              <a:rPr lang="ko-KR" altLang="en-US" b="1" kern="0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난방기기</a:t>
            </a:r>
            <a:endParaRPr lang="en-US" altLang="ko-KR" b="1" kern="0" dirty="0">
              <a:solidFill>
                <a:schemeClr val="tx1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4" name="설명선: 굽은 선(테두리 없음) 23">
            <a:extLst>
              <a:ext uri="{FF2B5EF4-FFF2-40B4-BE49-F238E27FC236}">
                <a16:creationId xmlns="" xmlns:a16="http://schemas.microsoft.com/office/drawing/2014/main" id="{7151CD4F-9D75-4850-8F08-079A6F409766}"/>
              </a:ext>
            </a:extLst>
          </p:cNvPr>
          <p:cNvSpPr/>
          <p:nvPr/>
        </p:nvSpPr>
        <p:spPr>
          <a:xfrm>
            <a:off x="7622304" y="2014716"/>
            <a:ext cx="2790092" cy="530361"/>
          </a:xfrm>
          <a:prstGeom prst="callout2">
            <a:avLst>
              <a:gd name="adj1" fmla="val 260776"/>
              <a:gd name="adj2" fmla="val 42045"/>
              <a:gd name="adj3" fmla="val 259324"/>
              <a:gd name="adj4" fmla="val -16468"/>
              <a:gd name="adj5" fmla="val 352506"/>
              <a:gd name="adj6" fmla="val -4033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AC15BAA7-4BF9-4F0D-BB60-8C6AA662DA79}"/>
              </a:ext>
            </a:extLst>
          </p:cNvPr>
          <p:cNvSpPr/>
          <p:nvPr/>
        </p:nvSpPr>
        <p:spPr>
          <a:xfrm>
            <a:off x="7406169" y="3077558"/>
            <a:ext cx="106471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b="1" dirty="0">
                <a:latin typeface="12롯데마트드림Light" pitchFamily="18" charset="-127"/>
                <a:ea typeface="12롯데마트드림Light" pitchFamily="18" charset="-127"/>
              </a:rPr>
              <a:t>SNS</a:t>
            </a:r>
            <a:r>
              <a:rPr lang="ko-KR" altLang="en-US" sz="1300" b="1" dirty="0">
                <a:latin typeface="12롯데마트드림Light" pitchFamily="18" charset="-127"/>
                <a:ea typeface="12롯데마트드림Light" pitchFamily="18" charset="-127"/>
              </a:rPr>
              <a:t> 문서건수</a:t>
            </a:r>
          </a:p>
        </p:txBody>
      </p:sp>
      <p:sp>
        <p:nvSpPr>
          <p:cNvPr id="26" name="설명선: 굽은 선(테두리 없음) 25">
            <a:extLst>
              <a:ext uri="{FF2B5EF4-FFF2-40B4-BE49-F238E27FC236}">
                <a16:creationId xmlns="" xmlns:a16="http://schemas.microsoft.com/office/drawing/2014/main" id="{51B2FAA2-ACA2-461C-B11E-989BC863BF8E}"/>
              </a:ext>
            </a:extLst>
          </p:cNvPr>
          <p:cNvSpPr/>
          <p:nvPr/>
        </p:nvSpPr>
        <p:spPr>
          <a:xfrm>
            <a:off x="7622304" y="4047955"/>
            <a:ext cx="2790092" cy="530361"/>
          </a:xfrm>
          <a:prstGeom prst="callout2">
            <a:avLst>
              <a:gd name="adj1" fmla="val 260776"/>
              <a:gd name="adj2" fmla="val 42045"/>
              <a:gd name="adj3" fmla="val 259324"/>
              <a:gd name="adj4" fmla="val -16468"/>
              <a:gd name="adj5" fmla="val 352506"/>
              <a:gd name="adj6" fmla="val -4033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45EFD6D5-41A6-413F-9779-73A8246B3E76}"/>
              </a:ext>
            </a:extLst>
          </p:cNvPr>
          <p:cNvSpPr/>
          <p:nvPr/>
        </p:nvSpPr>
        <p:spPr>
          <a:xfrm>
            <a:off x="7287547" y="5105817"/>
            <a:ext cx="129394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>
                <a:latin typeface="12롯데마트드림Light" pitchFamily="18" charset="-127"/>
                <a:ea typeface="12롯데마트드림Light" pitchFamily="18" charset="-127"/>
              </a:rPr>
              <a:t>온라인 구매 건수</a:t>
            </a:r>
          </a:p>
        </p:txBody>
      </p:sp>
      <p:sp>
        <p:nvSpPr>
          <p:cNvPr id="28" name="모서리가 둥근 직사각형 103">
            <a:extLst>
              <a:ext uri="{FF2B5EF4-FFF2-40B4-BE49-F238E27FC236}">
                <a16:creationId xmlns="" xmlns:a16="http://schemas.microsoft.com/office/drawing/2014/main" id="{68B291F5-6902-4612-B2E0-3C43B8623293}"/>
              </a:ext>
            </a:extLst>
          </p:cNvPr>
          <p:cNvSpPr/>
          <p:nvPr/>
        </p:nvSpPr>
        <p:spPr>
          <a:xfrm>
            <a:off x="8883792" y="2683554"/>
            <a:ext cx="3057207" cy="379429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85B5DDB-029C-433E-9E1D-48EEB4C162AF}"/>
              </a:ext>
            </a:extLst>
          </p:cNvPr>
          <p:cNvSpPr txBox="1"/>
          <p:nvPr/>
        </p:nvSpPr>
        <p:spPr>
          <a:xfrm>
            <a:off x="869145" y="2665920"/>
            <a:ext cx="48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12롯데마트드림Light" pitchFamily="18" charset="-127"/>
                <a:ea typeface="12롯데마트드림Light" pitchFamily="18" charset="-127"/>
              </a:rPr>
              <a:t>겨울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DDF6FE6-479E-4379-8249-419D7CECA954}"/>
              </a:ext>
            </a:extLst>
          </p:cNvPr>
          <p:cNvSpPr txBox="1"/>
          <p:nvPr/>
        </p:nvSpPr>
        <p:spPr>
          <a:xfrm>
            <a:off x="2129099" y="2665920"/>
            <a:ext cx="362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12롯데마트드림Light" pitchFamily="18" charset="-127"/>
                <a:ea typeface="12롯데마트드림Light" pitchFamily="18" charset="-127"/>
              </a:rPr>
              <a:t>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F5262E27-B2A2-4E4D-95A7-BB9E01E063EF}"/>
              </a:ext>
            </a:extLst>
          </p:cNvPr>
          <p:cNvSpPr txBox="1"/>
          <p:nvPr/>
        </p:nvSpPr>
        <p:spPr>
          <a:xfrm>
            <a:off x="3416257" y="2665919"/>
            <a:ext cx="519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12롯데마트드림Light" pitchFamily="18" charset="-127"/>
                <a:ea typeface="12롯데마트드림Light" pitchFamily="18" charset="-127"/>
              </a:rPr>
              <a:t>여름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1D35E40D-E9C7-4318-B9FA-0325D2F4E09F}"/>
              </a:ext>
            </a:extLst>
          </p:cNvPr>
          <p:cNvSpPr txBox="1"/>
          <p:nvPr/>
        </p:nvSpPr>
        <p:spPr>
          <a:xfrm>
            <a:off x="4828662" y="2665919"/>
            <a:ext cx="49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12롯데마트드림Light" pitchFamily="18" charset="-127"/>
                <a:ea typeface="12롯데마트드림Light" pitchFamily="18" charset="-127"/>
              </a:rPr>
              <a:t>가을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2426C096-E695-4160-8456-75591EEF7F44}"/>
              </a:ext>
            </a:extLst>
          </p:cNvPr>
          <p:cNvSpPr txBox="1"/>
          <p:nvPr/>
        </p:nvSpPr>
        <p:spPr>
          <a:xfrm>
            <a:off x="5805752" y="2665921"/>
            <a:ext cx="488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12롯데마트드림Light" pitchFamily="18" charset="-127"/>
                <a:ea typeface="12롯데마트드림Light" pitchFamily="18" charset="-127"/>
              </a:rPr>
              <a:t>겨울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A4D72B3E-F92E-4CE7-B3EF-742504CAA824}"/>
              </a:ext>
            </a:extLst>
          </p:cNvPr>
          <p:cNvSpPr txBox="1"/>
          <p:nvPr/>
        </p:nvSpPr>
        <p:spPr>
          <a:xfrm>
            <a:off x="869145" y="5152775"/>
            <a:ext cx="48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12롯데마트드림Light" pitchFamily="18" charset="-127"/>
                <a:ea typeface="12롯데마트드림Light" pitchFamily="18" charset="-127"/>
              </a:rPr>
              <a:t>겨울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D10AC71B-0499-4C77-9B97-E2E8F4E12050}"/>
              </a:ext>
            </a:extLst>
          </p:cNvPr>
          <p:cNvSpPr txBox="1"/>
          <p:nvPr/>
        </p:nvSpPr>
        <p:spPr>
          <a:xfrm>
            <a:off x="2129099" y="5152775"/>
            <a:ext cx="362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12롯데마트드림Light" pitchFamily="18" charset="-127"/>
                <a:ea typeface="12롯데마트드림Light" pitchFamily="18" charset="-127"/>
              </a:rPr>
              <a:t>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A99AEE6-92E9-424E-A3E3-640C2CF18F8A}"/>
              </a:ext>
            </a:extLst>
          </p:cNvPr>
          <p:cNvSpPr txBox="1"/>
          <p:nvPr/>
        </p:nvSpPr>
        <p:spPr>
          <a:xfrm>
            <a:off x="3416257" y="5152774"/>
            <a:ext cx="519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12롯데마트드림Light" pitchFamily="18" charset="-127"/>
                <a:ea typeface="12롯데마트드림Light" pitchFamily="18" charset="-127"/>
              </a:rPr>
              <a:t>여름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8BD12319-D14E-44E6-A42E-8B082C9C84AE}"/>
              </a:ext>
            </a:extLst>
          </p:cNvPr>
          <p:cNvSpPr txBox="1"/>
          <p:nvPr/>
        </p:nvSpPr>
        <p:spPr>
          <a:xfrm>
            <a:off x="4828662" y="5152774"/>
            <a:ext cx="49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12롯데마트드림Light" pitchFamily="18" charset="-127"/>
                <a:ea typeface="12롯데마트드림Light" pitchFamily="18" charset="-127"/>
              </a:rPr>
              <a:t>가을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F81DBFC-6F3B-440E-A1B7-6DAB29F69403}"/>
              </a:ext>
            </a:extLst>
          </p:cNvPr>
          <p:cNvSpPr txBox="1"/>
          <p:nvPr/>
        </p:nvSpPr>
        <p:spPr>
          <a:xfrm>
            <a:off x="5805752" y="5152776"/>
            <a:ext cx="488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12롯데마트드림Light" pitchFamily="18" charset="-127"/>
                <a:ea typeface="12롯데마트드림Light" pitchFamily="18" charset="-127"/>
              </a:rPr>
              <a:t>겨울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83791" y="2990624"/>
            <a:ext cx="305720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12롯데마트드림Light" pitchFamily="18" charset="-127"/>
                <a:ea typeface="12롯데마트드림Light" pitchFamily="18" charset="-127"/>
              </a:rPr>
              <a:t>난방기기의</a:t>
            </a:r>
            <a:r>
              <a:rPr lang="en-US" altLang="ko-KR" sz="1500" dirty="0">
                <a:latin typeface="12롯데마트드림Light" pitchFamily="18" charset="-127"/>
                <a:ea typeface="12롯데마트드림Light" pitchFamily="18" charset="-127"/>
              </a:rPr>
              <a:t> SNS</a:t>
            </a:r>
            <a:r>
              <a:rPr lang="ko-KR" altLang="en-US" sz="1500" dirty="0">
                <a:latin typeface="12롯데마트드림Light" pitchFamily="18" charset="-127"/>
                <a:ea typeface="12롯데마트드림Light" pitchFamily="18" charset="-127"/>
              </a:rPr>
              <a:t>의 문서 건수와 </a:t>
            </a:r>
            <a:endParaRPr lang="en-US" altLang="ko-KR" sz="1500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500" dirty="0">
                <a:latin typeface="12롯데마트드림Light" pitchFamily="18" charset="-127"/>
                <a:ea typeface="12롯데마트드림Light" pitchFamily="18" charset="-127"/>
              </a:rPr>
              <a:t>온라인 구매 수량의 그래프 </a:t>
            </a:r>
            <a:endParaRPr lang="en-US" altLang="ko-KR" sz="1500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500" dirty="0">
                <a:latin typeface="12롯데마트드림Light" pitchFamily="18" charset="-127"/>
                <a:ea typeface="12롯데마트드림Light" pitchFamily="18" charset="-127"/>
              </a:rPr>
              <a:t>패턴이 대체로 유사함</a:t>
            </a:r>
            <a:r>
              <a:rPr lang="en-US" altLang="ko-KR" sz="1500" dirty="0">
                <a:latin typeface="12롯데마트드림Light" pitchFamily="18" charset="-127"/>
                <a:ea typeface="12롯데마트드림Light" pitchFamily="18" charset="-127"/>
              </a:rPr>
              <a:t>.</a:t>
            </a:r>
          </a:p>
          <a:p>
            <a:pPr algn="ctr"/>
            <a:endParaRPr lang="en-US" altLang="ko-KR" sz="1500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500" dirty="0">
                <a:latin typeface="12롯데마트드림Light" pitchFamily="18" charset="-127"/>
                <a:ea typeface="12롯데마트드림Light" pitchFamily="18" charset="-127"/>
              </a:rPr>
              <a:t>하지만 여름에 </a:t>
            </a:r>
            <a:r>
              <a:rPr lang="en-US" altLang="ko-KR" sz="1500" dirty="0">
                <a:latin typeface="12롯데마트드림Light" pitchFamily="18" charset="-127"/>
                <a:ea typeface="12롯데마트드림Light" pitchFamily="18" charset="-127"/>
              </a:rPr>
              <a:t>SNS </a:t>
            </a:r>
            <a:r>
              <a:rPr lang="ko-KR" altLang="en-US" sz="1500" dirty="0">
                <a:latin typeface="12롯데마트드림Light" pitchFamily="18" charset="-127"/>
                <a:ea typeface="12롯데마트드림Light" pitchFamily="18" charset="-127"/>
              </a:rPr>
              <a:t>상에서의 </a:t>
            </a:r>
            <a:endParaRPr lang="en-US" altLang="ko-KR" sz="1500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500" dirty="0">
                <a:latin typeface="12롯데마트드림Light" pitchFamily="18" charset="-127"/>
                <a:ea typeface="12롯데마트드림Light" pitchFamily="18" charset="-127"/>
              </a:rPr>
              <a:t>난방기기의 관심도가 </a:t>
            </a:r>
            <a:endParaRPr lang="en-US" altLang="ko-KR" sz="1500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500" dirty="0">
                <a:latin typeface="12롯데마트드림Light" pitchFamily="18" charset="-127"/>
                <a:ea typeface="12롯데마트드림Light" pitchFamily="18" charset="-127"/>
              </a:rPr>
              <a:t>실제 구매 건수로 </a:t>
            </a:r>
            <a:endParaRPr lang="en-US" altLang="ko-KR" sz="1500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500" dirty="0">
                <a:latin typeface="12롯데마트드림Light" pitchFamily="18" charset="-127"/>
                <a:ea typeface="12롯데마트드림Light" pitchFamily="18" charset="-127"/>
              </a:rPr>
              <a:t>이어지지는 않음</a:t>
            </a:r>
            <a:r>
              <a:rPr lang="en-US" altLang="ko-KR" sz="1500" dirty="0">
                <a:latin typeface="12롯데마트드림Light" pitchFamily="18" charset="-127"/>
                <a:ea typeface="12롯데마트드림Light" pitchFamily="18" charset="-127"/>
              </a:rPr>
              <a:t>. </a:t>
            </a:r>
          </a:p>
          <a:p>
            <a:pPr algn="ctr"/>
            <a:endParaRPr lang="en-US" altLang="ko-KR" sz="1500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500" b="1" dirty="0">
                <a:latin typeface="12롯데마트드림Light" pitchFamily="18" charset="-127"/>
                <a:ea typeface="12롯데마트드림Light" pitchFamily="18" charset="-127"/>
              </a:rPr>
              <a:t>해당시기에 기온에 민감한 </a:t>
            </a:r>
            <a:endParaRPr lang="en-US" altLang="ko-KR" sz="1500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500" b="1" dirty="0">
                <a:latin typeface="12롯데마트드림Light" pitchFamily="18" charset="-127"/>
                <a:ea typeface="12롯데마트드림Light" pitchFamily="18" charset="-127"/>
              </a:rPr>
              <a:t>제품군인 난방기기를 </a:t>
            </a:r>
            <a:endParaRPr lang="en-US" altLang="ko-KR" sz="1500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500" b="1" dirty="0">
                <a:latin typeface="12롯데마트드림Light" pitchFamily="18" charset="-127"/>
                <a:ea typeface="12롯데마트드림Light" pitchFamily="18" charset="-127"/>
              </a:rPr>
              <a:t>소셜 미디어를 통해 </a:t>
            </a:r>
            <a:endParaRPr lang="en-US" altLang="ko-KR" sz="1500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500" b="1" dirty="0">
                <a:latin typeface="12롯데마트드림Light" pitchFamily="18" charset="-127"/>
                <a:ea typeface="12롯데마트드림Light" pitchFamily="18" charset="-127"/>
              </a:rPr>
              <a:t>홍보를 하는 것은 부적절함</a:t>
            </a:r>
            <a:r>
              <a:rPr lang="en-US" altLang="ko-KR" sz="1500" b="1" dirty="0">
                <a:latin typeface="12롯데마트드림Light" pitchFamily="18" charset="-127"/>
                <a:ea typeface="12롯데마트드림Light" pitchFamily="18" charset="-127"/>
              </a:rPr>
              <a:t>.</a:t>
            </a:r>
            <a:r>
              <a:rPr lang="en-US" altLang="ko-KR" sz="1500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247CEAE-4F7B-45D1-8FF4-3DA1F5E6421B}"/>
              </a:ext>
            </a:extLst>
          </p:cNvPr>
          <p:cNvSpPr txBox="1"/>
          <p:nvPr/>
        </p:nvSpPr>
        <p:spPr>
          <a:xfrm>
            <a:off x="337258" y="944565"/>
            <a:ext cx="2367842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latin typeface="12롯데마트드림Medium" pitchFamily="18" charset="-127"/>
                <a:ea typeface="12롯데마트드림Medium" pitchFamily="18" charset="-127"/>
              </a:rPr>
              <a:t>소셜 미디어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30258ED6-AF71-4145-B279-E8B25397278D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소비 트랜드 분석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.3 SNS &amp;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날씨 민감 상품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98EBDE0D-398C-4B1E-916B-6DB6D205FDEC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879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s3-us-west-2.amazonaws.com/secure.notion-static.com/0f732167-910f-4962-970e-51b1616ee325/Untitled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5466" y="1724520"/>
            <a:ext cx="11507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12롯데마트드림Medium" pitchFamily="18" charset="-127"/>
                <a:ea typeface="12롯데마트드림Medium" pitchFamily="18" charset="-127"/>
              </a:rPr>
              <a:t>날씨에 따른 </a:t>
            </a:r>
            <a:r>
              <a:rPr lang="ko-KR" altLang="en-US" b="1" dirty="0" err="1">
                <a:latin typeface="12롯데마트드림Medium" pitchFamily="18" charset="-127"/>
                <a:ea typeface="12롯데마트드림Medium" pitchFamily="18" charset="-127"/>
              </a:rPr>
              <a:t>제품군별</a:t>
            </a:r>
            <a:r>
              <a:rPr lang="ko-KR" altLang="en-US" b="1" dirty="0">
                <a:latin typeface="12롯데마트드림Medium" pitchFamily="18" charset="-127"/>
                <a:ea typeface="12롯데마트드림Medium" pitchFamily="18" charset="-127"/>
              </a:rPr>
              <a:t> 수요예측을 위해 시간에 따라 변화하는 날씨의 특성을 반영한 시계열 모형을 고려</a:t>
            </a:r>
            <a:r>
              <a:rPr lang="en-US" altLang="ko-KR" b="1" dirty="0">
                <a:latin typeface="12롯데마트드림Medium" pitchFamily="18" charset="-127"/>
                <a:ea typeface="12롯데마트드림Medium" pitchFamily="18" charset="-127"/>
              </a:rPr>
              <a:t>.</a:t>
            </a:r>
          </a:p>
          <a:p>
            <a:endParaRPr lang="en-US" altLang="ko-KR" b="1" dirty="0">
              <a:highlight>
                <a:srgbClr val="FBE5D6"/>
              </a:highlight>
              <a:latin typeface="12롯데마트드림Medium" pitchFamily="18" charset="-127"/>
              <a:ea typeface="12롯데마트드림Mediu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12롯데마트드림Medium" pitchFamily="18" charset="-127"/>
                <a:ea typeface="12롯데마트드림Medium" pitchFamily="18" charset="-127"/>
              </a:rPr>
              <a:t>사용 변수 </a:t>
            </a:r>
            <a:r>
              <a:rPr lang="en-US" altLang="ko-KR" b="1" dirty="0">
                <a:latin typeface="12롯데마트드림Medium" pitchFamily="18" charset="-127"/>
                <a:ea typeface="12롯데마트드림Medium" pitchFamily="18" charset="-127"/>
              </a:rPr>
              <a:t>: 2018~19</a:t>
            </a:r>
            <a:r>
              <a:rPr lang="ko-KR" altLang="en-US" b="1" dirty="0">
                <a:latin typeface="12롯데마트드림Medium" pitchFamily="18" charset="-127"/>
                <a:ea typeface="12롯데마트드림Medium" pitchFamily="18" charset="-127"/>
              </a:rPr>
              <a:t>년간 </a:t>
            </a:r>
            <a:r>
              <a:rPr lang="en-US" altLang="ko-KR" b="1" dirty="0">
                <a:latin typeface="12롯데마트드림Medium" pitchFamily="18" charset="-127"/>
                <a:ea typeface="12롯데마트드림Medium" pitchFamily="18" charset="-127"/>
              </a:rPr>
              <a:t>28</a:t>
            </a:r>
            <a:r>
              <a:rPr lang="ko-KR" altLang="en-US" b="1" dirty="0">
                <a:latin typeface="12롯데마트드림Medium" pitchFamily="18" charset="-127"/>
                <a:ea typeface="12롯데마트드림Medium" pitchFamily="18" charset="-127"/>
              </a:rPr>
              <a:t>개의 각 </a:t>
            </a:r>
            <a:r>
              <a:rPr lang="ko-KR" altLang="en-US" b="1" dirty="0" err="1">
                <a:latin typeface="12롯데마트드림Medium" pitchFamily="18" charset="-127"/>
                <a:ea typeface="12롯데마트드림Medium" pitchFamily="18" charset="-127"/>
              </a:rPr>
              <a:t>제품군별</a:t>
            </a:r>
            <a:r>
              <a:rPr lang="ko-KR" altLang="en-US" b="1" dirty="0">
                <a:latin typeface="12롯데마트드림Medium" pitchFamily="18" charset="-127"/>
                <a:ea typeface="12롯데마트드림Medium" pitchFamily="18" charset="-127"/>
              </a:rPr>
              <a:t> 구매건수</a:t>
            </a:r>
            <a:r>
              <a:rPr lang="en-US" altLang="ko-KR" b="1" dirty="0">
                <a:latin typeface="12롯데마트드림Medium" pitchFamily="18" charset="-127"/>
                <a:ea typeface="12롯데마트드림Medium" pitchFamily="18" charset="-127"/>
              </a:rPr>
              <a:t>, </a:t>
            </a:r>
            <a:r>
              <a:rPr lang="ko-KR" altLang="en-US" b="1" dirty="0">
                <a:latin typeface="12롯데마트드림Medium" pitchFamily="18" charset="-127"/>
                <a:ea typeface="12롯데마트드림Medium" pitchFamily="18" charset="-127"/>
              </a:rPr>
              <a:t>기온지수</a:t>
            </a:r>
            <a:r>
              <a:rPr lang="en-US" altLang="ko-KR" b="1" dirty="0">
                <a:latin typeface="12롯데마트드림Medium" pitchFamily="18" charset="-127"/>
                <a:ea typeface="12롯데마트드림Medium" pitchFamily="18" charset="-127"/>
              </a:rPr>
              <a:t>, </a:t>
            </a:r>
            <a:r>
              <a:rPr lang="ko-KR" altLang="en-US" b="1" dirty="0">
                <a:latin typeface="12롯데마트드림Medium" pitchFamily="18" charset="-127"/>
                <a:ea typeface="12롯데마트드림Medium" pitchFamily="18" charset="-127"/>
              </a:rPr>
              <a:t>강수</a:t>
            </a:r>
            <a:r>
              <a:rPr lang="en-US" altLang="ko-KR" b="1" dirty="0">
                <a:latin typeface="12롯데마트드림Medium" pitchFamily="18" charset="-127"/>
                <a:ea typeface="12롯데마트드림Medium" pitchFamily="18" charset="-127"/>
              </a:rPr>
              <a:t>/</a:t>
            </a:r>
            <a:r>
              <a:rPr lang="ko-KR" altLang="en-US" b="1" dirty="0">
                <a:latin typeface="12롯데마트드림Medium" pitchFamily="18" charset="-127"/>
                <a:ea typeface="12롯데마트드림Medium" pitchFamily="18" charset="-127"/>
              </a:rPr>
              <a:t>습도지수</a:t>
            </a:r>
            <a:r>
              <a:rPr lang="en-US" altLang="ko-KR" b="1" dirty="0">
                <a:latin typeface="12롯데마트드림Medium" pitchFamily="18" charset="-127"/>
                <a:ea typeface="12롯데마트드림Medium" pitchFamily="18" charset="-127"/>
              </a:rPr>
              <a:t>, </a:t>
            </a:r>
            <a:r>
              <a:rPr lang="ko-KR" altLang="en-US" b="1" dirty="0">
                <a:latin typeface="12롯데마트드림Medium" pitchFamily="18" charset="-127"/>
                <a:ea typeface="12롯데마트드림Medium" pitchFamily="18" charset="-127"/>
              </a:rPr>
              <a:t>풍속지수</a:t>
            </a:r>
            <a:r>
              <a:rPr lang="en-US" altLang="ko-KR" b="1" dirty="0">
                <a:latin typeface="12롯데마트드림Medium" pitchFamily="18" charset="-127"/>
                <a:ea typeface="12롯데마트드림Medium" pitchFamily="18" charset="-127"/>
              </a:rPr>
              <a:t>, </a:t>
            </a:r>
            <a:r>
              <a:rPr lang="ko-KR" altLang="en-US" b="1" dirty="0" err="1">
                <a:latin typeface="12롯데마트드림Medium" pitchFamily="18" charset="-127"/>
                <a:ea typeface="12롯데마트드림Medium" pitchFamily="18" charset="-127"/>
              </a:rPr>
              <a:t>미세먼지지수</a:t>
            </a:r>
            <a:endParaRPr lang="en-US" altLang="ko-KR" b="1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="" xmlns:a16="http://schemas.microsoft.com/office/drawing/2014/main" id="{76ABC902-8615-4ABE-B4B8-B8650F934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598554"/>
              </p:ext>
            </p:extLst>
          </p:nvPr>
        </p:nvGraphicFramePr>
        <p:xfrm>
          <a:off x="1068714" y="3884781"/>
          <a:ext cx="10673218" cy="2492166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91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8033">
                  <a:extLst>
                    <a:ext uri="{9D8B030D-6E8A-4147-A177-3AD203B41FA5}">
                      <a16:colId xmlns="" xmlns:a16="http://schemas.microsoft.com/office/drawing/2014/main" val="1492995292"/>
                    </a:ext>
                  </a:extLst>
                </a:gridCol>
                <a:gridCol w="1165485">
                  <a:extLst>
                    <a:ext uri="{9D8B030D-6E8A-4147-A177-3AD203B41FA5}">
                      <a16:colId xmlns="" xmlns:a16="http://schemas.microsoft.com/office/drawing/2014/main" val="2904192824"/>
                    </a:ext>
                  </a:extLst>
                </a:gridCol>
                <a:gridCol w="967650">
                  <a:extLst>
                    <a:ext uri="{9D8B030D-6E8A-4147-A177-3AD203B41FA5}">
                      <a16:colId xmlns="" xmlns:a16="http://schemas.microsoft.com/office/drawing/2014/main" val="2536010309"/>
                    </a:ext>
                  </a:extLst>
                </a:gridCol>
                <a:gridCol w="260124">
                  <a:extLst>
                    <a:ext uri="{9D8B030D-6E8A-4147-A177-3AD203B41FA5}">
                      <a16:colId xmlns="" xmlns:a16="http://schemas.microsoft.com/office/drawing/2014/main" val="4264380687"/>
                    </a:ext>
                  </a:extLst>
                </a:gridCol>
                <a:gridCol w="932111">
                  <a:extLst>
                    <a:ext uri="{9D8B030D-6E8A-4147-A177-3AD203B41FA5}">
                      <a16:colId xmlns="" xmlns:a16="http://schemas.microsoft.com/office/drawing/2014/main" val="3877078149"/>
                    </a:ext>
                  </a:extLst>
                </a:gridCol>
                <a:gridCol w="8670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92235">
                  <a:extLst>
                    <a:ext uri="{9D8B030D-6E8A-4147-A177-3AD203B41FA5}">
                      <a16:colId xmlns="" xmlns:a16="http://schemas.microsoft.com/office/drawing/2014/main" val="3136463828"/>
                    </a:ext>
                  </a:extLst>
                </a:gridCol>
                <a:gridCol w="1291583">
                  <a:extLst>
                    <a:ext uri="{9D8B030D-6E8A-4147-A177-3AD203B41FA5}">
                      <a16:colId xmlns="" xmlns:a16="http://schemas.microsoft.com/office/drawing/2014/main" val="2396991261"/>
                    </a:ext>
                  </a:extLst>
                </a:gridCol>
                <a:gridCol w="1092887">
                  <a:extLst>
                    <a:ext uri="{9D8B030D-6E8A-4147-A177-3AD203B41FA5}">
                      <a16:colId xmlns="" xmlns:a16="http://schemas.microsoft.com/office/drawing/2014/main" val="3978146556"/>
                    </a:ext>
                  </a:extLst>
                </a:gridCol>
                <a:gridCol w="1192235">
                  <a:extLst>
                    <a:ext uri="{9D8B030D-6E8A-4147-A177-3AD203B41FA5}">
                      <a16:colId xmlns="" xmlns:a16="http://schemas.microsoft.com/office/drawing/2014/main" val="3801670896"/>
                    </a:ext>
                  </a:extLst>
                </a:gridCol>
              </a:tblGrid>
              <a:tr h="41536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날짜</a:t>
                      </a: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갑각류</a:t>
                      </a: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건강기능식품</a:t>
                      </a: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공기청정기</a:t>
                      </a: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…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페이셜케어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헤어케어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기온 지수</a:t>
                      </a: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강수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습도 지수</a:t>
                      </a: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풍속 지수</a:t>
                      </a: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미세먼지 지수</a:t>
                      </a: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36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2018-01-01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100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4051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243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…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8137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2742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-4.224586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-2.880586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-0.51514927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0.05140376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36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2018-01-02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108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4999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425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…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9659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3392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-4.119653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-2.629586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0.06208944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-1.16783476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36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︙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︙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︙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︙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︙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︙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︙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︙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︙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︙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3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2019-12-30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215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5249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347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…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8043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3411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-2.838804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1.438220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4.034096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4.034096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1536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2019-12-31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283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4678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316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…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6401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2576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-5.430106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-2.629586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4.309431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4.309431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66503" marR="66503" marT="33251" marB="33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8079738-DF19-4F54-9210-23A8213AB088}"/>
              </a:ext>
            </a:extLst>
          </p:cNvPr>
          <p:cNvSpPr txBox="1"/>
          <p:nvPr/>
        </p:nvSpPr>
        <p:spPr>
          <a:xfrm>
            <a:off x="2777245" y="3354842"/>
            <a:ext cx="30609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12롯데마트드림Light" pitchFamily="18" charset="-127"/>
                <a:ea typeface="12롯데마트드림Light" pitchFamily="18" charset="-127"/>
              </a:rPr>
              <a:t>종속변수</a:t>
            </a:r>
            <a:r>
              <a:rPr lang="en-US" altLang="ko-KR" sz="1500" b="1" dirty="0">
                <a:latin typeface="12롯데마트드림Light" pitchFamily="18" charset="-127"/>
                <a:ea typeface="12롯데마트드림Light" pitchFamily="18" charset="-127"/>
              </a:rPr>
              <a:t>(Y) : </a:t>
            </a:r>
            <a:r>
              <a:rPr lang="ko-KR" altLang="en-US" sz="1500" b="1" dirty="0" err="1">
                <a:latin typeface="12롯데마트드림Light" pitchFamily="18" charset="-127"/>
                <a:ea typeface="12롯데마트드림Light" pitchFamily="18" charset="-127"/>
              </a:rPr>
              <a:t>제품군별</a:t>
            </a:r>
            <a:r>
              <a:rPr lang="ko-KR" altLang="en-US" sz="1500" b="1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sz="1500" b="1" dirty="0" err="1">
                <a:latin typeface="12롯데마트드림Light" pitchFamily="18" charset="-127"/>
                <a:ea typeface="12롯데마트드림Light" pitchFamily="18" charset="-127"/>
              </a:rPr>
              <a:t>구매건수</a:t>
            </a:r>
            <a:endParaRPr lang="ko-KR" altLang="en-US" sz="15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CE419D0-EC17-4FF9-9E10-760DFDE02F54}"/>
              </a:ext>
            </a:extLst>
          </p:cNvPr>
          <p:cNvSpPr txBox="1"/>
          <p:nvPr/>
        </p:nvSpPr>
        <p:spPr>
          <a:xfrm>
            <a:off x="8161744" y="3354842"/>
            <a:ext cx="23891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12롯데마트드림Light" pitchFamily="18" charset="-127"/>
                <a:ea typeface="12롯데마트드림Light" pitchFamily="18" charset="-127"/>
              </a:rPr>
              <a:t>설명변수</a:t>
            </a:r>
            <a:r>
              <a:rPr lang="en-US" altLang="ko-KR" sz="1500" b="1" dirty="0">
                <a:latin typeface="12롯데마트드림Light" pitchFamily="18" charset="-127"/>
                <a:ea typeface="12롯데마트드림Light" pitchFamily="18" charset="-127"/>
              </a:rPr>
              <a:t>(X) : </a:t>
            </a:r>
            <a:r>
              <a:rPr lang="ko-KR" altLang="en-US" sz="1500" b="1" dirty="0">
                <a:latin typeface="12롯데마트드림Light" pitchFamily="18" charset="-127"/>
                <a:ea typeface="12롯데마트드림Light" pitchFamily="18" charset="-127"/>
              </a:rPr>
              <a:t>날씨 지수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8016EF1A-5777-4C6B-A638-64D59C3DA45D}"/>
              </a:ext>
            </a:extLst>
          </p:cNvPr>
          <p:cNvSpPr txBox="1"/>
          <p:nvPr/>
        </p:nvSpPr>
        <p:spPr>
          <a:xfrm>
            <a:off x="228600" y="4554122"/>
            <a:ext cx="81964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12롯데마트드림Light" pitchFamily="18" charset="-127"/>
                <a:ea typeface="12롯데마트드림Light" pitchFamily="18" charset="-127"/>
              </a:rPr>
              <a:t>Time:</a:t>
            </a:r>
          </a:p>
          <a:p>
            <a:pPr algn="ctr"/>
            <a:endParaRPr lang="en-US" altLang="ko-KR" sz="1500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en-US" altLang="ko-KR" sz="1500" b="1" dirty="0">
                <a:latin typeface="12롯데마트드림Light" pitchFamily="18" charset="-127"/>
                <a:ea typeface="12롯데마트드림Light" pitchFamily="18" charset="-127"/>
              </a:rPr>
              <a:t>2018</a:t>
            </a:r>
          </a:p>
          <a:p>
            <a:pPr algn="ctr"/>
            <a:r>
              <a:rPr lang="en-US" altLang="ko-KR" sz="1500" b="1" dirty="0">
                <a:latin typeface="12롯데마트드림Light" pitchFamily="18" charset="-127"/>
                <a:ea typeface="12롯데마트드림Light" pitchFamily="18" charset="-127"/>
              </a:rPr>
              <a:t>~</a:t>
            </a:r>
          </a:p>
          <a:p>
            <a:pPr algn="ctr"/>
            <a:r>
              <a:rPr lang="en-US" altLang="ko-KR" sz="1500" b="1" dirty="0">
                <a:latin typeface="12롯데마트드림Light" pitchFamily="18" charset="-127"/>
                <a:ea typeface="12롯데마트드림Light" pitchFamily="18" charset="-127"/>
              </a:rPr>
              <a:t>2019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22720097-4C4D-49E5-9DBD-8EE6AC7FC8BA}"/>
              </a:ext>
            </a:extLst>
          </p:cNvPr>
          <p:cNvSpPr txBox="1"/>
          <p:nvPr/>
        </p:nvSpPr>
        <p:spPr>
          <a:xfrm>
            <a:off x="228600" y="2978847"/>
            <a:ext cx="20040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12롯데마트드림Light" pitchFamily="18" charset="-127"/>
                <a:ea typeface="12롯데마트드림Light" pitchFamily="18" charset="-127"/>
              </a:rPr>
              <a:t>다중회귀결과 날씨에 민감한 </a:t>
            </a:r>
            <a:endParaRPr lang="en-US" altLang="ko-KR" sz="1100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100" dirty="0" err="1">
                <a:latin typeface="12롯데마트드림Light" pitchFamily="18" charset="-127"/>
                <a:ea typeface="12롯데마트드림Light" pitchFamily="18" charset="-127"/>
              </a:rPr>
              <a:t>제품군이</a:t>
            </a:r>
            <a:r>
              <a:rPr lang="ko-KR" altLang="en-US" sz="1100" dirty="0">
                <a:latin typeface="12롯데마트드림Light" pitchFamily="18" charset="-127"/>
                <a:ea typeface="12롯데마트드림Light" pitchFamily="18" charset="-127"/>
              </a:rPr>
              <a:t> 아니므로 제외</a:t>
            </a:r>
          </a:p>
        </p:txBody>
      </p:sp>
      <p:sp>
        <p:nvSpPr>
          <p:cNvPr id="40" name="원호 39">
            <a:extLst>
              <a:ext uri="{FF2B5EF4-FFF2-40B4-BE49-F238E27FC236}">
                <a16:creationId xmlns="" xmlns:a16="http://schemas.microsoft.com/office/drawing/2014/main" id="{BA8FB3C9-BB75-48D0-9667-8671957E1043}"/>
              </a:ext>
            </a:extLst>
          </p:cNvPr>
          <p:cNvSpPr/>
          <p:nvPr/>
        </p:nvSpPr>
        <p:spPr>
          <a:xfrm>
            <a:off x="11347490" y="3622431"/>
            <a:ext cx="387372" cy="510726"/>
          </a:xfrm>
          <a:prstGeom prst="arc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1" name="원호 40">
            <a:extLst>
              <a:ext uri="{FF2B5EF4-FFF2-40B4-BE49-F238E27FC236}">
                <a16:creationId xmlns="" xmlns:a16="http://schemas.microsoft.com/office/drawing/2014/main" id="{14AE72FE-ACC2-40EE-8597-E532AEEA701A}"/>
              </a:ext>
            </a:extLst>
          </p:cNvPr>
          <p:cNvSpPr/>
          <p:nvPr/>
        </p:nvSpPr>
        <p:spPr>
          <a:xfrm rot="10800000" flipV="1">
            <a:off x="6982880" y="3626875"/>
            <a:ext cx="387372" cy="510726"/>
          </a:xfrm>
          <a:prstGeom prst="arc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2" name="원호 41">
            <a:extLst>
              <a:ext uri="{FF2B5EF4-FFF2-40B4-BE49-F238E27FC236}">
                <a16:creationId xmlns="" xmlns:a16="http://schemas.microsoft.com/office/drawing/2014/main" id="{4FF66755-CCD7-4BCE-815D-F2C9C31D4211}"/>
              </a:ext>
            </a:extLst>
          </p:cNvPr>
          <p:cNvSpPr/>
          <p:nvPr/>
        </p:nvSpPr>
        <p:spPr>
          <a:xfrm>
            <a:off x="6571406" y="3626664"/>
            <a:ext cx="387372" cy="510726"/>
          </a:xfrm>
          <a:prstGeom prst="arc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3" name="원호 42">
            <a:extLst>
              <a:ext uri="{FF2B5EF4-FFF2-40B4-BE49-F238E27FC236}">
                <a16:creationId xmlns="" xmlns:a16="http://schemas.microsoft.com/office/drawing/2014/main" id="{C2D3C442-DC3E-4DC9-8A90-106272B9EEC7}"/>
              </a:ext>
            </a:extLst>
          </p:cNvPr>
          <p:cNvSpPr/>
          <p:nvPr/>
        </p:nvSpPr>
        <p:spPr>
          <a:xfrm rot="10800000" flipV="1">
            <a:off x="1990058" y="3622642"/>
            <a:ext cx="387372" cy="510726"/>
          </a:xfrm>
          <a:prstGeom prst="arc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4" name="설명선: 굽은 선(테두리 없음) 43">
            <a:extLst>
              <a:ext uri="{FF2B5EF4-FFF2-40B4-BE49-F238E27FC236}">
                <a16:creationId xmlns="" xmlns:a16="http://schemas.microsoft.com/office/drawing/2014/main" id="{75B1DFEF-B01F-499B-A844-C5CAB886AAD0}"/>
              </a:ext>
            </a:extLst>
          </p:cNvPr>
          <p:cNvSpPr/>
          <p:nvPr/>
        </p:nvSpPr>
        <p:spPr>
          <a:xfrm flipH="1">
            <a:off x="-1057787" y="2030549"/>
            <a:ext cx="2790092" cy="530361"/>
          </a:xfrm>
          <a:prstGeom prst="callout2">
            <a:avLst>
              <a:gd name="adj1" fmla="val 213288"/>
              <a:gd name="adj2" fmla="val -14695"/>
              <a:gd name="adj3" fmla="val 211911"/>
              <a:gd name="adj4" fmla="val -29668"/>
              <a:gd name="adj5" fmla="val 352506"/>
              <a:gd name="adj6" fmla="val -4033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D5CD38E9-6454-410F-B242-7759649BBCA6}"/>
              </a:ext>
            </a:extLst>
          </p:cNvPr>
          <p:cNvGrpSpPr/>
          <p:nvPr/>
        </p:nvGrpSpPr>
        <p:grpSpPr>
          <a:xfrm rot="16200000">
            <a:off x="-169060" y="4873490"/>
            <a:ext cx="2492167" cy="514748"/>
            <a:chOff x="288732" y="3559142"/>
            <a:chExt cx="4968720" cy="514748"/>
          </a:xfrm>
        </p:grpSpPr>
        <p:sp>
          <p:nvSpPr>
            <p:cNvPr id="45" name="원호 44">
              <a:extLst>
                <a:ext uri="{FF2B5EF4-FFF2-40B4-BE49-F238E27FC236}">
                  <a16:creationId xmlns="" xmlns:a16="http://schemas.microsoft.com/office/drawing/2014/main" id="{9955C8BD-C5C7-4F62-8960-1634571A74E5}"/>
                </a:ext>
              </a:extLst>
            </p:cNvPr>
            <p:cNvSpPr/>
            <p:nvPr/>
          </p:nvSpPr>
          <p:spPr>
            <a:xfrm>
              <a:off x="4870080" y="3563164"/>
              <a:ext cx="387372" cy="510726"/>
            </a:xfrm>
            <a:prstGeom prst="arc">
              <a:avLst/>
            </a:prstGeom>
            <a:ln w="28575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46" name="원호 45">
              <a:extLst>
                <a:ext uri="{FF2B5EF4-FFF2-40B4-BE49-F238E27FC236}">
                  <a16:creationId xmlns="" xmlns:a16="http://schemas.microsoft.com/office/drawing/2014/main" id="{6D85EDE3-2EBC-4B37-A1CC-D57ED44BEC1C}"/>
                </a:ext>
              </a:extLst>
            </p:cNvPr>
            <p:cNvSpPr/>
            <p:nvPr/>
          </p:nvSpPr>
          <p:spPr>
            <a:xfrm rot="10800000" flipV="1">
              <a:off x="288732" y="3559142"/>
              <a:ext cx="387372" cy="510726"/>
            </a:xfrm>
            <a:prstGeom prst="arc">
              <a:avLst/>
            </a:prstGeom>
            <a:ln w="28575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CDAB598-62BA-4E49-BE94-BCD50284DEF6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예측 모델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.1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모델 선택 배경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0CD489EC-4A0E-4472-AD9C-1769749D7433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5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8158749-A0DB-4EFF-A9DF-1603B12C5A5D}"/>
              </a:ext>
            </a:extLst>
          </p:cNvPr>
          <p:cNvSpPr txBox="1"/>
          <p:nvPr/>
        </p:nvSpPr>
        <p:spPr>
          <a:xfrm>
            <a:off x="337259" y="944565"/>
            <a:ext cx="2375119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latin typeface="12롯데마트드림Medium" pitchFamily="18" charset="-127"/>
                <a:ea typeface="12롯데마트드림Medium" pitchFamily="18" charset="-127"/>
              </a:rPr>
              <a:t>시계열분석</a:t>
            </a:r>
          </a:p>
        </p:txBody>
      </p:sp>
    </p:spTree>
    <p:extLst>
      <p:ext uri="{BB962C8B-B14F-4D97-AF65-F5344CB8AC3E}">
        <p14:creationId xmlns:p14="http://schemas.microsoft.com/office/powerpoint/2010/main" val="338711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CA91C9C9-EBA3-4EE4-8903-68E996AC4A55}"/>
              </a:ext>
            </a:extLst>
          </p:cNvPr>
          <p:cNvSpPr/>
          <p:nvPr/>
        </p:nvSpPr>
        <p:spPr>
          <a:xfrm>
            <a:off x="0" y="856103"/>
            <a:ext cx="6096000" cy="60282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12롯데마트행복Light" pitchFamily="18" charset="-127"/>
              <a:ea typeface="12롯데마트행복Light" pitchFamily="18" charset="-127"/>
            </a:endParaRPr>
          </a:p>
        </p:txBody>
      </p:sp>
      <p:sp>
        <p:nvSpPr>
          <p:cNvPr id="3" name="AutoShape 2" descr="https://s3-us-west-2.amazonaws.com/secure.notion-static.com/0f732167-910f-4962-970e-51b1616ee325/Untitled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73CB4DD-0B2D-4DA7-A57C-F0C51D22765B}"/>
              </a:ext>
            </a:extLst>
          </p:cNvPr>
          <p:cNvSpPr txBox="1"/>
          <p:nvPr/>
        </p:nvSpPr>
        <p:spPr>
          <a:xfrm>
            <a:off x="475465" y="1654472"/>
            <a:ext cx="53792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시계열 데이터</a:t>
            </a:r>
            <a:endParaRPr lang="en-US" altLang="ko-KR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12롯데마트드림Light" pitchFamily="18" charset="-127"/>
              <a:ea typeface="12롯데마트드림Light" pitchFamily="18" charset="-127"/>
            </a:endParaRPr>
          </a:p>
          <a:p>
            <a:r>
              <a:rPr lang="en-US" altLang="ko-KR" dirty="0">
                <a:latin typeface="12롯데마트드림Light" pitchFamily="18" charset="-127"/>
                <a:ea typeface="12롯데마트드림Light" pitchFamily="18" charset="-127"/>
              </a:rPr>
              <a:t>: </a:t>
            </a:r>
            <a:r>
              <a:rPr lang="ko-KR" altLang="en-US" dirty="0">
                <a:latin typeface="12롯데마트드림Light" pitchFamily="18" charset="-127"/>
                <a:ea typeface="12롯데마트드림Light" pitchFamily="18" charset="-127"/>
              </a:rPr>
              <a:t>시간의 경과에 따라서 얻어진 </a:t>
            </a:r>
            <a:r>
              <a:rPr lang="ko-KR" altLang="en-US" dirty="0" err="1" smtClean="0">
                <a:latin typeface="12롯데마트드림Light" pitchFamily="18" charset="-127"/>
                <a:ea typeface="12롯데마트드림Light" pitchFamily="18" charset="-127"/>
              </a:rPr>
              <a:t>관측</a:t>
            </a:r>
            <a:r>
              <a:rPr lang="ko-KR" altLang="en-US" dirty="0" err="1">
                <a:latin typeface="12롯데마트드림Light" pitchFamily="18" charset="-127"/>
                <a:ea typeface="12롯데마트드림Light" pitchFamily="18" charset="-127"/>
              </a:rPr>
              <a:t>값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/</a:t>
            </a:r>
            <a:r>
              <a:rPr lang="ko-KR" altLang="en-US" dirty="0" smtClean="0">
                <a:latin typeface="12롯데마트드림Light" pitchFamily="18" charset="-127"/>
                <a:ea typeface="12롯데마트드림Light" pitchFamily="18" charset="-127"/>
              </a:rPr>
              <a:t>통계량으로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 </a:t>
            </a:r>
          </a:p>
          <a:p>
            <a:r>
              <a:rPr lang="ko-KR" altLang="en-US" dirty="0" smtClean="0">
                <a:latin typeface="12롯데마트드림Light" pitchFamily="18" charset="-127"/>
                <a:ea typeface="12롯데마트드림Light" pitchFamily="18" charset="-127"/>
              </a:rPr>
              <a:t>  연속한 시간의 </a:t>
            </a:r>
            <a:r>
              <a:rPr lang="ko-KR" altLang="en-US" dirty="0">
                <a:latin typeface="12롯데마트드림Light" pitchFamily="18" charset="-127"/>
                <a:ea typeface="12롯데마트드림Light" pitchFamily="18" charset="-127"/>
              </a:rPr>
              <a:t>관측치가 연관되어 있음</a:t>
            </a:r>
            <a:endParaRPr lang="en-US" altLang="ko-KR" dirty="0">
              <a:latin typeface="12롯데마트드림Light" pitchFamily="18" charset="-127"/>
              <a:ea typeface="12롯데마트드림Light" pitchFamily="18" charset="-127"/>
            </a:endParaRPr>
          </a:p>
          <a:p>
            <a:endParaRPr lang="en-US" altLang="ko-KR" dirty="0">
              <a:latin typeface="12롯데마트드림Light" pitchFamily="18" charset="-127"/>
              <a:ea typeface="12롯데마트드림Light" pitchFamily="18" charset="-127"/>
            </a:endParaRPr>
          </a:p>
          <a:p>
            <a:r>
              <a:rPr lang="en-US" altLang="ko-KR" dirty="0">
                <a:latin typeface="12롯데마트드림Light" pitchFamily="18" charset="-127"/>
                <a:ea typeface="12롯데마트드림Light" pitchFamily="18" charset="-127"/>
              </a:rPr>
              <a:t>X : </a:t>
            </a:r>
            <a:r>
              <a:rPr lang="ko-KR" altLang="en-US" dirty="0">
                <a:latin typeface="12롯데마트드림Light" pitchFamily="18" charset="-127"/>
                <a:ea typeface="12롯데마트드림Light" pitchFamily="18" charset="-127"/>
              </a:rPr>
              <a:t>날씨 정보 → </a:t>
            </a:r>
            <a:r>
              <a:rPr lang="ko-KR" altLang="en-US" dirty="0" err="1">
                <a:latin typeface="12롯데마트드림Light" pitchFamily="18" charset="-127"/>
                <a:ea typeface="12롯데마트드림Light" pitchFamily="18" charset="-127"/>
              </a:rPr>
              <a:t>시계열</a:t>
            </a:r>
            <a:r>
              <a:rPr lang="ko-KR" altLang="en-US" dirty="0">
                <a:latin typeface="12롯데마트드림Light" pitchFamily="18" charset="-127"/>
                <a:ea typeface="12롯데마트드림Light" pitchFamily="18" charset="-127"/>
              </a:rPr>
              <a:t> 데이터</a:t>
            </a:r>
            <a:endParaRPr lang="en-US" altLang="ko-KR" dirty="0">
              <a:latin typeface="12롯데마트드림Light" pitchFamily="18" charset="-127"/>
              <a:ea typeface="12롯데마트드림Light" pitchFamily="18" charset="-127"/>
            </a:endParaRPr>
          </a:p>
          <a:p>
            <a:r>
              <a:rPr lang="en-US" altLang="ko-KR" dirty="0">
                <a:latin typeface="12롯데마트드림Light" pitchFamily="18" charset="-127"/>
                <a:ea typeface="12롯데마트드림Light" pitchFamily="18" charset="-127"/>
              </a:rPr>
              <a:t>Y : </a:t>
            </a:r>
            <a:r>
              <a:rPr lang="ko-KR" altLang="en-US" dirty="0" err="1">
                <a:latin typeface="12롯데마트드림Light" pitchFamily="18" charset="-127"/>
                <a:ea typeface="12롯데마트드림Light" pitchFamily="18" charset="-127"/>
              </a:rPr>
              <a:t>날짜별</a:t>
            </a:r>
            <a:r>
              <a:rPr lang="ko-KR" altLang="en-US" dirty="0">
                <a:latin typeface="12롯데마트드림Light" pitchFamily="18" charset="-127"/>
                <a:ea typeface="12롯데마트드림Light" pitchFamily="18" charset="-127"/>
              </a:rPr>
              <a:t> 구매건수 → </a:t>
            </a:r>
            <a:r>
              <a:rPr lang="ko-KR" altLang="en-US" dirty="0" err="1">
                <a:latin typeface="12롯데마트드림Light" pitchFamily="18" charset="-127"/>
                <a:ea typeface="12롯데마트드림Light" pitchFamily="18" charset="-127"/>
              </a:rPr>
              <a:t>시계열</a:t>
            </a:r>
            <a:r>
              <a:rPr lang="ko-KR" altLang="en-US" dirty="0">
                <a:latin typeface="12롯데마트드림Light" pitchFamily="18" charset="-127"/>
                <a:ea typeface="12롯데마트드림Light" pitchFamily="18" charset="-127"/>
              </a:rPr>
              <a:t> 데이터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369F17B7-CB0B-4C3C-B3EC-B3F615BAE3EC}"/>
              </a:ext>
            </a:extLst>
          </p:cNvPr>
          <p:cNvGrpSpPr/>
          <p:nvPr/>
        </p:nvGrpSpPr>
        <p:grpSpPr>
          <a:xfrm>
            <a:off x="31142" y="4082395"/>
            <a:ext cx="5907891" cy="2524228"/>
            <a:chOff x="31142" y="4082395"/>
            <a:chExt cx="5907891" cy="2524228"/>
          </a:xfrm>
        </p:grpSpPr>
        <p:pic>
          <p:nvPicPr>
            <p:cNvPr id="61" name="그림 60">
              <a:extLst>
                <a:ext uri="{FF2B5EF4-FFF2-40B4-BE49-F238E27FC236}">
                  <a16:creationId xmlns="" xmlns:a16="http://schemas.microsoft.com/office/drawing/2014/main" id="{9D15BE83-4FCD-4555-8FD3-B99AEF473A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30" t="2990" r="1054" b="3116"/>
            <a:stretch/>
          </p:blipFill>
          <p:spPr>
            <a:xfrm>
              <a:off x="477250" y="4082395"/>
              <a:ext cx="5364965" cy="22379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9506CCF8-D2E1-49C4-AAEE-69C1F5E77545}"/>
                </a:ext>
              </a:extLst>
            </p:cNvPr>
            <p:cNvSpPr/>
            <p:nvPr/>
          </p:nvSpPr>
          <p:spPr>
            <a:xfrm>
              <a:off x="43132" y="5609159"/>
              <a:ext cx="44873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12롯데마트드림Light" pitchFamily="18" charset="-127"/>
                  <a:ea typeface="12롯데마트드림Light" pitchFamily="18" charset="-127"/>
                </a:rPr>
                <a:t>2500</a:t>
              </a:r>
              <a:endParaRPr lang="ko-KR" altLang="en-US" sz="800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="" xmlns:a16="http://schemas.microsoft.com/office/drawing/2014/main" id="{8BFE8CB5-69C6-46CE-8410-2BEBA3C19572}"/>
                </a:ext>
              </a:extLst>
            </p:cNvPr>
            <p:cNvSpPr/>
            <p:nvPr/>
          </p:nvSpPr>
          <p:spPr>
            <a:xfrm>
              <a:off x="1590538" y="6386853"/>
              <a:ext cx="61189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12롯데마트드림Light" pitchFamily="18" charset="-127"/>
                  <a:ea typeface="12롯데마트드림Light" pitchFamily="18" charset="-127"/>
                </a:rPr>
                <a:t>2018-07</a:t>
              </a:r>
              <a:endParaRPr lang="ko-KR" altLang="en-US" sz="800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F2A9B687-4BF1-4637-8FB6-3DA305F41F05}"/>
                </a:ext>
              </a:extLst>
            </p:cNvPr>
            <p:cNvSpPr/>
            <p:nvPr/>
          </p:nvSpPr>
          <p:spPr>
            <a:xfrm>
              <a:off x="2853587" y="6386853"/>
              <a:ext cx="61189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12롯데마트드림Light" pitchFamily="18" charset="-127"/>
                  <a:ea typeface="12롯데마트드림Light" pitchFamily="18" charset="-127"/>
                </a:rPr>
                <a:t>2019-01</a:t>
              </a:r>
              <a:endParaRPr lang="ko-KR" altLang="en-US" sz="800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08128094-1012-4606-A5B7-301990DF1959}"/>
                </a:ext>
              </a:extLst>
            </p:cNvPr>
            <p:cNvSpPr/>
            <p:nvPr/>
          </p:nvSpPr>
          <p:spPr>
            <a:xfrm>
              <a:off x="4078091" y="6386853"/>
              <a:ext cx="61189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12롯데마트드림Light" pitchFamily="18" charset="-127"/>
                  <a:ea typeface="12롯데마트드림Light" pitchFamily="18" charset="-127"/>
                </a:rPr>
                <a:t>2019-07</a:t>
              </a:r>
              <a:endParaRPr lang="ko-KR" altLang="en-US" sz="800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="" xmlns:a16="http://schemas.microsoft.com/office/drawing/2014/main" id="{EF6BC301-D1FC-439D-BDF7-0B020168367E}"/>
                </a:ext>
              </a:extLst>
            </p:cNvPr>
            <p:cNvSpPr/>
            <p:nvPr/>
          </p:nvSpPr>
          <p:spPr>
            <a:xfrm>
              <a:off x="5327136" y="6391179"/>
              <a:ext cx="61189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12롯데마트드림Light" pitchFamily="18" charset="-127"/>
                  <a:ea typeface="12롯데마트드림Light" pitchFamily="18" charset="-127"/>
                </a:rPr>
                <a:t>2020-01</a:t>
              </a:r>
              <a:endParaRPr lang="ko-KR" altLang="en-US" sz="800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="" xmlns:a16="http://schemas.microsoft.com/office/drawing/2014/main" id="{3E8D6E23-61FB-4271-B6EA-943A600225AB}"/>
                </a:ext>
              </a:extLst>
            </p:cNvPr>
            <p:cNvSpPr/>
            <p:nvPr/>
          </p:nvSpPr>
          <p:spPr>
            <a:xfrm>
              <a:off x="31142" y="4957316"/>
              <a:ext cx="44873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12롯데마트드림Light" pitchFamily="18" charset="-127"/>
                  <a:ea typeface="12롯데마트드림Light" pitchFamily="18" charset="-127"/>
                </a:rPr>
                <a:t>5000</a:t>
              </a:r>
              <a:endParaRPr lang="ko-KR" altLang="en-US" sz="800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="" xmlns:a16="http://schemas.microsoft.com/office/drawing/2014/main" id="{87D7CC57-658E-495F-A8EB-ABE4EACD9FDD}"/>
                </a:ext>
              </a:extLst>
            </p:cNvPr>
            <p:cNvSpPr/>
            <p:nvPr/>
          </p:nvSpPr>
          <p:spPr>
            <a:xfrm>
              <a:off x="43133" y="4305473"/>
              <a:ext cx="44873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12롯데마트드림Light" pitchFamily="18" charset="-127"/>
                  <a:ea typeface="12롯데마트드림Light" pitchFamily="18" charset="-127"/>
                </a:rPr>
                <a:t>7250</a:t>
              </a:r>
              <a:endParaRPr lang="ko-KR" altLang="en-US" sz="800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="" xmlns:a16="http://schemas.microsoft.com/office/drawing/2014/main" id="{9554AD7F-2992-4FA5-A768-679C01D680D9}"/>
                </a:ext>
              </a:extLst>
            </p:cNvPr>
            <p:cNvSpPr/>
            <p:nvPr/>
          </p:nvSpPr>
          <p:spPr>
            <a:xfrm>
              <a:off x="372853" y="6378077"/>
              <a:ext cx="59710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12롯데마트드림Light" pitchFamily="18" charset="-127"/>
                  <a:ea typeface="12롯데마트드림Light" pitchFamily="18" charset="-127"/>
                </a:rPr>
                <a:t>2018-01</a:t>
              </a:r>
              <a:endParaRPr lang="ko-KR" altLang="en-US" sz="800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="" xmlns:a16="http://schemas.microsoft.com/office/drawing/2014/main" id="{CD64F94E-5D6C-4FF6-83B8-FD8347540FE9}"/>
                </a:ext>
              </a:extLst>
            </p:cNvPr>
            <p:cNvCxnSpPr>
              <a:cxnSpLocks/>
            </p:cNvCxnSpPr>
            <p:nvPr/>
          </p:nvCxnSpPr>
          <p:spPr>
            <a:xfrm>
              <a:off x="4384040" y="6320357"/>
              <a:ext cx="0" cy="6447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F0218B4C-628C-47CB-91AC-61A494F14ADC}"/>
                </a:ext>
              </a:extLst>
            </p:cNvPr>
            <p:cNvCxnSpPr>
              <a:cxnSpLocks/>
            </p:cNvCxnSpPr>
            <p:nvPr/>
          </p:nvCxnSpPr>
          <p:spPr>
            <a:xfrm>
              <a:off x="5633085" y="6323532"/>
              <a:ext cx="0" cy="6447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="" xmlns:a16="http://schemas.microsoft.com/office/drawing/2014/main" id="{6CC479FD-EF5C-45AE-A19C-BD5056612403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07" y="6320357"/>
              <a:ext cx="0" cy="6447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96D4B9DA-9D8E-41B1-9CA3-9B77A7A09C23}"/>
                </a:ext>
              </a:extLst>
            </p:cNvPr>
            <p:cNvCxnSpPr>
              <a:cxnSpLocks/>
            </p:cNvCxnSpPr>
            <p:nvPr/>
          </p:nvCxnSpPr>
          <p:spPr>
            <a:xfrm>
              <a:off x="1911773" y="6320357"/>
              <a:ext cx="0" cy="6447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="" xmlns:a16="http://schemas.microsoft.com/office/drawing/2014/main" id="{8A549F60-B025-4E9C-A0DB-5DB46EFBABF2}"/>
                </a:ext>
              </a:extLst>
            </p:cNvPr>
            <p:cNvCxnSpPr>
              <a:cxnSpLocks/>
            </p:cNvCxnSpPr>
            <p:nvPr/>
          </p:nvCxnSpPr>
          <p:spPr>
            <a:xfrm>
              <a:off x="679873" y="6320357"/>
              <a:ext cx="0" cy="6447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="" xmlns:a16="http://schemas.microsoft.com/office/drawing/2014/main" id="{D63C0565-A9AB-44C3-B728-7280A87004A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43758" y="5691176"/>
              <a:ext cx="0" cy="6447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="" xmlns:a16="http://schemas.microsoft.com/office/drawing/2014/main" id="{95B685C9-05A5-4BC7-BBCA-AFEAA9FF718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43758" y="5035009"/>
              <a:ext cx="0" cy="6447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="" xmlns:a16="http://schemas.microsoft.com/office/drawing/2014/main" id="{B9433DE1-8E07-4E85-AE00-5DF5550F5A5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43758" y="4380959"/>
              <a:ext cx="0" cy="6447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E62440DD-15C1-4035-BCA2-015842EE535F}"/>
              </a:ext>
            </a:extLst>
          </p:cNvPr>
          <p:cNvSpPr/>
          <p:nvPr/>
        </p:nvSpPr>
        <p:spPr>
          <a:xfrm>
            <a:off x="6571465" y="1654472"/>
            <a:ext cx="870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분석</a:t>
            </a:r>
            <a:endParaRPr lang="en-US" altLang="ko-KR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graphicFrame>
        <p:nvGraphicFramePr>
          <p:cNvPr id="102" name="표 102">
            <a:extLst>
              <a:ext uri="{FF2B5EF4-FFF2-40B4-BE49-F238E27FC236}">
                <a16:creationId xmlns="" xmlns:a16="http://schemas.microsoft.com/office/drawing/2014/main" id="{42B674B8-C12C-464C-8480-4BF4B270D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198346"/>
              </p:ext>
            </p:extLst>
          </p:nvPr>
        </p:nvGraphicFramePr>
        <p:xfrm>
          <a:off x="6643069" y="2262056"/>
          <a:ext cx="5079682" cy="4232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9841">
                  <a:extLst>
                    <a:ext uri="{9D8B030D-6E8A-4147-A177-3AD203B41FA5}">
                      <a16:colId xmlns="" xmlns:a16="http://schemas.microsoft.com/office/drawing/2014/main" val="559129284"/>
                    </a:ext>
                  </a:extLst>
                </a:gridCol>
                <a:gridCol w="2539841">
                  <a:extLst>
                    <a:ext uri="{9D8B030D-6E8A-4147-A177-3AD203B41FA5}">
                      <a16:colId xmlns="" xmlns:a16="http://schemas.microsoft.com/office/drawing/2014/main" val="1468767043"/>
                    </a:ext>
                  </a:extLst>
                </a:gridCol>
              </a:tblGrid>
              <a:tr h="47949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</a:rPr>
                        <a:t>기온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</a:rPr>
                        <a:t>강수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</a:rPr>
                        <a:t>습도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</a:rPr>
                        <a:t>풍속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</a:rPr>
                        <a:t>미세먼지 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05149506"/>
                  </a:ext>
                </a:extLst>
              </a:tr>
              <a:tr h="723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일반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비시계열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)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 모형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시계열 모형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62634360"/>
                  </a:ext>
                </a:extLst>
              </a:tr>
              <a:tr h="215039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날씨 지수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(X)</a:t>
                      </a:r>
                    </a:p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↓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800" b="1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제품군별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800" b="1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구매량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(Y)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  <a:sym typeface="Wingdings" panose="05000000000000000000" pitchFamily="2" charset="2"/>
                        </a:rPr>
                        <a:t>날씨 지수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  <a:sym typeface="Wingdings" panose="05000000000000000000" pitchFamily="2" charset="2"/>
                        </a:rPr>
                        <a:t>(X),</a:t>
                      </a:r>
                    </a:p>
                    <a:p>
                      <a:pPr algn="ctr"/>
                      <a:r>
                        <a:rPr lang="ko-KR" altLang="en-US" sz="1800" b="1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  <a:sym typeface="Wingdings" panose="05000000000000000000" pitchFamily="2" charset="2"/>
                        </a:rPr>
                        <a:t>제품군별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  <a:sym typeface="Wingdings" panose="05000000000000000000" pitchFamily="2" charset="2"/>
                        </a:rPr>
                        <a:t>과거 </a:t>
                      </a:r>
                      <a:r>
                        <a:rPr lang="ko-KR" altLang="en-US" sz="1800" b="1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  <a:sym typeface="Wingdings" panose="05000000000000000000" pitchFamily="2" charset="2"/>
                        </a:rPr>
                        <a:t>구매량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800" b="1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  <a:sym typeface="Wingdings" panose="05000000000000000000" pitchFamily="2" charset="2"/>
                        </a:rPr>
                        <a:t>-i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↓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  <a:sym typeface="Wingdings" panose="05000000000000000000" pitchFamily="2" charset="2"/>
                        </a:rPr>
                        <a:t>제품군별 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  <a:sym typeface="Wingdings" panose="05000000000000000000" pitchFamily="2" charset="2"/>
                        </a:rPr>
                        <a:t>현재</a:t>
                      </a:r>
                      <a:r>
                        <a:rPr lang="en-US" altLang="ko-KR" sz="1800" b="1" kern="1200" baseline="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800" b="1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  <a:sym typeface="Wingdings" panose="05000000000000000000" pitchFamily="2" charset="2"/>
                        </a:rPr>
                        <a:t>구매량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800" b="1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  <a:sym typeface="Wingdings" panose="05000000000000000000" pitchFamily="2" charset="2"/>
                        </a:rPr>
                        <a:t>Y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50099635"/>
                  </a:ext>
                </a:extLst>
              </a:tr>
              <a:tr h="878874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 제품군별 </a:t>
                      </a:r>
                      <a:r>
                        <a:rPr lang="ko-KR" altLang="en-US" sz="1800" b="1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구매량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 예측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8529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547106" y="31848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1FF4545-3361-4D39-B592-A3EC13D6657D}"/>
              </a:ext>
            </a:extLst>
          </p:cNvPr>
          <p:cNvSpPr txBox="1"/>
          <p:nvPr/>
        </p:nvSpPr>
        <p:spPr>
          <a:xfrm>
            <a:off x="337259" y="944565"/>
            <a:ext cx="2375119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latin typeface="12롯데마트드림Medium" pitchFamily="18" charset="-127"/>
                <a:ea typeface="12롯데마트드림Medium" pitchFamily="18" charset="-127"/>
              </a:rPr>
              <a:t>시계열분석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41560B8-8883-4DF3-A7F8-4194FD39EB0F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예측 모델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.1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모델 선택 배경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C0EDD36-91E2-4589-B311-FF38DE623168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5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4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B290EE1E-2E93-4FDE-8916-B5D729ECA5B0}"/>
              </a:ext>
            </a:extLst>
          </p:cNvPr>
          <p:cNvSpPr/>
          <p:nvPr/>
        </p:nvSpPr>
        <p:spPr>
          <a:xfrm>
            <a:off x="6096000" y="847311"/>
            <a:ext cx="6096000" cy="60282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12롯데마트행복Light" pitchFamily="18" charset="-127"/>
              <a:ea typeface="12롯데마트행복Light" pitchFamily="18" charset="-127"/>
            </a:endParaRPr>
          </a:p>
        </p:txBody>
      </p:sp>
      <p:sp>
        <p:nvSpPr>
          <p:cNvPr id="3" name="AutoShape 2" descr="https://s3-us-west-2.amazonaws.com/secure.notion-static.com/0f732167-910f-4962-970e-51b1616ee325/Untitled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60238" y="3565369"/>
                <a:ext cx="2097045" cy="1083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2,730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 dirty="0">
                  <a:latin typeface="12롯데마트드림Medium" pitchFamily="18" charset="-127"/>
                  <a:ea typeface="12롯데마트드림Medium" pitchFamily="18" charset="-127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238" y="3565369"/>
                <a:ext cx="2097045" cy="108318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617277" y="5203528"/>
                <a:ext cx="2097045" cy="1083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28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28,1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28,730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 dirty="0">
                  <a:latin typeface="12롯데마트드림Medium" pitchFamily="18" charset="-127"/>
                  <a:ea typeface="12롯데마트드림Medium" pitchFamily="18" charset="-127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277" y="5203528"/>
                <a:ext cx="2097045" cy="108318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889520" y="3697658"/>
            <a:ext cx="1203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u="sng" dirty="0" err="1">
                <a:latin typeface="12롯데마트드림Medium" pitchFamily="18" charset="-127"/>
                <a:ea typeface="12롯데마트드림Medium" pitchFamily="18" charset="-127"/>
              </a:rPr>
              <a:t>제품군</a:t>
            </a:r>
            <a:r>
              <a:rPr lang="ko-KR" altLang="en-US" sz="1600" b="1" u="sng" dirty="0">
                <a:latin typeface="12롯데마트드림Medium" pitchFamily="18" charset="-127"/>
                <a:ea typeface="12롯데마트드림Medium" pitchFamily="18" charset="-127"/>
              </a:rPr>
              <a:t> </a:t>
            </a:r>
            <a:r>
              <a:rPr lang="en-US" altLang="ko-KR" sz="1600" b="1" u="sng" dirty="0">
                <a:latin typeface="12롯데마트드림Medium" pitchFamily="18" charset="-127"/>
                <a:ea typeface="12롯데마트드림Medium" pitchFamily="18" charset="-127"/>
              </a:rPr>
              <a:t>2</a:t>
            </a:r>
          </a:p>
          <a:p>
            <a:pPr algn="ctr"/>
            <a:r>
              <a:rPr lang="ko-KR" altLang="en-US" sz="1600" b="1" dirty="0">
                <a:latin typeface="12롯데마트드림Medium" pitchFamily="18" charset="-127"/>
                <a:ea typeface="12롯데마트드림Medium" pitchFamily="18" charset="-127"/>
              </a:rPr>
              <a:t>공기청정기</a:t>
            </a:r>
            <a:endParaRPr lang="en-US" altLang="ko-KR" sz="1600" b="1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520" y="5561772"/>
            <a:ext cx="1203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u="sng" dirty="0" err="1">
                <a:latin typeface="12롯데마트드림Medium" pitchFamily="18" charset="-127"/>
                <a:ea typeface="12롯데마트드림Medium" pitchFamily="18" charset="-127"/>
              </a:rPr>
              <a:t>제품군</a:t>
            </a:r>
            <a:r>
              <a:rPr lang="ko-KR" altLang="en-US" sz="1600" b="1" u="sng" dirty="0">
                <a:latin typeface="12롯데마트드림Medium" pitchFamily="18" charset="-127"/>
                <a:ea typeface="12롯데마트드림Medium" pitchFamily="18" charset="-127"/>
              </a:rPr>
              <a:t> </a:t>
            </a:r>
            <a:r>
              <a:rPr lang="en-US" altLang="ko-KR" sz="1600" b="1" u="sng" dirty="0">
                <a:latin typeface="12롯데마트드림Medium" pitchFamily="18" charset="-127"/>
                <a:ea typeface="12롯데마트드림Medium" pitchFamily="18" charset="-127"/>
              </a:rPr>
              <a:t>28</a:t>
            </a:r>
          </a:p>
          <a:p>
            <a:pPr algn="ctr"/>
            <a:r>
              <a:rPr lang="ko-KR" altLang="en-US" sz="1600" b="1" dirty="0" err="1">
                <a:latin typeface="12롯데마트드림Medium" pitchFamily="18" charset="-127"/>
                <a:ea typeface="12롯데마트드림Medium" pitchFamily="18" charset="-127"/>
              </a:rPr>
              <a:t>헤어케어</a:t>
            </a:r>
            <a:endParaRPr lang="en-US" altLang="ko-KR" sz="1600" b="1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89060" y="4693660"/>
                <a:ext cx="356107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0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000" dirty="0">
                  <a:latin typeface="12롯데마트행복Light" pitchFamily="18" charset="-127"/>
                  <a:ea typeface="12롯데마트행복Light" pitchFamily="18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060" y="4693660"/>
                <a:ext cx="356107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099575" y="4725196"/>
                <a:ext cx="356107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0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000" dirty="0"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575" y="4725196"/>
                <a:ext cx="356107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560238" y="2368415"/>
                <a:ext cx="2097045" cy="1083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1,730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 dirty="0">
                  <a:latin typeface="12롯데마트드림Medium" pitchFamily="18" charset="-127"/>
                  <a:ea typeface="12롯데마트드림Medium" pitchFamily="18" charset="-127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238" y="2368415"/>
                <a:ext cx="2097045" cy="108318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991617" y="2453865"/>
            <a:ext cx="999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u="sng" dirty="0" err="1">
                <a:latin typeface="12롯데마트드림Medium" pitchFamily="18" charset="-127"/>
                <a:ea typeface="12롯데마트드림Medium" pitchFamily="18" charset="-127"/>
              </a:rPr>
              <a:t>제품군</a:t>
            </a:r>
            <a:r>
              <a:rPr lang="ko-KR" altLang="en-US" sz="1600" b="1" u="sng" dirty="0">
                <a:latin typeface="12롯데마트드림Medium" pitchFamily="18" charset="-127"/>
                <a:ea typeface="12롯데마트드림Medium" pitchFamily="18" charset="-127"/>
              </a:rPr>
              <a:t> </a:t>
            </a:r>
            <a:r>
              <a:rPr lang="en-US" altLang="ko-KR" sz="1600" b="1" u="sng" dirty="0">
                <a:latin typeface="12롯데마트드림Medium" pitchFamily="18" charset="-127"/>
                <a:ea typeface="12롯데마트드림Medium" pitchFamily="18" charset="-127"/>
              </a:rPr>
              <a:t>1</a:t>
            </a:r>
          </a:p>
          <a:p>
            <a:pPr algn="ctr"/>
            <a:r>
              <a:rPr lang="ko-KR" altLang="en-US" sz="1600" b="1" dirty="0">
                <a:latin typeface="12롯데마트드림Medium" pitchFamily="18" charset="-127"/>
                <a:ea typeface="12롯데마트드림Medium" pitchFamily="18" charset="-127"/>
              </a:rPr>
              <a:t>갑각류</a:t>
            </a:r>
            <a:endParaRPr lang="en-US" altLang="ko-KR" sz="1600" b="1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4141537" y="2620084"/>
            <a:ext cx="372702" cy="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09650" y="2477750"/>
            <a:ext cx="151403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12롯데마트드림Medium" pitchFamily="18" charset="-127"/>
                <a:ea typeface="12롯데마트드림Medium" pitchFamily="18" charset="-127"/>
              </a:rPr>
              <a:t>2018-01-01</a:t>
            </a:r>
            <a:endParaRPr lang="ko-KR" altLang="en-US" sz="1300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41525" y="3089098"/>
            <a:ext cx="11700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12롯데마트드림Medium" pitchFamily="18" charset="-127"/>
                <a:ea typeface="12롯데마트드림Medium" pitchFamily="18" charset="-127"/>
              </a:rPr>
              <a:t>2019-12-31</a:t>
            </a:r>
            <a:endParaRPr lang="ko-KR" altLang="en-US" sz="1300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638135" y="5800540"/>
            <a:ext cx="4770093" cy="508812"/>
          </a:xfrm>
          <a:prstGeom prst="rect">
            <a:avLst/>
          </a:prstGeom>
          <a:solidFill>
            <a:schemeClr val="bg1">
              <a:alpha val="92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Medium" pitchFamily="18" charset="-127"/>
                <a:ea typeface="12롯데마트드림Medium" pitchFamily="18" charset="-127"/>
              </a:rPr>
              <a:t>서로 강한 상관관계를 가지는 </a:t>
            </a:r>
            <a:r>
              <a:rPr lang="ko-KR" altLang="en-US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Medium" pitchFamily="18" charset="-127"/>
                <a:ea typeface="12롯데마트드림Medium" pitchFamily="18" charset="-127"/>
              </a:rPr>
              <a:t>제품군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Medium" pitchFamily="18" charset="-127"/>
                <a:ea typeface="12롯데마트드림Medium" pitchFamily="18" charset="-127"/>
              </a:rPr>
              <a:t> 존재 </a:t>
            </a:r>
          </a:p>
        </p:txBody>
      </p:sp>
      <p:grpSp>
        <p:nvGrpSpPr>
          <p:cNvPr id="52" name="그룹 51"/>
          <p:cNvGrpSpPr/>
          <p:nvPr/>
        </p:nvGrpSpPr>
        <p:grpSpPr>
          <a:xfrm>
            <a:off x="6616363" y="2182616"/>
            <a:ext cx="4791866" cy="3464512"/>
            <a:chOff x="6616363" y="2216282"/>
            <a:chExt cx="3685236" cy="3311100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16363" y="2216282"/>
              <a:ext cx="3685236" cy="3311100"/>
            </a:xfrm>
            <a:prstGeom prst="rect">
              <a:avLst/>
            </a:prstGeom>
          </p:spPr>
        </p:pic>
        <p:sp>
          <p:nvSpPr>
            <p:cNvPr id="45" name="직사각형 44"/>
            <p:cNvSpPr/>
            <p:nvPr/>
          </p:nvSpPr>
          <p:spPr>
            <a:xfrm>
              <a:off x="6842558" y="2403892"/>
              <a:ext cx="551300" cy="462285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rPr>
                <a:t>남성제품</a:t>
              </a:r>
              <a:endParaRPr lang="ko-KR" altLang="en-US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7497544" y="2999934"/>
              <a:ext cx="551300" cy="462285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rPr>
                <a:t>바디케어</a:t>
              </a:r>
              <a:endParaRPr lang="ko-KR" altLang="en-US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8144046" y="3616570"/>
              <a:ext cx="576943" cy="462285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2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rPr>
                <a:t>클렌징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818960" y="4223117"/>
              <a:ext cx="576943" cy="462285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2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rPr>
                <a:t>채소류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9472103" y="4836282"/>
              <a:ext cx="576943" cy="462285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2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rPr>
                <a:t>우유류</a:t>
              </a:r>
              <a:endParaRPr lang="ko-KR" altLang="en-US" sz="102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19A2DEED-FD0E-4B3A-A9F4-8EB4CB39914C}"/>
              </a:ext>
            </a:extLst>
          </p:cNvPr>
          <p:cNvSpPr txBox="1"/>
          <p:nvPr/>
        </p:nvSpPr>
        <p:spPr>
          <a:xfrm>
            <a:off x="475465" y="1654472"/>
            <a:ext cx="5379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000" b="1" dirty="0" err="1">
                <a:latin typeface="12롯데마트드림Medium" pitchFamily="18" charset="-127"/>
                <a:ea typeface="12롯데마트드림Medium" pitchFamily="18" charset="-127"/>
              </a:rPr>
              <a:t>다변량</a:t>
            </a:r>
            <a:r>
              <a:rPr lang="ko-KR" altLang="en-US" sz="2000" b="1" dirty="0">
                <a:latin typeface="12롯데마트드림Medium" pitchFamily="18" charset="-127"/>
                <a:ea typeface="12롯데마트드림Medium" pitchFamily="18" charset="-127"/>
              </a:rPr>
              <a:t> 반응변수</a:t>
            </a:r>
            <a:endParaRPr lang="en-US" altLang="ko-KR" sz="2000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2D4E2B14-57B9-46F8-BFDF-F216E7DFEFDC}"/>
              </a:ext>
            </a:extLst>
          </p:cNvPr>
          <p:cNvSpPr txBox="1"/>
          <p:nvPr/>
        </p:nvSpPr>
        <p:spPr>
          <a:xfrm>
            <a:off x="6571465" y="1654472"/>
            <a:ext cx="5379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itchFamily="18" charset="-127"/>
                <a:ea typeface="12롯데마트드림Medium" pitchFamily="18" charset="-127"/>
              </a:rPr>
              <a:t>제품군 사이의 연관성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EDA1F198-BEE7-4BD7-8F0B-BD251C91D0FE}"/>
              </a:ext>
            </a:extLst>
          </p:cNvPr>
          <p:cNvSpPr txBox="1"/>
          <p:nvPr/>
        </p:nvSpPr>
        <p:spPr>
          <a:xfrm>
            <a:off x="337259" y="944565"/>
            <a:ext cx="2375119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latin typeface="12롯데마트드림Medium" pitchFamily="18" charset="-127"/>
                <a:ea typeface="12롯데마트드림Medium" pitchFamily="18" charset="-127"/>
              </a:rPr>
              <a:t>시계열분석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D9BDD37-1014-4C97-AC72-A5F07ED46192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예측 모델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.1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모델 선택 배경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700C073-65F4-4BD1-AB85-B4892BA6433D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5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4188015" y="3234606"/>
            <a:ext cx="372702" cy="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2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s3-us-west-2.amazonaws.com/secure.notion-static.com/0f732167-910f-4962-970e-51b1616ee325/Untitled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1523A7A-8CE7-4EAB-9E80-D18479D33440}"/>
              </a:ext>
            </a:extLst>
          </p:cNvPr>
          <p:cNvSpPr txBox="1"/>
          <p:nvPr/>
        </p:nvSpPr>
        <p:spPr>
          <a:xfrm>
            <a:off x="337258" y="944565"/>
            <a:ext cx="2056621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latin typeface="12롯데마트드림Medium" pitchFamily="18" charset="-127"/>
                <a:ea typeface="12롯데마트드림Medium" pitchFamily="18" charset="-127"/>
              </a:rPr>
              <a:t>모델 비교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="" xmlns:a16="http://schemas.microsoft.com/office/drawing/2014/main" id="{99BF17C7-FA04-4689-9A82-B83BD0892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600667"/>
              </p:ext>
            </p:extLst>
          </p:nvPr>
        </p:nvGraphicFramePr>
        <p:xfrm>
          <a:off x="460549" y="1711725"/>
          <a:ext cx="5265294" cy="3455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6942">
                  <a:extLst>
                    <a:ext uri="{9D8B030D-6E8A-4147-A177-3AD203B41FA5}">
                      <a16:colId xmlns="" xmlns:a16="http://schemas.microsoft.com/office/drawing/2014/main" val="1543144564"/>
                    </a:ext>
                  </a:extLst>
                </a:gridCol>
                <a:gridCol w="1009704">
                  <a:extLst>
                    <a:ext uri="{9D8B030D-6E8A-4147-A177-3AD203B41FA5}">
                      <a16:colId xmlns="" xmlns:a16="http://schemas.microsoft.com/office/drawing/2014/main" val="2587217433"/>
                    </a:ext>
                  </a:extLst>
                </a:gridCol>
                <a:gridCol w="1025015">
                  <a:extLst>
                    <a:ext uri="{9D8B030D-6E8A-4147-A177-3AD203B41FA5}">
                      <a16:colId xmlns="" xmlns:a16="http://schemas.microsoft.com/office/drawing/2014/main" val="4253775335"/>
                    </a:ext>
                  </a:extLst>
                </a:gridCol>
                <a:gridCol w="1026827">
                  <a:extLst>
                    <a:ext uri="{9D8B030D-6E8A-4147-A177-3AD203B41FA5}">
                      <a16:colId xmlns="" xmlns:a16="http://schemas.microsoft.com/office/drawing/2014/main" val="2330726870"/>
                    </a:ext>
                  </a:extLst>
                </a:gridCol>
                <a:gridCol w="1056806">
                  <a:extLst>
                    <a:ext uri="{9D8B030D-6E8A-4147-A177-3AD203B41FA5}">
                      <a16:colId xmlns="" xmlns:a16="http://schemas.microsoft.com/office/drawing/2014/main" val="639235656"/>
                    </a:ext>
                  </a:extLst>
                </a:gridCol>
              </a:tblGrid>
              <a:tr h="7583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     </a:t>
                      </a:r>
                      <a:endParaRPr lang="en-US" altLang="ko-KR" sz="110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  <a:p>
                      <a:pPr latinLnBrk="1"/>
                      <a:endParaRPr lang="en-US" altLang="ko-KR" sz="105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설명변수</a:t>
                      </a:r>
                    </a:p>
                  </a:txBody>
                  <a:tcPr anchor="ctr"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시계열성</a:t>
                      </a:r>
                    </a:p>
                  </a:txBody>
                  <a:tcPr anchor="ctr"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>
                          <a:latin typeface="12롯데마트드림Medium" pitchFamily="18" charset="-127"/>
                          <a:ea typeface="12롯데마트드림Medium" pitchFamily="18" charset="-127"/>
                        </a:rPr>
                        <a:t>다변량</a:t>
                      </a:r>
                      <a:endParaRPr lang="ko-KR" altLang="en-US" sz="1300" b="1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Y</a:t>
                      </a:r>
                      <a:r>
                        <a:rPr lang="ko-KR" altLang="en-US" sz="1300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간 연관성</a:t>
                      </a:r>
                    </a:p>
                  </a:txBody>
                  <a:tcPr anchor="ctr">
                    <a:solidFill>
                      <a:srgbClr val="E8F0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47239826"/>
                  </a:ext>
                </a:extLst>
              </a:tr>
              <a:tr h="540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다중회귀모형</a:t>
                      </a:r>
                      <a:endParaRPr lang="ko-KR" altLang="en-US" sz="1200" b="1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O</a:t>
                      </a:r>
                      <a:endParaRPr lang="ko-KR" altLang="en-US" sz="12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X</a:t>
                      </a:r>
                      <a:endParaRPr lang="ko-KR" altLang="en-US" sz="12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X</a:t>
                      </a:r>
                      <a:endParaRPr lang="ko-KR" altLang="en-US" sz="12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X</a:t>
                      </a:r>
                      <a:endParaRPr lang="ko-KR" altLang="en-US" sz="12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17188881"/>
                  </a:ext>
                </a:extLst>
              </a:tr>
              <a:tr h="56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Random Forest</a:t>
                      </a:r>
                      <a:endParaRPr lang="ko-KR" altLang="en-US" sz="1200" b="1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O</a:t>
                      </a:r>
                      <a:endParaRPr lang="ko-KR" altLang="en-US" sz="12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X</a:t>
                      </a:r>
                      <a:endParaRPr lang="ko-KR" altLang="en-US" sz="12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O</a:t>
                      </a:r>
                      <a:endParaRPr lang="ko-KR" altLang="en-US" sz="12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X</a:t>
                      </a:r>
                      <a:endParaRPr lang="ko-KR" altLang="en-US" sz="12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57392227"/>
                  </a:ext>
                </a:extLst>
              </a:tr>
              <a:tr h="5533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ARIMA</a:t>
                      </a:r>
                      <a:endParaRPr lang="ko-KR" altLang="en-US" sz="1200" b="1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X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외생변수</a:t>
                      </a:r>
                      <a:r>
                        <a:rPr lang="en-US" altLang="ko-KR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O</a:t>
                      </a:r>
                      <a:endParaRPr lang="ko-KR" altLang="en-US" sz="12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X</a:t>
                      </a:r>
                      <a:endParaRPr lang="ko-KR" altLang="en-US" sz="12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X</a:t>
                      </a:r>
                      <a:endParaRPr lang="ko-KR" altLang="en-US" sz="12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3240248"/>
                  </a:ext>
                </a:extLst>
              </a:tr>
              <a:tr h="536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ARIMAX</a:t>
                      </a:r>
                      <a:endParaRPr lang="ko-KR" altLang="en-US" sz="1200" b="1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O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외생변수</a:t>
                      </a:r>
                      <a:r>
                        <a:rPr lang="en-US" altLang="ko-KR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)</a:t>
                      </a:r>
                      <a:endParaRPr lang="ko-KR" altLang="en-US" sz="12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O</a:t>
                      </a:r>
                      <a:endParaRPr lang="ko-KR" altLang="en-US" sz="12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X</a:t>
                      </a:r>
                      <a:endParaRPr lang="ko-KR" altLang="en-US" sz="12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X</a:t>
                      </a:r>
                      <a:endParaRPr lang="ko-KR" altLang="en-US" sz="12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26874716"/>
                  </a:ext>
                </a:extLst>
              </a:tr>
              <a:tr h="4978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VARX</a:t>
                      </a:r>
                      <a:endParaRPr lang="ko-KR" altLang="en-US" sz="1200" b="1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O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외생변수</a:t>
                      </a:r>
                      <a:r>
                        <a:rPr lang="en-US" altLang="ko-KR" sz="12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O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O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O</a:t>
                      </a:r>
                      <a:endParaRPr lang="ko-KR" altLang="en-US" sz="12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2984244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07786EFE-D4F3-4BC1-BAEB-098214F5FBF7}"/>
              </a:ext>
            </a:extLst>
          </p:cNvPr>
          <p:cNvSpPr/>
          <p:nvPr/>
        </p:nvSpPr>
        <p:spPr>
          <a:xfrm>
            <a:off x="466683" y="4666205"/>
            <a:ext cx="5254982" cy="500149"/>
          </a:xfrm>
          <a:prstGeom prst="rect">
            <a:avLst/>
          </a:prstGeom>
          <a:noFill/>
          <a:ln w="38100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66DD92D8-E166-4B90-B269-267D48298A33}"/>
              </a:ext>
            </a:extLst>
          </p:cNvPr>
          <p:cNvSpPr txBox="1"/>
          <p:nvPr/>
        </p:nvSpPr>
        <p:spPr>
          <a:xfrm>
            <a:off x="836954" y="5410842"/>
            <a:ext cx="868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최종적으로 시계열성</a:t>
            </a:r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외생변수</a:t>
            </a:r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sz="1600" b="1" dirty="0" err="1">
                <a:latin typeface="12롯데마트드림Light" pitchFamily="18" charset="-127"/>
                <a:ea typeface="12롯데마트드림Light" pitchFamily="18" charset="-127"/>
              </a:rPr>
              <a:t>다변량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 반응변수를 동시에 고려해 분석할 수 있는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VARX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모형을 선택 </a:t>
            </a:r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.</a:t>
            </a:r>
            <a:endParaRPr lang="ko-KR" altLang="en-US" sz="16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2B1E39E-5D38-4130-874A-44F65C80A18A}"/>
              </a:ext>
            </a:extLst>
          </p:cNvPr>
          <p:cNvSpPr txBox="1"/>
          <p:nvPr/>
        </p:nvSpPr>
        <p:spPr>
          <a:xfrm>
            <a:off x="10484285" y="1797308"/>
            <a:ext cx="1697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12롯데마트드림Light" pitchFamily="18" charset="-127"/>
                <a:ea typeface="12롯데마트드림Light" pitchFamily="18" charset="-127"/>
              </a:rPr>
              <a:t>: </a:t>
            </a:r>
            <a:r>
              <a:rPr lang="ko-KR" altLang="en-US" sz="1400" dirty="0">
                <a:latin typeface="12롯데마트드림Light" pitchFamily="18" charset="-127"/>
                <a:ea typeface="12롯데마트드림Light" pitchFamily="18" charset="-127"/>
              </a:rPr>
              <a:t>자료의 시계열성 </a:t>
            </a:r>
            <a:endParaRPr lang="en-US" altLang="ko-KR" sz="1400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en-US" altLang="ko-KR" sz="1400" dirty="0">
                <a:latin typeface="12롯데마트드림Light" pitchFamily="18" charset="-127"/>
                <a:ea typeface="12롯데마트드림Light" pitchFamily="18" charset="-127"/>
              </a:rPr>
              <a:t>  </a:t>
            </a:r>
            <a:r>
              <a:rPr lang="ko-KR" altLang="en-US" sz="1400" dirty="0">
                <a:latin typeface="12롯데마트드림Light" pitchFamily="18" charset="-127"/>
                <a:ea typeface="12롯데마트드림Light" pitchFamily="18" charset="-127"/>
              </a:rPr>
              <a:t>고려 불가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DDB0BD36-BDF0-4593-B02D-7A572490D559}"/>
              </a:ext>
            </a:extLst>
          </p:cNvPr>
          <p:cNvSpPr txBox="1"/>
          <p:nvPr/>
        </p:nvSpPr>
        <p:spPr>
          <a:xfrm>
            <a:off x="9423493" y="2749106"/>
            <a:ext cx="191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12롯데마트드림Light" pitchFamily="18" charset="-127"/>
                <a:ea typeface="12롯데마트드림Light" pitchFamily="18" charset="-127"/>
              </a:rPr>
              <a:t>: </a:t>
            </a:r>
            <a:r>
              <a:rPr lang="ko-KR" altLang="en-US" sz="1400" dirty="0">
                <a:latin typeface="12롯데마트드림Light" pitchFamily="18" charset="-127"/>
                <a:ea typeface="12롯데마트드림Light" pitchFamily="18" charset="-127"/>
              </a:rPr>
              <a:t>시계열성 고려 가능</a:t>
            </a:r>
            <a:r>
              <a:rPr lang="en-US" altLang="ko-KR" sz="1400" dirty="0">
                <a:latin typeface="12롯데마트드림Light" pitchFamily="18" charset="-127"/>
                <a:ea typeface="12롯데마트드림Light" pitchFamily="18" charset="-127"/>
              </a:rPr>
              <a:t>, </a:t>
            </a:r>
          </a:p>
          <a:p>
            <a:pPr algn="ctr"/>
            <a:r>
              <a:rPr lang="ko-KR" altLang="en-US" sz="1400" dirty="0">
                <a:latin typeface="12롯데마트드림Light" pitchFamily="18" charset="-127"/>
                <a:ea typeface="12롯데마트드림Light" pitchFamily="18" charset="-127"/>
              </a:rPr>
              <a:t>  외생변수 고려 불가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D91D0853-DD49-442E-B5F9-DF54C796C694}"/>
              </a:ext>
            </a:extLst>
          </p:cNvPr>
          <p:cNvSpPr txBox="1"/>
          <p:nvPr/>
        </p:nvSpPr>
        <p:spPr>
          <a:xfrm>
            <a:off x="9406095" y="3673675"/>
            <a:ext cx="2401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12롯데마트드림Light" pitchFamily="18" charset="-127"/>
                <a:ea typeface="12롯데마트드림Light" pitchFamily="18" charset="-127"/>
              </a:rPr>
              <a:t>: </a:t>
            </a:r>
            <a:r>
              <a:rPr lang="ko-KR" altLang="en-US" sz="1400" dirty="0">
                <a:latin typeface="12롯데마트드림Light" pitchFamily="18" charset="-127"/>
                <a:ea typeface="12롯데마트드림Light" pitchFamily="18" charset="-127"/>
              </a:rPr>
              <a:t>외생변수 고려 가능</a:t>
            </a:r>
            <a:r>
              <a:rPr lang="en-US" altLang="ko-KR" sz="1400" dirty="0">
                <a:latin typeface="12롯데마트드림Light" pitchFamily="18" charset="-127"/>
                <a:ea typeface="12롯데마트드림Light" pitchFamily="18" charset="-127"/>
              </a:rPr>
              <a:t>, </a:t>
            </a:r>
          </a:p>
          <a:p>
            <a:pPr algn="ctr"/>
            <a:r>
              <a:rPr lang="ko-KR" altLang="en-US" sz="1400" dirty="0">
                <a:latin typeface="12롯데마트드림Light" pitchFamily="18" charset="-127"/>
                <a:ea typeface="12롯데마트드림Light" pitchFamily="18" charset="-127"/>
              </a:rPr>
              <a:t>  </a:t>
            </a:r>
            <a:r>
              <a:rPr lang="ko-KR" altLang="en-US" sz="1400" dirty="0" err="1">
                <a:latin typeface="12롯데마트드림Light" pitchFamily="18" charset="-127"/>
                <a:ea typeface="12롯데마트드림Light" pitchFamily="18" charset="-127"/>
              </a:rPr>
              <a:t>다변량</a:t>
            </a:r>
            <a:r>
              <a:rPr lang="ko-KR" altLang="en-US" sz="1400" dirty="0">
                <a:latin typeface="12롯데마트드림Light" pitchFamily="18" charset="-127"/>
                <a:ea typeface="12롯데마트드림Light" pitchFamily="18" charset="-127"/>
              </a:rPr>
              <a:t> 반응변수 고려 불가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2CC2CCD1-A43E-4947-AEF5-306740D7B09E}"/>
              </a:ext>
            </a:extLst>
          </p:cNvPr>
          <p:cNvSpPr/>
          <p:nvPr/>
        </p:nvSpPr>
        <p:spPr>
          <a:xfrm>
            <a:off x="7379436" y="3633482"/>
            <a:ext cx="1915977" cy="42830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15792823-B98E-4CF7-84B4-C041F5D4EF92}"/>
              </a:ext>
            </a:extLst>
          </p:cNvPr>
          <p:cNvSpPr/>
          <p:nvPr/>
        </p:nvSpPr>
        <p:spPr>
          <a:xfrm>
            <a:off x="7384841" y="4599592"/>
            <a:ext cx="1915977" cy="42830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7D9E3399-3378-4A05-A402-CD16E0BA3185}"/>
              </a:ext>
            </a:extLst>
          </p:cNvPr>
          <p:cNvSpPr/>
          <p:nvPr/>
        </p:nvSpPr>
        <p:spPr>
          <a:xfrm>
            <a:off x="7390248" y="2736036"/>
            <a:ext cx="1915977" cy="42830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BE535877-9802-4CB5-AF73-D2ECBC3565B5}"/>
              </a:ext>
            </a:extLst>
          </p:cNvPr>
          <p:cNvSpPr/>
          <p:nvPr/>
        </p:nvSpPr>
        <p:spPr>
          <a:xfrm>
            <a:off x="8480161" y="1754052"/>
            <a:ext cx="1915977" cy="47759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F5ACC98-99D0-45BD-9595-A6A7D604F025}"/>
              </a:ext>
            </a:extLst>
          </p:cNvPr>
          <p:cNvSpPr/>
          <p:nvPr/>
        </p:nvSpPr>
        <p:spPr>
          <a:xfrm>
            <a:off x="6183053" y="1748630"/>
            <a:ext cx="2033255" cy="47332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49BE4181-8236-4B56-B917-DA6CC2FCDB59}"/>
              </a:ext>
            </a:extLst>
          </p:cNvPr>
          <p:cNvSpPr txBox="1"/>
          <p:nvPr/>
        </p:nvSpPr>
        <p:spPr>
          <a:xfrm>
            <a:off x="6485810" y="1830032"/>
            <a:ext cx="1440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12롯데마트드림Light" pitchFamily="18" charset="-127"/>
                <a:ea typeface="12롯데마트드림Light" pitchFamily="18" charset="-127"/>
              </a:rPr>
              <a:t>다중회귀모형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8CD377FD-0BE2-4926-838C-2BCE7A8A12AD}"/>
              </a:ext>
            </a:extLst>
          </p:cNvPr>
          <p:cNvSpPr txBox="1"/>
          <p:nvPr/>
        </p:nvSpPr>
        <p:spPr>
          <a:xfrm>
            <a:off x="7815943" y="4659858"/>
            <a:ext cx="1042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12롯데마트드림Light" pitchFamily="18" charset="-127"/>
                <a:ea typeface="12롯데마트드림Light" pitchFamily="18" charset="-127"/>
              </a:rPr>
              <a:t>VARX</a:t>
            </a:r>
            <a:endParaRPr lang="ko-KR" altLang="en-US" sz="14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F16829D2-2304-492E-9F64-0290C23F0DD9}"/>
              </a:ext>
            </a:extLst>
          </p:cNvPr>
          <p:cNvSpPr txBox="1"/>
          <p:nvPr/>
        </p:nvSpPr>
        <p:spPr>
          <a:xfrm>
            <a:off x="7799958" y="3698267"/>
            <a:ext cx="1122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12롯데마트드림Light" pitchFamily="18" charset="-127"/>
                <a:ea typeface="12롯데마트드림Light" pitchFamily="18" charset="-127"/>
              </a:rPr>
              <a:t>ARIMAX</a:t>
            </a:r>
            <a:endParaRPr lang="ko-KR" altLang="en-US" sz="14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0A11AC88-BACF-43E2-A26D-99D893B5B393}"/>
              </a:ext>
            </a:extLst>
          </p:cNvPr>
          <p:cNvSpPr txBox="1"/>
          <p:nvPr/>
        </p:nvSpPr>
        <p:spPr>
          <a:xfrm>
            <a:off x="8568308" y="1841719"/>
            <a:ext cx="175559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12롯데마트드림Light" pitchFamily="18" charset="-127"/>
                <a:ea typeface="12롯데마트드림Light" pitchFamily="18" charset="-127"/>
              </a:rPr>
              <a:t>Random Forest</a:t>
            </a:r>
            <a:endParaRPr lang="ko-KR" altLang="en-US" sz="14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9" name="순서도: 병합 48">
            <a:extLst>
              <a:ext uri="{FF2B5EF4-FFF2-40B4-BE49-F238E27FC236}">
                <a16:creationId xmlns="" xmlns:a16="http://schemas.microsoft.com/office/drawing/2014/main" id="{3191C80B-D507-477D-B34E-EE5A58909F79}"/>
              </a:ext>
            </a:extLst>
          </p:cNvPr>
          <p:cNvSpPr/>
          <p:nvPr/>
        </p:nvSpPr>
        <p:spPr>
          <a:xfrm>
            <a:off x="8223310" y="2357205"/>
            <a:ext cx="263853" cy="224285"/>
          </a:xfrm>
          <a:prstGeom prst="flowChartMerge">
            <a:avLst/>
          </a:prstGeom>
          <a:solidFill>
            <a:schemeClr val="accent1">
              <a:lumMod val="40000"/>
              <a:lumOff val="60000"/>
              <a:alpha val="92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AD29A756-D148-49EB-A216-6B1C7F4891AA}"/>
              </a:ext>
            </a:extLst>
          </p:cNvPr>
          <p:cNvSpPr txBox="1"/>
          <p:nvPr/>
        </p:nvSpPr>
        <p:spPr>
          <a:xfrm>
            <a:off x="7494298" y="2799495"/>
            <a:ext cx="1639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12롯데마트드림Light" pitchFamily="18" charset="-127"/>
                <a:ea typeface="12롯데마트드림Light" pitchFamily="18" charset="-127"/>
              </a:rPr>
              <a:t>ARIMA</a:t>
            </a:r>
            <a:endParaRPr lang="ko-KR" altLang="en-US" sz="14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61" name="순서도: 병합 60">
            <a:extLst>
              <a:ext uri="{FF2B5EF4-FFF2-40B4-BE49-F238E27FC236}">
                <a16:creationId xmlns="" xmlns:a16="http://schemas.microsoft.com/office/drawing/2014/main" id="{2EAEE74B-0327-4172-A865-2291723540BD}"/>
              </a:ext>
            </a:extLst>
          </p:cNvPr>
          <p:cNvSpPr/>
          <p:nvPr/>
        </p:nvSpPr>
        <p:spPr>
          <a:xfrm>
            <a:off x="8216309" y="3299599"/>
            <a:ext cx="263853" cy="224285"/>
          </a:xfrm>
          <a:prstGeom prst="flowChartMerge">
            <a:avLst/>
          </a:prstGeom>
          <a:solidFill>
            <a:schemeClr val="accent1">
              <a:lumMod val="40000"/>
              <a:lumOff val="60000"/>
              <a:alpha val="92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62" name="순서도: 병합 61">
            <a:extLst>
              <a:ext uri="{FF2B5EF4-FFF2-40B4-BE49-F238E27FC236}">
                <a16:creationId xmlns="" xmlns:a16="http://schemas.microsoft.com/office/drawing/2014/main" id="{E640EC6A-BC58-4ABD-A7A4-7CB7877BA2C6}"/>
              </a:ext>
            </a:extLst>
          </p:cNvPr>
          <p:cNvSpPr/>
          <p:nvPr/>
        </p:nvSpPr>
        <p:spPr>
          <a:xfrm>
            <a:off x="8216308" y="4249469"/>
            <a:ext cx="263853" cy="224285"/>
          </a:xfrm>
          <a:prstGeom prst="flowChartMerge">
            <a:avLst/>
          </a:prstGeom>
          <a:solidFill>
            <a:schemeClr val="accent1">
              <a:lumMod val="40000"/>
              <a:lumOff val="60000"/>
              <a:alpha val="92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E8A1BE8-1EC7-4A7D-80DD-EFB47D2EEFFC}"/>
              </a:ext>
            </a:extLst>
          </p:cNvPr>
          <p:cNvSpPr/>
          <p:nvPr/>
        </p:nvSpPr>
        <p:spPr>
          <a:xfrm>
            <a:off x="7390248" y="4598371"/>
            <a:ext cx="1905165" cy="411964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2C2AAA2-7ED6-4569-8CB2-E13AB02806D5}"/>
              </a:ext>
            </a:extLst>
          </p:cNvPr>
          <p:cNvSpPr/>
          <p:nvPr/>
        </p:nvSpPr>
        <p:spPr>
          <a:xfrm>
            <a:off x="6096000" y="1670083"/>
            <a:ext cx="4397573" cy="639385"/>
          </a:xfrm>
          <a:prstGeom prst="rect">
            <a:avLst/>
          </a:prstGeom>
          <a:noFill/>
          <a:ln w="25400">
            <a:solidFill>
              <a:srgbClr val="1F4E7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87632D3E-6E3F-4C42-8222-15A8E3280570}"/>
              </a:ext>
            </a:extLst>
          </p:cNvPr>
          <p:cNvSpPr/>
          <p:nvPr/>
        </p:nvSpPr>
        <p:spPr>
          <a:xfrm>
            <a:off x="7255698" y="2636924"/>
            <a:ext cx="2150397" cy="2511769"/>
          </a:xfrm>
          <a:prstGeom prst="rect">
            <a:avLst/>
          </a:prstGeom>
          <a:noFill/>
          <a:ln w="25400">
            <a:solidFill>
              <a:srgbClr val="1F4E7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D188E7A1-325B-4168-9B43-BE9CD6F78BF0}"/>
              </a:ext>
            </a:extLst>
          </p:cNvPr>
          <p:cNvCxnSpPr>
            <a:cxnSpLocks/>
          </p:cNvCxnSpPr>
          <p:nvPr/>
        </p:nvCxnSpPr>
        <p:spPr>
          <a:xfrm>
            <a:off x="466683" y="1727121"/>
            <a:ext cx="1174340" cy="743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EC2D5734-6B88-4BEF-B49B-CACA837F2963}"/>
              </a:ext>
            </a:extLst>
          </p:cNvPr>
          <p:cNvSpPr txBox="1"/>
          <p:nvPr/>
        </p:nvSpPr>
        <p:spPr>
          <a:xfrm>
            <a:off x="583188" y="1740540"/>
            <a:ext cx="10399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3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</a:t>
            </a:r>
            <a:endParaRPr lang="en-US" altLang="ko-KR" sz="13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r"/>
            <a:r>
              <a:rPr lang="ko-KR" altLang="en-US" sz="13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특성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5F54099-116E-471C-B436-2AC5BAA60F40}"/>
              </a:ext>
            </a:extLst>
          </p:cNvPr>
          <p:cNvSpPr txBox="1"/>
          <p:nvPr/>
        </p:nvSpPr>
        <p:spPr>
          <a:xfrm>
            <a:off x="552015" y="2085695"/>
            <a:ext cx="10399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모형</a:t>
            </a:r>
          </a:p>
        </p:txBody>
      </p:sp>
      <p:sp>
        <p:nvSpPr>
          <p:cNvPr id="72" name="설명선: 굽은 선(테두리 없음) 71">
            <a:extLst>
              <a:ext uri="{FF2B5EF4-FFF2-40B4-BE49-F238E27FC236}">
                <a16:creationId xmlns="" xmlns:a16="http://schemas.microsoft.com/office/drawing/2014/main" id="{009329D2-FAB1-42FE-9B78-BAEC9591A064}"/>
              </a:ext>
            </a:extLst>
          </p:cNvPr>
          <p:cNvSpPr/>
          <p:nvPr/>
        </p:nvSpPr>
        <p:spPr>
          <a:xfrm>
            <a:off x="9497489" y="-239441"/>
            <a:ext cx="2790092" cy="530361"/>
          </a:xfrm>
          <a:prstGeom prst="callout2">
            <a:avLst>
              <a:gd name="adj1" fmla="val 301759"/>
              <a:gd name="adj2" fmla="val 4437"/>
              <a:gd name="adj3" fmla="val 301721"/>
              <a:gd name="adj4" fmla="val -29362"/>
              <a:gd name="adj5" fmla="val 352506"/>
              <a:gd name="adj6" fmla="val -4033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73" name="설명선: 굽은 선(테두리 없음) 72">
            <a:extLst>
              <a:ext uri="{FF2B5EF4-FFF2-40B4-BE49-F238E27FC236}">
                <a16:creationId xmlns="" xmlns:a16="http://schemas.microsoft.com/office/drawing/2014/main" id="{F147BE12-13DA-4A1E-B9B0-F3F5B872BAFB}"/>
              </a:ext>
            </a:extLst>
          </p:cNvPr>
          <p:cNvSpPr/>
          <p:nvPr/>
        </p:nvSpPr>
        <p:spPr>
          <a:xfrm>
            <a:off x="10652995" y="2442066"/>
            <a:ext cx="2790092" cy="530361"/>
          </a:xfrm>
          <a:prstGeom prst="callout2">
            <a:avLst>
              <a:gd name="adj1" fmla="val 403510"/>
              <a:gd name="adj2" fmla="val -3622"/>
              <a:gd name="adj3" fmla="val 404885"/>
              <a:gd name="adj4" fmla="val -30705"/>
              <a:gd name="adj5" fmla="val 352506"/>
              <a:gd name="adj6" fmla="val -4033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0B1340F0-744E-43E4-9813-5A08A35007F6}"/>
              </a:ext>
            </a:extLst>
          </p:cNvPr>
          <p:cNvSpPr txBox="1"/>
          <p:nvPr/>
        </p:nvSpPr>
        <p:spPr>
          <a:xfrm>
            <a:off x="9623236" y="1242007"/>
            <a:ext cx="1836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12롯데마트드림Light" pitchFamily="18" charset="-127"/>
                <a:ea typeface="12롯데마트드림Light" pitchFamily="18" charset="-127"/>
              </a:rPr>
              <a:t>일반</a:t>
            </a:r>
            <a:r>
              <a:rPr lang="en-US" altLang="ko-KR" sz="1400" dirty="0">
                <a:latin typeface="12롯데마트드림Light" pitchFamily="18" charset="-127"/>
                <a:ea typeface="12롯데마트드림Light" pitchFamily="18" charset="-127"/>
              </a:rPr>
              <a:t>(</a:t>
            </a:r>
            <a:r>
              <a:rPr lang="ko-KR" altLang="en-US" sz="1400" dirty="0">
                <a:latin typeface="12롯데마트드림Light" pitchFamily="18" charset="-127"/>
                <a:ea typeface="12롯데마트드림Light" pitchFamily="18" charset="-127"/>
              </a:rPr>
              <a:t>비시계열</a:t>
            </a:r>
            <a:r>
              <a:rPr lang="en-US" altLang="ko-KR" sz="1400" dirty="0">
                <a:latin typeface="12롯데마트드림Light" pitchFamily="18" charset="-127"/>
                <a:ea typeface="12롯데마트드림Light" pitchFamily="18" charset="-127"/>
              </a:rPr>
              <a:t>) </a:t>
            </a:r>
            <a:r>
              <a:rPr lang="ko-KR" altLang="en-US" sz="1400" dirty="0">
                <a:latin typeface="12롯데마트드림Light" pitchFamily="18" charset="-127"/>
                <a:ea typeface="12롯데마트드림Light" pitchFamily="18" charset="-127"/>
              </a:rPr>
              <a:t>모형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4DB0E575-47EC-4D1F-B50B-D0C7094008C4}"/>
              </a:ext>
            </a:extLst>
          </p:cNvPr>
          <p:cNvSpPr txBox="1"/>
          <p:nvPr/>
        </p:nvSpPr>
        <p:spPr>
          <a:xfrm>
            <a:off x="10557117" y="4434045"/>
            <a:ext cx="152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12롯데마트드림Light" pitchFamily="18" charset="-127"/>
                <a:ea typeface="12롯데마트드림Light" pitchFamily="18" charset="-127"/>
              </a:rPr>
              <a:t>시계열</a:t>
            </a:r>
            <a:r>
              <a:rPr lang="en-US" altLang="ko-KR" sz="1400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sz="1400" dirty="0">
                <a:latin typeface="12롯데마트드림Light" pitchFamily="18" charset="-127"/>
                <a:ea typeface="12롯데마트드림Light" pitchFamily="18" charset="-127"/>
              </a:rPr>
              <a:t>모형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="" xmlns:a16="http://schemas.microsoft.com/office/drawing/2014/main" id="{572D1D65-ABF9-415F-931C-A13CBDB35817}"/>
              </a:ext>
            </a:extLst>
          </p:cNvPr>
          <p:cNvSpPr/>
          <p:nvPr/>
        </p:nvSpPr>
        <p:spPr>
          <a:xfrm>
            <a:off x="422448" y="5890947"/>
            <a:ext cx="11325051" cy="78980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="" xmlns:a16="http://schemas.microsoft.com/office/drawing/2014/main" id="{31389F5D-27FC-4539-9C39-EB5C797A6C04}"/>
              </a:ext>
            </a:extLst>
          </p:cNvPr>
          <p:cNvSpPr txBox="1"/>
          <p:nvPr/>
        </p:nvSpPr>
        <p:spPr>
          <a:xfrm>
            <a:off x="2053148" y="5962681"/>
            <a:ext cx="8329273" cy="6463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VARX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 (Vector </a:t>
            </a: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AutoRegressive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 with Exogenous Model)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회귀 분석에서 선택된 제품군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29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개를 하나의 벡터로 만들어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한 번에 시계열 분석을 시행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.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B5C37058-2C51-41FA-AA3E-697A5E3DA704}"/>
              </a:ext>
            </a:extLst>
          </p:cNvPr>
          <p:cNvCxnSpPr>
            <a:cxnSpLocks/>
          </p:cNvCxnSpPr>
          <p:nvPr/>
        </p:nvCxnSpPr>
        <p:spPr>
          <a:xfrm>
            <a:off x="495775" y="5618407"/>
            <a:ext cx="34117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4A57305A-E245-41D6-B32E-2D642F85D4F0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예측 모델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.2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모델 비교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0A2FC8E5-0CC4-4A69-BF8E-4694FEC5D080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5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63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8D2E9DBC-940C-4914-936F-543B5EFB337A}"/>
              </a:ext>
            </a:extLst>
          </p:cNvPr>
          <p:cNvSpPr/>
          <p:nvPr/>
        </p:nvSpPr>
        <p:spPr>
          <a:xfrm>
            <a:off x="561034" y="1670746"/>
            <a:ext cx="10957866" cy="168499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" name="AutoShape 2" descr="https://s3-us-west-2.amazonaws.com/secure.notion-static.com/0f732167-910f-4962-970e-51b1616ee325/Untitled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BB2BB1AF-01E3-49BA-9525-4C6368878A8C}"/>
                  </a:ext>
                </a:extLst>
              </p:cNvPr>
              <p:cNvSpPr txBox="1"/>
              <p:nvPr/>
            </p:nvSpPr>
            <p:spPr>
              <a:xfrm>
                <a:off x="7229823" y="2511398"/>
                <a:ext cx="37389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i="1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ko-KR" sz="140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m:rPr>
                        <m:sty m:val="p"/>
                      </m:rPr>
                      <a:rPr lang="en-US" altLang="ko-KR" sz="1400" i="1">
                        <a:latin typeface="Cambria Math" panose="02040503050406030204" pitchFamily="18" charset="0"/>
                      </a:rPr>
                      <m:t>number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i="1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i="0">
                        <a:latin typeface="Cambria Math" panose="02040503050406030204" pitchFamily="18" charset="0"/>
                      </a:rPr>
                      <m:t>lag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ko-KR" sz="1400" i="1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: </m:t>
                    </m:r>
                    <m:r>
                      <m:rPr>
                        <m:sty m:val="p"/>
                      </m:rPr>
                      <a:rPr lang="en-US" altLang="ko-KR" sz="1400" i="1">
                        <a:latin typeface="Cambria Math" panose="02040503050406030204" pitchFamily="18" charset="0"/>
                      </a:rPr>
                      <m:t>number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i="1">
                        <a:latin typeface="Cambria Math" panose="02040503050406030204" pitchFamily="18" charset="0"/>
                      </a:rPr>
                      <m:t>og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i="1">
                        <a:latin typeface="Cambria Math" panose="02040503050406030204" pitchFamily="18" charset="0"/>
                      </a:rPr>
                      <m:t>exogenous</m:t>
                    </m:r>
                  </m:oMath>
                </a14:m>
                <a:r>
                  <a:rPr lang="en-US" altLang="ko-KR" sz="1400" dirty="0">
                    <a:latin typeface="12롯데마트드림Light" pitchFamily="18" charset="-127"/>
                    <a:ea typeface="12롯데마트드림Light" pitchFamily="18" charset="-127"/>
                  </a:rPr>
                  <a:t> )</a:t>
                </a:r>
                <a:endParaRPr lang="ko-KR" altLang="en-US" sz="1400" dirty="0"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2BB1AF-01E3-49BA-9525-4C6368878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823" y="2511398"/>
                <a:ext cx="3738972" cy="215444"/>
              </a:xfrm>
              <a:prstGeom prst="rect">
                <a:avLst/>
              </a:prstGeom>
              <a:blipFill rotWithShape="1">
                <a:blip r:embed="rId2"/>
                <a:stretch>
                  <a:fillRect l="-2284" t="-28571" r="-2121" b="-4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D8B9484A-7148-420E-81CF-229A986DCCC9}"/>
                  </a:ext>
                </a:extLst>
              </p:cNvPr>
              <p:cNvSpPr txBox="1"/>
              <p:nvPr/>
            </p:nvSpPr>
            <p:spPr>
              <a:xfrm>
                <a:off x="4116302" y="1893456"/>
                <a:ext cx="3429818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t-BR" altLang="ko-KR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pt-BR" altLang="ko-KR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l-GR" altLang="ko-KR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fName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altLang="ko-KR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l-GR" altLang="ko-KR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8B9484A-7148-420E-81CF-229A986DC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302" y="1893456"/>
                <a:ext cx="3429818" cy="78752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id="{3E9117EF-A049-4926-B3E9-5AAEC499F668}"/>
                  </a:ext>
                </a:extLst>
              </p:cNvPr>
              <p:cNvSpPr txBox="1"/>
              <p:nvPr/>
            </p:nvSpPr>
            <p:spPr>
              <a:xfrm>
                <a:off x="989330" y="2841424"/>
                <a:ext cx="10138997" cy="326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sz="1400" b="1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b="1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:</a:t>
                </a:r>
                <a:r>
                  <a:rPr lang="en-US" altLang="ko-KR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</a:t>
                </a:r>
                <a:r>
                  <a:rPr lang="ko-KR" altLang="en-US" sz="1400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제품군별</a:t>
                </a:r>
                <a:r>
                  <a:rPr lang="ko-KR" altLang="en-US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</a:t>
                </a:r>
                <a:r>
                  <a:rPr lang="en-US" altLang="ko-KR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t </a:t>
                </a:r>
                <a:r>
                  <a:rPr lang="ko-KR" altLang="en-US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시점 </a:t>
                </a:r>
                <a:r>
                  <a:rPr lang="ko-KR" altLang="en-US" sz="1400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구매량</a:t>
                </a:r>
                <a:r>
                  <a:rPr lang="ko-KR" altLang="en-US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벡터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sz="1400" b="1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b="1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:</a:t>
                </a:r>
                <a:r>
                  <a:rPr lang="en-US" altLang="ko-KR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</a:t>
                </a:r>
                <a:r>
                  <a:rPr lang="ko-KR" altLang="en-US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날씨변수 </a:t>
                </a:r>
                <a:r>
                  <a:rPr lang="en-US" altLang="ko-KR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(</a:t>
                </a:r>
                <a:r>
                  <a:rPr lang="ko-KR" altLang="en-US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기온지수</a:t>
                </a:r>
                <a:r>
                  <a:rPr lang="en-US" altLang="ko-KR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, </a:t>
                </a:r>
                <a:r>
                  <a:rPr lang="ko-KR" altLang="en-US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강수</a:t>
                </a:r>
                <a:r>
                  <a:rPr lang="en-US" altLang="ko-KR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/</a:t>
                </a:r>
                <a:r>
                  <a:rPr lang="ko-KR" altLang="en-US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습도지수</a:t>
                </a:r>
                <a:r>
                  <a:rPr lang="en-US" altLang="ko-KR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, </a:t>
                </a:r>
                <a:r>
                  <a:rPr lang="ko-KR" altLang="en-US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풍속지수</a:t>
                </a:r>
                <a:r>
                  <a:rPr lang="en-US" altLang="ko-KR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, </a:t>
                </a:r>
                <a:r>
                  <a:rPr lang="ko-KR" altLang="en-US" sz="1400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미세먼지지수</a:t>
                </a:r>
                <a:r>
                  <a:rPr lang="en-US" altLang="ko-KR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ko-KR" sz="1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altLang="ko-KR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l-GR" altLang="ko-KR" sz="1400" b="1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b="1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:</a:t>
                </a:r>
                <a:r>
                  <a:rPr lang="en-US" altLang="ko-KR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t </a:t>
                </a:r>
                <a:r>
                  <a:rPr lang="ko-KR" altLang="en-US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시점 오차벡터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E9117EF-A049-4926-B3E9-5AAEC499F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330" y="2841424"/>
                <a:ext cx="10138997" cy="326479"/>
              </a:xfrm>
              <a:prstGeom prst="rect">
                <a:avLst/>
              </a:prstGeom>
              <a:blipFill rotWithShape="1">
                <a:blip r:embed="rId4"/>
                <a:stretch>
                  <a:fillRect t="-5556" b="-74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CFAD4C66-A9D1-4831-84F0-25F97188DDAE}"/>
              </a:ext>
            </a:extLst>
          </p:cNvPr>
          <p:cNvSpPr txBox="1"/>
          <p:nvPr/>
        </p:nvSpPr>
        <p:spPr>
          <a:xfrm>
            <a:off x="1191022" y="3655655"/>
            <a:ext cx="3534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VARX 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적용</a:t>
            </a:r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시계열 데이터 예측 사례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E8F72D89-7CD5-4484-A720-1AD560D5BC19}"/>
              </a:ext>
            </a:extLst>
          </p:cNvPr>
          <p:cNvSpPr txBox="1"/>
          <p:nvPr/>
        </p:nvSpPr>
        <p:spPr>
          <a:xfrm>
            <a:off x="1057208" y="3989525"/>
            <a:ext cx="353493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b="1" dirty="0">
                <a:latin typeface="12롯데마트드림Light" pitchFamily="18" charset="-127"/>
                <a:ea typeface="12롯데마트드림Light" pitchFamily="18" charset="-127"/>
              </a:rPr>
              <a:t>(</a:t>
            </a:r>
            <a:r>
              <a:rPr lang="ko-KR" altLang="en-US" sz="1300" b="1" dirty="0">
                <a:latin typeface="12롯데마트드림Light" pitchFamily="18" charset="-127"/>
                <a:ea typeface="12롯데마트드림Light" pitchFamily="18" charset="-127"/>
              </a:rPr>
              <a:t>금융 데이터</a:t>
            </a:r>
            <a:r>
              <a:rPr lang="en-US" altLang="ko-KR" sz="1300" b="1" dirty="0">
                <a:latin typeface="12롯데마트드림Light" pitchFamily="18" charset="-127"/>
                <a:ea typeface="12롯데마트드림Light" pitchFamily="18" charset="-127"/>
              </a:rPr>
              <a:t>: </a:t>
            </a:r>
            <a:r>
              <a:rPr lang="ko-KR" altLang="en-US" sz="1300" b="1" dirty="0">
                <a:latin typeface="12롯데마트드림Light" pitchFamily="18" charset="-127"/>
                <a:ea typeface="12롯데마트드림Light" pitchFamily="18" charset="-127"/>
              </a:rPr>
              <a:t>통화정책 효과 예측</a:t>
            </a:r>
            <a:r>
              <a:rPr lang="en-US" altLang="ko-KR" sz="1300" b="1" dirty="0">
                <a:latin typeface="12롯데마트드림Light" pitchFamily="18" charset="-127"/>
                <a:ea typeface="12롯데마트드림Light" pitchFamily="18" charset="-127"/>
              </a:rPr>
              <a:t>)</a:t>
            </a:r>
            <a:r>
              <a:rPr lang="ko-KR" altLang="en-US" sz="1300" b="1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endParaRPr lang="en-US" altLang="ko-KR" sz="13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B26EB32B-CBAC-4F6E-B12D-D404C979CCC4}"/>
              </a:ext>
            </a:extLst>
          </p:cNvPr>
          <p:cNvSpPr txBox="1"/>
          <p:nvPr/>
        </p:nvSpPr>
        <p:spPr>
          <a:xfrm>
            <a:off x="7503239" y="3631504"/>
            <a:ext cx="3047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latin typeface="12롯데마트드림Light" pitchFamily="18" charset="-127"/>
                <a:ea typeface="12롯데마트드림Light" pitchFamily="18" charset="-127"/>
              </a:rPr>
              <a:t>구매량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 예측에 </a:t>
            </a:r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VARX 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모델 적용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표 49">
                <a:extLst>
                  <a:ext uri="{FF2B5EF4-FFF2-40B4-BE49-F238E27FC236}">
                    <a16:creationId xmlns="" xmlns:a16="http://schemas.microsoft.com/office/drawing/2014/main" id="{F2298382-F464-47A1-B25A-9F9AF0A7D4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2062623"/>
                  </p:ext>
                </p:extLst>
              </p:nvPr>
            </p:nvGraphicFramePr>
            <p:xfrm>
              <a:off x="6266985" y="4459811"/>
              <a:ext cx="5447371" cy="2093706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014761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724755">
                      <a:extLst>
                        <a:ext uri="{9D8B030D-6E8A-4147-A177-3AD203B41FA5}">
                          <a16:colId xmlns="" xmlns:a16="http://schemas.microsoft.com/office/drawing/2014/main" val="1492995292"/>
                        </a:ext>
                      </a:extLst>
                    </a:gridCol>
                    <a:gridCol w="264331">
                      <a:extLst>
                        <a:ext uri="{9D8B030D-6E8A-4147-A177-3AD203B41FA5}">
                          <a16:colId xmlns="" xmlns:a16="http://schemas.microsoft.com/office/drawing/2014/main" val="4264380687"/>
                        </a:ext>
                      </a:extLst>
                    </a:gridCol>
                    <a:gridCol w="881106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118335">
                      <a:extLst>
                        <a:ext uri="{9D8B030D-6E8A-4147-A177-3AD203B41FA5}">
                          <a16:colId xmlns="" xmlns:a16="http://schemas.microsoft.com/office/drawing/2014/main" val="3136463828"/>
                        </a:ext>
                      </a:extLst>
                    </a:gridCol>
                    <a:gridCol w="352423">
                      <a:extLst>
                        <a:ext uri="{9D8B030D-6E8A-4147-A177-3AD203B41FA5}">
                          <a16:colId xmlns="" xmlns:a16="http://schemas.microsoft.com/office/drawing/2014/main" val="3978146556"/>
                        </a:ext>
                      </a:extLst>
                    </a:gridCol>
                    <a:gridCol w="1091660">
                      <a:extLst>
                        <a:ext uri="{9D8B030D-6E8A-4147-A177-3AD203B41FA5}">
                          <a16:colId xmlns="" xmlns:a16="http://schemas.microsoft.com/office/drawing/2014/main" val="3801670896"/>
                        </a:ext>
                      </a:extLst>
                    </a:gridCol>
                  </a:tblGrid>
                  <a:tr h="415361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1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날짜</a:t>
                          </a: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F0F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1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갑각류 </a:t>
                          </a:r>
                          <a:r>
                            <a:rPr lang="en-US" altLang="ko-KR" sz="1200" b="1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smtClean="0"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altLang="ko-KR" sz="1200" b="1" i="1" kern="1200" smtClean="0"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)</a:t>
                          </a: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F0F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1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b="1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F0F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1" kern="1200" dirty="0" err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헤어케어</a:t>
                          </a:r>
                          <a:r>
                            <a:rPr lang="en-US" altLang="ko-KR" sz="1200" b="1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smtClean="0"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altLang="ko-KR" sz="1200" b="1" i="1" kern="1200" smtClean="0"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)</a:t>
                          </a:r>
                          <a:endParaRPr lang="ko-KR" altLang="en-US" sz="1200" b="1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F0F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1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기온지수</a:t>
                          </a:r>
                          <a:endParaRPr lang="en-US" altLang="ko-KR" sz="1200" b="1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  <a:p>
                          <a:pPr marL="0" algn="ctr" defTabSz="914400" rtl="0" eaLnBrk="1" latinLnBrk="1" hangingPunct="1"/>
                          <a:r>
                            <a:rPr lang="en-US" altLang="ko-KR" sz="1200" b="1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smtClean="0"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ko-KR" sz="1200" b="1" i="1" kern="1200" smtClean="0"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)</a:t>
                          </a:r>
                          <a:endParaRPr lang="ko-KR" altLang="en-US" sz="1200" b="1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F0F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1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b="1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F0F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1" kern="1200" dirty="0" err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미세먼지지수</a:t>
                          </a:r>
                          <a:endParaRPr lang="en-US" altLang="ko-KR" sz="1200" b="1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smtClean="0"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ko-KR" sz="1200" b="1" i="1" kern="1200" smtClean="0"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)</a:t>
                          </a:r>
                          <a:endParaRPr lang="ko-KR" altLang="en-US" sz="1200" b="1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F0FB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415361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2018-01-01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100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2742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-4.2245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0.0514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415361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2018-01-02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108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3392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-4.1197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-1.1678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415361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︙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︙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︙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︙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︙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415361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2019-12-31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283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2576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-5.4301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4.3094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표 4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2298382-F464-47A1-B25A-9F9AF0A7D4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2062623"/>
                  </p:ext>
                </p:extLst>
              </p:nvPr>
            </p:nvGraphicFramePr>
            <p:xfrm>
              <a:off x="6266985" y="4459811"/>
              <a:ext cx="5447371" cy="2093706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01476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72475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92995292"/>
                        </a:ext>
                      </a:extLst>
                    </a:gridCol>
                    <a:gridCol w="26433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264380687"/>
                        </a:ext>
                      </a:extLst>
                    </a:gridCol>
                    <a:gridCol w="88110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111833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36463828"/>
                        </a:ext>
                      </a:extLst>
                    </a:gridCol>
                    <a:gridCol w="35242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978146556"/>
                        </a:ext>
                      </a:extLst>
                    </a:gridCol>
                    <a:gridCol w="109166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1670896"/>
                        </a:ext>
                      </a:extLst>
                    </a:gridCol>
                  </a:tblGrid>
                  <a:tr h="432262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1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날짜</a:t>
                          </a: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F0F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141525" t="-1408" r="-516102" b="-384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1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b="1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F0F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228472" t="-1408" r="-292361" b="-384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257065" t="-1408" r="-128804" b="-384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1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b="1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F0F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399441" t="-1408" b="-3845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415361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2018-01-01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100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2742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-4.2245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0.0514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415361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2018-01-02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108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3392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-4.1197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-1.1678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415361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︙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︙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︙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︙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︙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  <a:tr h="415361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2019-12-31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283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2576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-5.4301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4.3094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5962FE5B-1A2A-4A42-9974-D6D0CD75768A}"/>
              </a:ext>
            </a:extLst>
          </p:cNvPr>
          <p:cNvSpPr txBox="1"/>
          <p:nvPr/>
        </p:nvSpPr>
        <p:spPr>
          <a:xfrm>
            <a:off x="7539774" y="4067493"/>
            <a:ext cx="1431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12롯데마트드림Light" pitchFamily="18" charset="-127"/>
                <a:ea typeface="12롯데마트드림Light" pitchFamily="18" charset="-127"/>
              </a:rPr>
              <a:t>Y : </a:t>
            </a:r>
            <a:r>
              <a:rPr lang="ko-KR" altLang="en-US" sz="1100" b="1" dirty="0" err="1">
                <a:latin typeface="12롯데마트드림Light" pitchFamily="18" charset="-127"/>
                <a:ea typeface="12롯데마트드림Light" pitchFamily="18" charset="-127"/>
              </a:rPr>
              <a:t>제품군별</a:t>
            </a:r>
            <a:r>
              <a:rPr lang="ko-KR" altLang="en-US" sz="1100" b="1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sz="1100" b="1" dirty="0" err="1">
                <a:latin typeface="12롯데마트드림Light" pitchFamily="18" charset="-127"/>
                <a:ea typeface="12롯데마트드림Light" pitchFamily="18" charset="-127"/>
              </a:rPr>
              <a:t>구매건수</a:t>
            </a:r>
            <a:endParaRPr lang="ko-KR" altLang="en-US" sz="11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F419BA6D-8A21-4C87-9D1B-FB9D3E3F86F2}"/>
              </a:ext>
            </a:extLst>
          </p:cNvPr>
          <p:cNvSpPr txBox="1"/>
          <p:nvPr/>
        </p:nvSpPr>
        <p:spPr>
          <a:xfrm>
            <a:off x="9889126" y="4077884"/>
            <a:ext cx="1104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12롯데마트드림Light" pitchFamily="18" charset="-127"/>
                <a:ea typeface="12롯데마트드림Light" pitchFamily="18" charset="-127"/>
              </a:rPr>
              <a:t>X : </a:t>
            </a:r>
            <a:r>
              <a:rPr lang="ko-KR" altLang="en-US" sz="1100" b="1" dirty="0">
                <a:latin typeface="12롯데마트드림Light" pitchFamily="18" charset="-127"/>
                <a:ea typeface="12롯데마트드림Light" pitchFamily="18" charset="-127"/>
              </a:rPr>
              <a:t>날씨 지수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772C027D-C172-42A3-92EA-B2FDBA4E13A0}"/>
              </a:ext>
            </a:extLst>
          </p:cNvPr>
          <p:cNvSpPr txBox="1"/>
          <p:nvPr/>
        </p:nvSpPr>
        <p:spPr>
          <a:xfrm>
            <a:off x="5655439" y="5383299"/>
            <a:ext cx="539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12롯데마트드림Light" pitchFamily="18" charset="-127"/>
                <a:ea typeface="12롯데마트드림Light" pitchFamily="18" charset="-127"/>
              </a:rPr>
              <a:t>Time : 2018</a:t>
            </a:r>
          </a:p>
          <a:p>
            <a:pPr algn="ctr"/>
            <a:r>
              <a:rPr lang="en-US" altLang="ko-KR" sz="1000" b="1" dirty="0">
                <a:latin typeface="12롯데마트드림Light" pitchFamily="18" charset="-127"/>
                <a:ea typeface="12롯데마트드림Light" pitchFamily="18" charset="-127"/>
              </a:rPr>
              <a:t>~</a:t>
            </a:r>
          </a:p>
          <a:p>
            <a:pPr algn="ctr"/>
            <a:r>
              <a:rPr lang="en-US" altLang="ko-KR" sz="1000" b="1" dirty="0">
                <a:latin typeface="12롯데마트드림Light" pitchFamily="18" charset="-127"/>
                <a:ea typeface="12롯데마트드림Light" pitchFamily="18" charset="-127"/>
              </a:rPr>
              <a:t>2019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표 56">
                <a:extLst>
                  <a:ext uri="{FF2B5EF4-FFF2-40B4-BE49-F238E27FC236}">
                    <a16:creationId xmlns="" xmlns:a16="http://schemas.microsoft.com/office/drawing/2014/main" id="{0B9FC371-F822-437E-BAB5-9EB8CD5C74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6749814"/>
                  </p:ext>
                </p:extLst>
              </p:nvPr>
            </p:nvGraphicFramePr>
            <p:xfrm>
              <a:off x="561034" y="4955910"/>
              <a:ext cx="4457014" cy="1562665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95900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949956">
                      <a:extLst>
                        <a:ext uri="{9D8B030D-6E8A-4147-A177-3AD203B41FA5}">
                          <a16:colId xmlns="" xmlns:a16="http://schemas.microsoft.com/office/drawing/2014/main" val="1492995292"/>
                        </a:ext>
                      </a:extLst>
                    </a:gridCol>
                    <a:gridCol w="1010009">
                      <a:extLst>
                        <a:ext uri="{9D8B030D-6E8A-4147-A177-3AD203B41FA5}">
                          <a16:colId xmlns="" xmlns:a16="http://schemas.microsoft.com/office/drawing/2014/main" val="409814146"/>
                        </a:ext>
                      </a:extLst>
                    </a:gridCol>
                    <a:gridCol w="328961">
                      <a:extLst>
                        <a:ext uri="{9D8B030D-6E8A-4147-A177-3AD203B41FA5}">
                          <a16:colId xmlns="" xmlns:a16="http://schemas.microsoft.com/office/drawing/2014/main" val="1542507317"/>
                        </a:ext>
                      </a:extLst>
                    </a:gridCol>
                    <a:gridCol w="841917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367166">
                      <a:extLst>
                        <a:ext uri="{9D8B030D-6E8A-4147-A177-3AD203B41FA5}">
                          <a16:colId xmlns="" xmlns:a16="http://schemas.microsoft.com/office/drawing/2014/main" val="3136463828"/>
                        </a:ext>
                      </a:extLst>
                    </a:gridCol>
                  </a:tblGrid>
                  <a:tr h="656297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날짜</a:t>
                          </a: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F0F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지역총생산</a:t>
                          </a: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smtClean="0"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𝑮𝑹𝑫𝑷</m:t>
                                  </m:r>
                                </m:e>
                                <m:sub>
                                  <m:r>
                                    <a:rPr lang="en-US" altLang="ko-KR" sz="1200" b="1" i="1" kern="1200" smtClean="0"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)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F0F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소비자</a:t>
                          </a:r>
                          <a:endParaRPr lang="en-US" altLang="ko-KR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  <a:p>
                          <a:pPr marL="0" algn="ctr" defTabSz="914400" rtl="0" eaLnBrk="1" latinLnBrk="1" hangingPunct="1"/>
                          <a:r>
                            <a:rPr lang="ko-KR" altLang="en-US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물가지수</a:t>
                          </a:r>
                          <a:endParaRPr lang="en-US" altLang="ko-KR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smtClean="0"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𝑪𝑷𝑰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200" b="1" i="1" kern="1200" smtClean="0"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)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F0F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F0F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기준금리</a:t>
                          </a:r>
                          <a:endParaRPr lang="en-US" altLang="ko-KR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1200" smtClean="0"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1200" smtClean="0"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𝑺𝑹</m:t>
                                  </m:r>
                                </m:e>
                                <m:sub>
                                  <m:r>
                                    <a:rPr lang="en-US" altLang="ko-KR" sz="1200" b="1" i="1" kern="1200" smtClean="0"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)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F0F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F0FB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453184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2018-01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3.6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104.45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1.5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453184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︙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︙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︙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︙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표 5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B9FC371-F822-437E-BAB5-9EB8CD5C74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6749814"/>
                  </p:ext>
                </p:extLst>
              </p:nvPr>
            </p:nvGraphicFramePr>
            <p:xfrm>
              <a:off x="561034" y="4955910"/>
              <a:ext cx="4457014" cy="1562665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95900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94995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92995292"/>
                        </a:ext>
                      </a:extLst>
                    </a:gridCol>
                    <a:gridCol w="101000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09814146"/>
                        </a:ext>
                      </a:extLst>
                    </a:gridCol>
                    <a:gridCol w="32896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542507317"/>
                        </a:ext>
                      </a:extLst>
                    </a:gridCol>
                    <a:gridCol w="84191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36716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36463828"/>
                        </a:ext>
                      </a:extLst>
                    </a:gridCol>
                  </a:tblGrid>
                  <a:tr h="656297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날짜</a:t>
                          </a: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F0F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100641" t="-926" r="-268590" b="-1379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188554" t="-926" r="-152410" b="-1379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F0F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386232" t="-926" r="-44203" b="-1379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8F0F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453184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2018-01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3.6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104.45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1.5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453184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︙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︙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︙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︙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1200" dirty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12롯데마트드림Light" pitchFamily="18" charset="-127"/>
                              <a:ea typeface="12롯데마트드림Light" pitchFamily="18" charset="-127"/>
                              <a:cs typeface="+mn-cs"/>
                            </a:rPr>
                            <a:t>…</a:t>
                          </a: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kern="1200" dirty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12롯데마트드림Light" pitchFamily="18" charset="-127"/>
                            <a:ea typeface="12롯데마트드림Light" pitchFamily="18" charset="-127"/>
                            <a:cs typeface="+mn-cs"/>
                          </a:endParaRPr>
                        </a:p>
                      </a:txBody>
                      <a:tcPr marL="66503" marR="66503" marT="33251" marB="3325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246BF44E-B05E-4D1C-B083-FF6C215E02F3}"/>
              </a:ext>
            </a:extLst>
          </p:cNvPr>
          <p:cNvSpPr txBox="1"/>
          <p:nvPr/>
        </p:nvSpPr>
        <p:spPr>
          <a:xfrm>
            <a:off x="3928857" y="4559787"/>
            <a:ext cx="997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12롯데마트드림Light" pitchFamily="18" charset="-127"/>
                <a:ea typeface="12롯데마트드림Light" pitchFamily="18" charset="-127"/>
              </a:rPr>
              <a:t>X : </a:t>
            </a:r>
            <a:r>
              <a:rPr lang="ko-KR" altLang="en-US" sz="1100" b="1" dirty="0">
                <a:latin typeface="12롯데마트드림Light" pitchFamily="18" charset="-127"/>
                <a:ea typeface="12롯데마트드림Light" pitchFamily="18" charset="-127"/>
              </a:rPr>
              <a:t>외생변수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F1DA0290-AF8C-4995-9168-799994B7BFC2}"/>
              </a:ext>
            </a:extLst>
          </p:cNvPr>
          <p:cNvSpPr txBox="1"/>
          <p:nvPr/>
        </p:nvSpPr>
        <p:spPr>
          <a:xfrm>
            <a:off x="2220974" y="4555322"/>
            <a:ext cx="902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12롯데마트드림Light" pitchFamily="18" charset="-127"/>
                <a:ea typeface="12롯데마트드림Light" pitchFamily="18" charset="-127"/>
              </a:rPr>
              <a:t>Y : </a:t>
            </a:r>
            <a:r>
              <a:rPr lang="ko-KR" altLang="en-US" sz="1100" b="1" dirty="0">
                <a:latin typeface="12롯데마트드림Light" pitchFamily="18" charset="-127"/>
                <a:ea typeface="12롯데마트드림Light" pitchFamily="18" charset="-127"/>
              </a:rPr>
              <a:t>내생변수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BB3F3B3-66CF-4AC1-8C68-44D5E4DD8199}"/>
              </a:ext>
            </a:extLst>
          </p:cNvPr>
          <p:cNvSpPr txBox="1"/>
          <p:nvPr/>
        </p:nvSpPr>
        <p:spPr>
          <a:xfrm>
            <a:off x="337258" y="944565"/>
            <a:ext cx="1685069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latin typeface="12롯데마트드림Medium" pitchFamily="18" charset="-127"/>
                <a:ea typeface="12롯데마트드림Medium" pitchFamily="18" charset="-127"/>
              </a:rPr>
              <a:t>VARX</a:t>
            </a:r>
            <a:endParaRPr lang="ko-KR" altLang="en-US" sz="2400" b="1" kern="0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BCC0AC26-7303-4FFA-B2CE-96E7712F53F8}"/>
              </a:ext>
            </a:extLst>
          </p:cNvPr>
          <p:cNvCxnSpPr>
            <a:cxnSpLocks/>
          </p:cNvCxnSpPr>
          <p:nvPr/>
        </p:nvCxnSpPr>
        <p:spPr>
          <a:xfrm>
            <a:off x="5586542" y="3924777"/>
            <a:ext cx="50945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원호 32">
            <a:extLst>
              <a:ext uri="{FF2B5EF4-FFF2-40B4-BE49-F238E27FC236}">
                <a16:creationId xmlns="" xmlns:a16="http://schemas.microsoft.com/office/drawing/2014/main" id="{C9E04616-2C98-4DB3-B822-2559CAADB0EB}"/>
              </a:ext>
            </a:extLst>
          </p:cNvPr>
          <p:cNvSpPr/>
          <p:nvPr/>
        </p:nvSpPr>
        <p:spPr>
          <a:xfrm>
            <a:off x="3473579" y="4730475"/>
            <a:ext cx="299336" cy="509629"/>
          </a:xfrm>
          <a:prstGeom prst="arc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4" name="원호 33">
            <a:extLst>
              <a:ext uri="{FF2B5EF4-FFF2-40B4-BE49-F238E27FC236}">
                <a16:creationId xmlns="" xmlns:a16="http://schemas.microsoft.com/office/drawing/2014/main" id="{65059A4C-C55F-4521-89D7-91C1E54CE39D}"/>
              </a:ext>
            </a:extLst>
          </p:cNvPr>
          <p:cNvSpPr/>
          <p:nvPr/>
        </p:nvSpPr>
        <p:spPr>
          <a:xfrm rot="10800000" flipV="1">
            <a:off x="1522690" y="4688526"/>
            <a:ext cx="387350" cy="539153"/>
          </a:xfrm>
          <a:prstGeom prst="arc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5" name="원호 34">
            <a:extLst>
              <a:ext uri="{FF2B5EF4-FFF2-40B4-BE49-F238E27FC236}">
                <a16:creationId xmlns="" xmlns:a16="http://schemas.microsoft.com/office/drawing/2014/main" id="{7CDCAA99-9D16-47F4-AA75-F0C935F0E18D}"/>
              </a:ext>
            </a:extLst>
          </p:cNvPr>
          <p:cNvSpPr/>
          <p:nvPr/>
        </p:nvSpPr>
        <p:spPr>
          <a:xfrm>
            <a:off x="4709653" y="4705351"/>
            <a:ext cx="299336" cy="509629"/>
          </a:xfrm>
          <a:prstGeom prst="arc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6" name="원호 35">
            <a:extLst>
              <a:ext uri="{FF2B5EF4-FFF2-40B4-BE49-F238E27FC236}">
                <a16:creationId xmlns="" xmlns:a16="http://schemas.microsoft.com/office/drawing/2014/main" id="{6CFA69A5-584A-43D2-A6E4-118A1F5735E2}"/>
              </a:ext>
            </a:extLst>
          </p:cNvPr>
          <p:cNvSpPr/>
          <p:nvPr/>
        </p:nvSpPr>
        <p:spPr>
          <a:xfrm rot="10800000" flipV="1">
            <a:off x="3818311" y="4688526"/>
            <a:ext cx="387350" cy="539153"/>
          </a:xfrm>
          <a:prstGeom prst="arc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7" name="원호 36">
            <a:extLst>
              <a:ext uri="{FF2B5EF4-FFF2-40B4-BE49-F238E27FC236}">
                <a16:creationId xmlns="" xmlns:a16="http://schemas.microsoft.com/office/drawing/2014/main" id="{039DD2CC-7819-4191-87DA-9DF4A27FFACA}"/>
              </a:ext>
            </a:extLst>
          </p:cNvPr>
          <p:cNvSpPr/>
          <p:nvPr/>
        </p:nvSpPr>
        <p:spPr>
          <a:xfrm>
            <a:off x="8852429" y="4212591"/>
            <a:ext cx="299336" cy="509629"/>
          </a:xfrm>
          <a:prstGeom prst="arc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9" name="원호 38">
            <a:extLst>
              <a:ext uri="{FF2B5EF4-FFF2-40B4-BE49-F238E27FC236}">
                <a16:creationId xmlns="" xmlns:a16="http://schemas.microsoft.com/office/drawing/2014/main" id="{B9AC87FB-E853-4A6D-B897-DDD07C3D6657}"/>
              </a:ext>
            </a:extLst>
          </p:cNvPr>
          <p:cNvSpPr/>
          <p:nvPr/>
        </p:nvSpPr>
        <p:spPr>
          <a:xfrm rot="10800000" flipV="1">
            <a:off x="7287236" y="4185606"/>
            <a:ext cx="387350" cy="539153"/>
          </a:xfrm>
          <a:prstGeom prst="arc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0" name="원호 39">
            <a:extLst>
              <a:ext uri="{FF2B5EF4-FFF2-40B4-BE49-F238E27FC236}">
                <a16:creationId xmlns="" xmlns:a16="http://schemas.microsoft.com/office/drawing/2014/main" id="{9766E81C-4B3C-4B88-A556-D91C08197342}"/>
              </a:ext>
            </a:extLst>
          </p:cNvPr>
          <p:cNvSpPr/>
          <p:nvPr/>
        </p:nvSpPr>
        <p:spPr>
          <a:xfrm>
            <a:off x="11400826" y="4212591"/>
            <a:ext cx="299336" cy="509629"/>
          </a:xfrm>
          <a:prstGeom prst="arc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1" name="원호 40">
            <a:extLst>
              <a:ext uri="{FF2B5EF4-FFF2-40B4-BE49-F238E27FC236}">
                <a16:creationId xmlns="" xmlns:a16="http://schemas.microsoft.com/office/drawing/2014/main" id="{F8CFD045-B3FB-4693-A1B8-C11CB96D423B}"/>
              </a:ext>
            </a:extLst>
          </p:cNvPr>
          <p:cNvSpPr/>
          <p:nvPr/>
        </p:nvSpPr>
        <p:spPr>
          <a:xfrm rot="10800000" flipV="1">
            <a:off x="9156183" y="4185606"/>
            <a:ext cx="387350" cy="539153"/>
          </a:xfrm>
          <a:prstGeom prst="arc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2" name="원호 41">
            <a:extLst>
              <a:ext uri="{FF2B5EF4-FFF2-40B4-BE49-F238E27FC236}">
                <a16:creationId xmlns="" xmlns:a16="http://schemas.microsoft.com/office/drawing/2014/main" id="{5F20D5C0-8FEE-461C-9CE2-33F641E03FF4}"/>
              </a:ext>
            </a:extLst>
          </p:cNvPr>
          <p:cNvSpPr/>
          <p:nvPr/>
        </p:nvSpPr>
        <p:spPr>
          <a:xfrm rot="16200000">
            <a:off x="6120481" y="4793392"/>
            <a:ext cx="299336" cy="509629"/>
          </a:xfrm>
          <a:prstGeom prst="arc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3" name="원호 42">
            <a:extLst>
              <a:ext uri="{FF2B5EF4-FFF2-40B4-BE49-F238E27FC236}">
                <a16:creationId xmlns="" xmlns:a16="http://schemas.microsoft.com/office/drawing/2014/main" id="{125DDA83-7429-44C8-9F51-2554360097D3}"/>
              </a:ext>
            </a:extLst>
          </p:cNvPr>
          <p:cNvSpPr/>
          <p:nvPr/>
        </p:nvSpPr>
        <p:spPr>
          <a:xfrm rot="5400000" flipV="1">
            <a:off x="6064251" y="6090266"/>
            <a:ext cx="387350" cy="539153"/>
          </a:xfrm>
          <a:prstGeom prst="arc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7213EFA4-EC52-4CF0-A87E-0432ACF1F3A4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예측 모델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.3 VARX</a:t>
            </a:r>
            <a:endParaRPr lang="ko-KR" altLang="en-US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36B9209-0A5B-4256-B90E-B3A047B4B2A7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5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98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s3-us-west-2.amazonaws.com/secure.notion-static.com/0f732167-910f-4962-970e-51b1616ee325/Untitled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0" name="오각형 19"/>
          <p:cNvSpPr/>
          <p:nvPr/>
        </p:nvSpPr>
        <p:spPr>
          <a:xfrm>
            <a:off x="457200" y="1614189"/>
            <a:ext cx="5693229" cy="5036982"/>
          </a:xfrm>
          <a:prstGeom prst="homePlate">
            <a:avLst>
              <a:gd name="adj" fmla="val 6911"/>
            </a:avLst>
          </a:prstGeom>
          <a:solidFill>
            <a:srgbClr val="E8F0FB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23348" y="1754738"/>
            <a:ext cx="1012366" cy="337457"/>
          </a:xfrm>
          <a:prstGeom prst="rect">
            <a:avLst/>
          </a:prstGeom>
          <a:solidFill>
            <a:srgbClr val="E8F0F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ACF )</a:t>
            </a:r>
            <a:endParaRPr lang="ko-KR" altLang="en-US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Light" pitchFamily="18" charset="-127"/>
              <a:ea typeface="12롯데마트드림Light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직사각형 49"/>
              <p:cNvSpPr/>
              <p:nvPr/>
            </p:nvSpPr>
            <p:spPr>
              <a:xfrm>
                <a:off x="1641987" y="1748225"/>
                <a:ext cx="3323653" cy="350481"/>
              </a:xfrm>
              <a:prstGeom prst="rect">
                <a:avLst/>
              </a:prstGeom>
              <a:solidFill>
                <a:srgbClr val="E8F0FB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solidFill>
                      <a:schemeClr val="tx1"/>
                    </a:solidFill>
                    <a:latin typeface="12롯데마트드림Light" pitchFamily="18" charset="-127"/>
                    <a:ea typeface="12롯데마트드림Light" pitchFamily="18" charset="-127"/>
                  </a:rPr>
                  <a:t>시계열 관측치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 sz="1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ko-KR" altLang="en-US" sz="15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ko-KR" altLang="en-US" sz="1500" b="1" dirty="0">
                    <a:solidFill>
                      <a:schemeClr val="tx1"/>
                    </a:solidFill>
                    <a:latin typeface="12롯데마트드림Light" pitchFamily="18" charset="-127"/>
                    <a:ea typeface="12롯데마트드림Light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ko-KR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ko-KR" altLang="en-US" sz="1500" b="1" dirty="0">
                    <a:solidFill>
                      <a:schemeClr val="tx1"/>
                    </a:solidFill>
                    <a:latin typeface="12롯데마트드림Light" pitchFamily="18" charset="-127"/>
                    <a:ea typeface="12롯데마트드림Light" pitchFamily="18" charset="-127"/>
                  </a:rPr>
                  <a:t>간 상관의 측도 </a:t>
                </a:r>
              </a:p>
            </p:txBody>
          </p:sp>
        </mc:Choice>
        <mc:Fallback xmlns="">
          <p:sp>
            <p:nvSpPr>
              <p:cNvPr id="50" name="직사각형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987" y="1748225"/>
                <a:ext cx="3323653" cy="350481"/>
              </a:xfrm>
              <a:prstGeom prst="rect">
                <a:avLst/>
              </a:prstGeom>
              <a:blipFill rotWithShape="1">
                <a:blip r:embed="rId2"/>
                <a:stretch>
                  <a:fillRect t="-1754" b="-12281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직사각형 50"/>
          <p:cNvSpPr/>
          <p:nvPr/>
        </p:nvSpPr>
        <p:spPr>
          <a:xfrm>
            <a:off x="794663" y="2119492"/>
            <a:ext cx="4433990" cy="337457"/>
          </a:xfrm>
          <a:prstGeom prst="rect">
            <a:avLst/>
          </a:prstGeom>
          <a:solidFill>
            <a:srgbClr val="E8F0F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유의한 큰 값이면 해당 시차에 대한 상관 有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794663" y="4891911"/>
            <a:ext cx="4517566" cy="1041362"/>
          </a:xfrm>
          <a:prstGeom prst="rect">
            <a:avLst/>
          </a:prstGeom>
          <a:solidFill>
            <a:srgbClr val="E8F0F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제품군</a:t>
            </a:r>
            <a:r>
              <a:rPr lang="ko-KR" altLang="en-US" sz="15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 여러 개를 한 번에 고려했을 때 </a:t>
            </a:r>
            <a:endParaRPr lang="en-US" altLang="ko-KR" sz="1500" b="1" dirty="0">
              <a:solidFill>
                <a:schemeClr val="tx1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시차에 대한 상관 있음</a:t>
            </a:r>
            <a:endParaRPr lang="en-US" altLang="ko-KR" sz="1500" b="1" dirty="0">
              <a:solidFill>
                <a:schemeClr val="tx1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endParaRPr lang="en-US" altLang="ko-KR" sz="1500" b="1" dirty="0">
              <a:solidFill>
                <a:schemeClr val="tx1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제품군을</a:t>
            </a:r>
            <a:r>
              <a:rPr lang="ko-KR" altLang="en-US" sz="15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 동시에 </a:t>
            </a:r>
            <a:r>
              <a:rPr lang="ko-KR" altLang="en-US" sz="1500" b="1" dirty="0" err="1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모형화해야</a:t>
            </a:r>
            <a:r>
              <a:rPr lang="ko-KR" altLang="en-US" sz="15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 함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794663" y="6008264"/>
            <a:ext cx="4517566" cy="525624"/>
          </a:xfrm>
          <a:prstGeom prst="rect">
            <a:avLst/>
          </a:prstGeom>
          <a:solidFill>
            <a:srgbClr val="E8F0F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u="sng" dirty="0" err="1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다변량</a:t>
            </a:r>
            <a:r>
              <a:rPr lang="ko-KR" altLang="en-US" sz="15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sz="1500" b="1" dirty="0" err="1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반응변수</a:t>
            </a:r>
            <a:r>
              <a:rPr lang="ko-KR" altLang="en-US" sz="15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sz="1500" b="1" dirty="0" err="1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시계열</a:t>
            </a:r>
            <a:r>
              <a:rPr lang="ko-KR" altLang="en-US" sz="15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 모형인 </a:t>
            </a:r>
            <a:r>
              <a:rPr lang="en-US" altLang="ko-KR" sz="15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VARX</a:t>
            </a:r>
            <a:r>
              <a:rPr lang="ko-KR" altLang="en-US" sz="15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를 사용</a:t>
            </a:r>
          </a:p>
        </p:txBody>
      </p:sp>
      <p:sp>
        <p:nvSpPr>
          <p:cNvPr id="21" name="갈매기형 수장 20"/>
          <p:cNvSpPr/>
          <p:nvPr/>
        </p:nvSpPr>
        <p:spPr>
          <a:xfrm>
            <a:off x="6055966" y="1614189"/>
            <a:ext cx="5689719" cy="5036982"/>
          </a:xfrm>
          <a:prstGeom prst="chevron">
            <a:avLst>
              <a:gd name="adj" fmla="val 6992"/>
            </a:avLst>
          </a:prstGeom>
          <a:solidFill>
            <a:schemeClr val="bg1">
              <a:alpha val="92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615203" y="1741714"/>
            <a:ext cx="1759496" cy="337457"/>
          </a:xfrm>
          <a:prstGeom prst="rect">
            <a:avLst/>
          </a:prstGeom>
          <a:solidFill>
            <a:srgbClr val="E8F0F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VAR select</a:t>
            </a:r>
            <a:endParaRPr lang="ko-KR" altLang="en-US" sz="1600" b="1" dirty="0">
              <a:solidFill>
                <a:schemeClr val="tx1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615202" y="2154659"/>
            <a:ext cx="4410415" cy="337457"/>
          </a:xfrm>
          <a:prstGeom prst="rect">
            <a:avLst/>
          </a:prstGeom>
          <a:solidFill>
            <a:srgbClr val="E8F0F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AIC(</a:t>
            </a:r>
            <a:r>
              <a:rPr lang="en-US" altLang="ko-KR" sz="1500" b="1" dirty="0" err="1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Akaike</a:t>
            </a:r>
            <a:r>
              <a:rPr lang="en-US" altLang="ko-KR" sz="15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 Information Criterion) </a:t>
            </a:r>
            <a:r>
              <a:rPr lang="ko-KR" altLang="en-US" sz="15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비교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8428141" y="1741714"/>
            <a:ext cx="2597475" cy="337457"/>
          </a:xfrm>
          <a:prstGeom prst="rect">
            <a:avLst/>
          </a:prstGeom>
          <a:solidFill>
            <a:srgbClr val="E8F0F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AR </a:t>
            </a:r>
            <a:r>
              <a:rPr lang="ko-KR" altLang="en-US" sz="15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차수 결정</a:t>
            </a:r>
          </a:p>
        </p:txBody>
      </p:sp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573476"/>
              </p:ext>
            </p:extLst>
          </p:nvPr>
        </p:nvGraphicFramePr>
        <p:xfrm>
          <a:off x="6615202" y="2675410"/>
          <a:ext cx="2788545" cy="19763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57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27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52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Model</a:t>
                      </a:r>
                      <a:endParaRPr lang="ko-KR" altLang="en-US" sz="14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AIC</a:t>
                      </a:r>
                      <a:endParaRPr lang="ko-KR" altLang="en-US" sz="14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E8F0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7051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VARX(1,4)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290.678</a:t>
                      </a:r>
                      <a:endParaRPr lang="ko-KR" altLang="en-US" sz="140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7051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1" kern="1200" dirty="0">
                          <a:solidFill>
                            <a:srgbClr val="0070C0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VARX(2,4)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kern="1200" dirty="0">
                          <a:solidFill>
                            <a:srgbClr val="0070C0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290.493</a:t>
                      </a:r>
                      <a:endParaRPr lang="ko-KR" altLang="en-US" sz="1400" kern="1200" dirty="0">
                        <a:solidFill>
                          <a:srgbClr val="0070C0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33561496"/>
                  </a:ext>
                </a:extLst>
              </a:tr>
              <a:tr h="547051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VARX(3,</a:t>
                      </a:r>
                      <a:r>
                        <a:rPr lang="en-US" altLang="ko-KR" sz="1400" b="1" kern="1200" baseline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4)</a:t>
                      </a:r>
                      <a:endParaRPr lang="en-US" altLang="ko-KR" sz="14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290.624</a:t>
                      </a:r>
                      <a:endParaRPr lang="ko-KR" altLang="en-US" sz="1400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56917964"/>
                  </a:ext>
                </a:extLst>
              </a:tr>
            </a:tbl>
          </a:graphicData>
        </a:graphic>
      </p:graphicFrame>
      <p:sp>
        <p:nvSpPr>
          <p:cNvPr id="66" name="직사각형 65"/>
          <p:cNvSpPr/>
          <p:nvPr/>
        </p:nvSpPr>
        <p:spPr>
          <a:xfrm>
            <a:off x="6615202" y="4835068"/>
            <a:ext cx="4410415" cy="1698820"/>
          </a:xfrm>
          <a:prstGeom prst="rect">
            <a:avLst/>
          </a:prstGeom>
          <a:solidFill>
            <a:srgbClr val="E8F0F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500" b="1" u="sng" dirty="0" err="1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외생변수</a:t>
            </a:r>
            <a:r>
              <a:rPr lang="en-US" altLang="ko-KR" sz="1500" b="1" u="sng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(4</a:t>
            </a:r>
            <a:r>
              <a:rPr lang="ko-KR" altLang="en-US" sz="1500" b="1" u="sng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개</a:t>
            </a:r>
            <a:r>
              <a:rPr lang="en-US" altLang="ko-KR" sz="1500" b="1" u="sng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)</a:t>
            </a:r>
          </a:p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기온지수</a:t>
            </a:r>
            <a:r>
              <a:rPr lang="en-US" altLang="ko-KR" sz="15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sz="15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강수</a:t>
            </a:r>
            <a:r>
              <a:rPr lang="en-US" altLang="ko-KR" sz="15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/</a:t>
            </a:r>
            <a:r>
              <a:rPr lang="ko-KR" altLang="en-US" sz="1500" b="1" dirty="0" err="1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습도지수</a:t>
            </a:r>
            <a:r>
              <a:rPr lang="en-US" altLang="ko-KR" sz="15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sz="1500" b="1" dirty="0" err="1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풍속지수</a:t>
            </a:r>
            <a:r>
              <a:rPr lang="en-US" altLang="ko-KR" sz="15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sz="15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미세먼지지수</a:t>
            </a:r>
            <a:endParaRPr lang="en-US" altLang="ko-KR" sz="1500" b="1" dirty="0">
              <a:solidFill>
                <a:schemeClr val="tx1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b="1" u="sng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AR(2)</a:t>
            </a:r>
          </a:p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  <a:sym typeface="Wingdings" panose="05000000000000000000" pitchFamily="2" charset="2"/>
              </a:rPr>
              <a:t>→</a:t>
            </a:r>
            <a:r>
              <a:rPr lang="en-US" altLang="ko-KR" sz="15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  <a:sym typeface="Wingdings" panose="05000000000000000000" pitchFamily="2" charset="2"/>
              </a:rPr>
              <a:t> VARX(2,4) </a:t>
            </a:r>
            <a:r>
              <a:rPr lang="ko-KR" altLang="en-US" sz="15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  <a:sym typeface="Wingdings" panose="05000000000000000000" pitchFamily="2" charset="2"/>
              </a:rPr>
              <a:t>모형이 가장 적합</a:t>
            </a:r>
            <a:endParaRPr lang="ko-KR" altLang="en-US" sz="1500" b="1" dirty="0">
              <a:solidFill>
                <a:schemeClr val="tx1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9564182" y="2694929"/>
            <a:ext cx="1461435" cy="1956846"/>
          </a:xfrm>
          <a:prstGeom prst="rect">
            <a:avLst/>
          </a:prstGeom>
          <a:noFill/>
          <a:ln w="38100">
            <a:solidFill>
              <a:srgbClr val="1F4E7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9756336" y="2694929"/>
            <a:ext cx="1077126" cy="195684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AIC 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가장 작은 </a:t>
            </a:r>
            <a:endParaRPr lang="en-US" altLang="ko-KR" sz="1400" b="1" dirty="0">
              <a:solidFill>
                <a:schemeClr val="tx1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모형 선택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341348" y="2439979"/>
            <a:ext cx="3516543" cy="2466746"/>
          </a:xfrm>
          <a:prstGeom prst="rect">
            <a:avLst/>
          </a:prstGeom>
          <a:solidFill>
            <a:schemeClr val="bg1">
              <a:alpha val="92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1442604" y="2534983"/>
            <a:ext cx="3344771" cy="2271399"/>
            <a:chOff x="4543425" y="2362200"/>
            <a:chExt cx="4722987" cy="3276599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3425" y="2362200"/>
              <a:ext cx="2271032" cy="1560464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3725" y="4042841"/>
              <a:ext cx="2322687" cy="1595957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3425" y="4042842"/>
              <a:ext cx="2282002" cy="1595957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3725" y="2362200"/>
              <a:ext cx="2322687" cy="1560464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278CC16-D6A2-4ACB-912B-86BB65F3556F}"/>
              </a:ext>
            </a:extLst>
          </p:cNvPr>
          <p:cNvSpPr txBox="1"/>
          <p:nvPr/>
        </p:nvSpPr>
        <p:spPr>
          <a:xfrm>
            <a:off x="337258" y="944565"/>
            <a:ext cx="1685069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latin typeface="12롯데마트드림Medium" pitchFamily="18" charset="-127"/>
                <a:ea typeface="12롯데마트드림Medium" pitchFamily="18" charset="-127"/>
              </a:rPr>
              <a:t>VARX</a:t>
            </a:r>
            <a:endParaRPr lang="ko-KR" altLang="en-US" sz="2400" b="1" kern="0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1749920-6089-421A-BFCB-B59F5DCAE475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예측 모델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.3 VARX</a:t>
            </a:r>
            <a:endParaRPr lang="ko-KR" altLang="en-US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9F5EABB-E470-43CC-8903-62D7E74CC50B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5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21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s3-us-west-2.amazonaws.com/secure.notion-static.com/0f732167-910f-4962-970e-51b1616ee325/Untitled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90011" y="1592767"/>
            <a:ext cx="11245142" cy="4794353"/>
            <a:chOff x="578361" y="1906568"/>
            <a:chExt cx="11004039" cy="4368599"/>
          </a:xfrm>
        </p:grpSpPr>
        <p:sp>
          <p:nvSpPr>
            <p:cNvPr id="24" name="갈매기형 수장 81">
              <a:extLst>
                <a:ext uri="{FF2B5EF4-FFF2-40B4-BE49-F238E27FC236}">
                  <a16:creationId xmlns="" xmlns:a16="http://schemas.microsoft.com/office/drawing/2014/main" id="{4A4AC86F-B669-4809-AEEB-AF7BBD3A9538}"/>
                </a:ext>
              </a:extLst>
            </p:cNvPr>
            <p:cNvSpPr/>
            <p:nvPr/>
          </p:nvSpPr>
          <p:spPr>
            <a:xfrm>
              <a:off x="578361" y="1906568"/>
              <a:ext cx="11004039" cy="4368599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DB6F1FF4-72C7-4A4C-8288-9B12F9F44D72}"/>
                </a:ext>
              </a:extLst>
            </p:cNvPr>
            <p:cNvSpPr txBox="1"/>
            <p:nvPr/>
          </p:nvSpPr>
          <p:spPr>
            <a:xfrm>
              <a:off x="1026886" y="2189518"/>
              <a:ext cx="3413579" cy="392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latin typeface="12롯데마트드림Medium" pitchFamily="18" charset="-127"/>
                  <a:ea typeface="12롯데마트드림Medium" pitchFamily="18" charset="-127"/>
                </a:rPr>
                <a:t>Rolling </a:t>
              </a:r>
              <a:r>
                <a:rPr lang="en-US" altLang="ko-KR" sz="2200" b="1" dirty="0" smtClean="0">
                  <a:latin typeface="12롯데마트드림Medium" pitchFamily="18" charset="-127"/>
                  <a:ea typeface="12롯데마트드림Medium" pitchFamily="18" charset="-127"/>
                </a:rPr>
                <a:t>Walk Forward</a:t>
              </a:r>
              <a:endParaRPr lang="en-US" altLang="ko-KR" sz="2200" b="1" dirty="0">
                <a:latin typeface="12롯데마트드림Medium" pitchFamily="18" charset="-127"/>
                <a:ea typeface="12롯데마트드림Medium" pitchFamily="18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="" xmlns:a16="http://schemas.microsoft.com/office/drawing/2014/main" id="{B225A050-CF8A-45FD-A3A3-255C9C77AC1B}"/>
                </a:ext>
              </a:extLst>
            </p:cNvPr>
            <p:cNvGrpSpPr/>
            <p:nvPr/>
          </p:nvGrpSpPr>
          <p:grpSpPr>
            <a:xfrm>
              <a:off x="4440465" y="2887149"/>
              <a:ext cx="6808106" cy="2978788"/>
              <a:chOff x="1541236" y="2453185"/>
              <a:chExt cx="6808106" cy="2978788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="" xmlns:a16="http://schemas.microsoft.com/office/drawing/2014/main" id="{5D1F560F-0CF7-45E2-8A70-08C061CE675B}"/>
                  </a:ext>
                </a:extLst>
              </p:cNvPr>
              <p:cNvSpPr/>
              <p:nvPr/>
            </p:nvSpPr>
            <p:spPr>
              <a:xfrm>
                <a:off x="1541236" y="2453185"/>
                <a:ext cx="2685069" cy="4022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="" xmlns:a16="http://schemas.microsoft.com/office/drawing/2014/main" id="{8893D352-540E-4798-A810-25F7D293FC00}"/>
                  </a:ext>
                </a:extLst>
              </p:cNvPr>
              <p:cNvSpPr/>
              <p:nvPr/>
            </p:nvSpPr>
            <p:spPr>
              <a:xfrm>
                <a:off x="1541236" y="2989583"/>
                <a:ext cx="3035697" cy="4022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="" xmlns:a16="http://schemas.microsoft.com/office/drawing/2014/main" id="{3CFFC48E-816F-4799-997F-D27D62FB2E8D}"/>
                  </a:ext>
                </a:extLst>
              </p:cNvPr>
              <p:cNvSpPr/>
              <p:nvPr/>
            </p:nvSpPr>
            <p:spPr>
              <a:xfrm>
                <a:off x="1541236" y="3926546"/>
                <a:ext cx="3483208" cy="4022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="" xmlns:a16="http://schemas.microsoft.com/office/drawing/2014/main" id="{FF28EDEB-7184-43C1-B0F5-C54526131631}"/>
                  </a:ext>
                </a:extLst>
              </p:cNvPr>
              <p:cNvSpPr/>
              <p:nvPr/>
            </p:nvSpPr>
            <p:spPr>
              <a:xfrm>
                <a:off x="1541236" y="4474119"/>
                <a:ext cx="3732338" cy="4022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="" xmlns:a16="http://schemas.microsoft.com/office/drawing/2014/main" id="{91C1313B-C2DC-4D53-8075-48939D6B3C32}"/>
                  </a:ext>
                </a:extLst>
              </p:cNvPr>
              <p:cNvSpPr/>
              <p:nvPr/>
            </p:nvSpPr>
            <p:spPr>
              <a:xfrm>
                <a:off x="2627720" y="3318628"/>
                <a:ext cx="49712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12롯데마트드림Light" pitchFamily="18" charset="-127"/>
                    <a:ea typeface="12롯데마트드림Light" pitchFamily="18" charset="-127"/>
                  </a:rPr>
                  <a:t>⋮</a:t>
                </a:r>
                <a:endParaRPr lang="ko-KR" altLang="en-US" sz="4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="" xmlns:a16="http://schemas.microsoft.com/office/drawing/2014/main" id="{FEDFDACE-A9F5-4FF8-ACB4-D037E73056D0}"/>
                  </a:ext>
                </a:extLst>
              </p:cNvPr>
              <p:cNvSpPr/>
              <p:nvPr/>
            </p:nvSpPr>
            <p:spPr>
              <a:xfrm>
                <a:off x="4226305" y="2453185"/>
                <a:ext cx="350628" cy="4022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="" xmlns:a16="http://schemas.microsoft.com/office/drawing/2014/main" id="{80F1D6FC-CD41-441C-AA9A-8C16C8A0E1E7}"/>
                  </a:ext>
                </a:extLst>
              </p:cNvPr>
              <p:cNvSpPr/>
              <p:nvPr/>
            </p:nvSpPr>
            <p:spPr>
              <a:xfrm>
                <a:off x="4576933" y="2989583"/>
                <a:ext cx="350628" cy="4022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="" xmlns:a16="http://schemas.microsoft.com/office/drawing/2014/main" id="{302DB540-D45F-4622-963A-FCBD8194EF8E}"/>
                  </a:ext>
                </a:extLst>
              </p:cNvPr>
              <p:cNvSpPr txBox="1"/>
              <p:nvPr/>
            </p:nvSpPr>
            <p:spPr>
              <a:xfrm>
                <a:off x="2221071" y="2485748"/>
                <a:ext cx="1340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12롯데마트드림Light" pitchFamily="18" charset="-127"/>
                    <a:ea typeface="12롯데마트드림Light" pitchFamily="18" charset="-127"/>
                  </a:rPr>
                  <a:t>90</a:t>
                </a:r>
                <a:r>
                  <a:rPr lang="ko-KR" altLang="en-US" sz="1600" b="1" dirty="0">
                    <a:latin typeface="12롯데마트드림Light" pitchFamily="18" charset="-127"/>
                    <a:ea typeface="12롯데마트드림Light" pitchFamily="18" charset="-127"/>
                  </a:rPr>
                  <a:t>일 </a:t>
                </a:r>
                <a:r>
                  <a:rPr lang="en-US" altLang="ko-KR" sz="1600" b="1" dirty="0">
                    <a:latin typeface="12롯데마트드림Light" pitchFamily="18" charset="-127"/>
                    <a:ea typeface="12롯데마트드림Light" pitchFamily="18" charset="-127"/>
                  </a:rPr>
                  <a:t>= 3</a:t>
                </a:r>
                <a:r>
                  <a:rPr lang="ko-KR" altLang="en-US" sz="1600" b="1" dirty="0">
                    <a:latin typeface="12롯데마트드림Light" pitchFamily="18" charset="-127"/>
                    <a:ea typeface="12롯데마트드림Light" pitchFamily="18" charset="-127"/>
                  </a:rPr>
                  <a:t>달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C68D66C9-394E-4EEA-932C-9438EBBE93BD}"/>
                  </a:ext>
                </a:extLst>
              </p:cNvPr>
              <p:cNvSpPr txBox="1"/>
              <p:nvPr/>
            </p:nvSpPr>
            <p:spPr>
              <a:xfrm>
                <a:off x="4769180" y="2475042"/>
                <a:ext cx="12364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12롯데마트드림Light" pitchFamily="18" charset="-127"/>
                    <a:ea typeface="12롯데마트드림Light" pitchFamily="18" charset="-127"/>
                  </a:rPr>
                  <a:t>2</a:t>
                </a:r>
                <a:r>
                  <a:rPr lang="ko-KR" altLang="en-US" sz="1600" b="1" dirty="0">
                    <a:latin typeface="12롯데마트드림Light" pitchFamily="18" charset="-127"/>
                    <a:ea typeface="12롯데마트드림Light" pitchFamily="18" charset="-127"/>
                  </a:rPr>
                  <a:t>일 예측</a:t>
                </a:r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="" xmlns:a16="http://schemas.microsoft.com/office/drawing/2014/main" id="{DD02E2F5-CCC3-4380-9E29-523E7DF891FA}"/>
                  </a:ext>
                </a:extLst>
              </p:cNvPr>
              <p:cNvCxnSpPr/>
              <p:nvPr/>
            </p:nvCxnSpPr>
            <p:spPr>
              <a:xfrm>
                <a:off x="4643989" y="2646452"/>
                <a:ext cx="253744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직사각형 38">
                <a:extLst>
                  <a:ext uri="{FF2B5EF4-FFF2-40B4-BE49-F238E27FC236}">
                    <a16:creationId xmlns="" xmlns:a16="http://schemas.microsoft.com/office/drawing/2014/main" id="{62B81375-C727-4942-AC20-C7D2A3B230E0}"/>
                  </a:ext>
                </a:extLst>
              </p:cNvPr>
              <p:cNvSpPr/>
              <p:nvPr/>
            </p:nvSpPr>
            <p:spPr>
              <a:xfrm>
                <a:off x="5024444" y="3926546"/>
                <a:ext cx="350628" cy="4022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="" xmlns:a16="http://schemas.microsoft.com/office/drawing/2014/main" id="{29B31C51-727A-42DE-AADD-7808552BED0D}"/>
                  </a:ext>
                </a:extLst>
              </p:cNvPr>
              <p:cNvSpPr/>
              <p:nvPr/>
            </p:nvSpPr>
            <p:spPr>
              <a:xfrm>
                <a:off x="5259734" y="4474119"/>
                <a:ext cx="350628" cy="4022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="" xmlns:a16="http://schemas.microsoft.com/office/drawing/2014/main" id="{EC614BCB-0A91-4CA4-AC87-E01126A7190B}"/>
                  </a:ext>
                </a:extLst>
              </p:cNvPr>
              <p:cNvSpPr/>
              <p:nvPr/>
            </p:nvSpPr>
            <p:spPr>
              <a:xfrm>
                <a:off x="1541236" y="5029674"/>
                <a:ext cx="2685069" cy="4022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="" xmlns:a16="http://schemas.microsoft.com/office/drawing/2014/main" id="{1D2D730B-A75B-443B-A018-BBCD2DE3B7A9}"/>
                  </a:ext>
                </a:extLst>
              </p:cNvPr>
              <p:cNvSpPr/>
              <p:nvPr/>
            </p:nvSpPr>
            <p:spPr>
              <a:xfrm>
                <a:off x="4226305" y="5029674"/>
                <a:ext cx="4123037" cy="4022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="" xmlns:a16="http://schemas.microsoft.com/office/drawing/2014/main" id="{DB4B1797-F83B-43D6-A7C7-EEC093B26FD2}"/>
                  </a:ext>
                </a:extLst>
              </p:cNvPr>
              <p:cNvSpPr txBox="1"/>
              <p:nvPr/>
            </p:nvSpPr>
            <p:spPr>
              <a:xfrm>
                <a:off x="2465358" y="5048349"/>
                <a:ext cx="9526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12롯데마트드림Light" pitchFamily="18" charset="-127"/>
                    <a:ea typeface="12롯데마트드림Light" pitchFamily="18" charset="-127"/>
                  </a:rPr>
                  <a:t>90</a:t>
                </a:r>
                <a:r>
                  <a:rPr lang="ko-KR" altLang="en-US" sz="1600" b="1" dirty="0">
                    <a:latin typeface="12롯데마트드림Light" pitchFamily="18" charset="-127"/>
                    <a:ea typeface="12롯데마트드림Light" pitchFamily="18" charset="-127"/>
                  </a:rPr>
                  <a:t>일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="" xmlns:a16="http://schemas.microsoft.com/office/drawing/2014/main" id="{56581FE2-D185-4A59-B219-805173BD9EC6}"/>
                  </a:ext>
                </a:extLst>
              </p:cNvPr>
              <p:cNvSpPr txBox="1"/>
              <p:nvPr/>
            </p:nvSpPr>
            <p:spPr>
              <a:xfrm>
                <a:off x="5547007" y="5056532"/>
                <a:ext cx="16677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latin typeface="12롯데마트드림Light" pitchFamily="18" charset="-127"/>
                    <a:ea typeface="12롯데마트드림Light" pitchFamily="18" charset="-127"/>
                  </a:rPr>
                  <a:t>총 </a:t>
                </a:r>
                <a:r>
                  <a:rPr lang="en-US" altLang="ko-KR" sz="1600" b="1" dirty="0">
                    <a:latin typeface="12롯데마트드림Light" pitchFamily="18" charset="-127"/>
                    <a:ea typeface="12롯데마트드림Light" pitchFamily="18" charset="-127"/>
                  </a:rPr>
                  <a:t>640</a:t>
                </a:r>
                <a:r>
                  <a:rPr lang="ko-KR" altLang="en-US" sz="1600" b="1" dirty="0">
                    <a:latin typeface="12롯데마트드림Light" pitchFamily="18" charset="-127"/>
                    <a:ea typeface="12롯데마트드림Light" pitchFamily="18" charset="-127"/>
                  </a:rPr>
                  <a:t>일 예측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="" xmlns:a16="http://schemas.microsoft.com/office/drawing/2014/main" id="{218CCFC3-97D2-4D63-A1CC-F42B90C49CD6}"/>
                  </a:ext>
                </a:extLst>
              </p:cNvPr>
              <p:cNvSpPr txBox="1"/>
              <p:nvPr/>
            </p:nvSpPr>
            <p:spPr>
              <a:xfrm>
                <a:off x="5107851" y="3013942"/>
                <a:ext cx="12364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12롯데마트드림Light" pitchFamily="18" charset="-127"/>
                    <a:ea typeface="12롯데마트드림Light" pitchFamily="18" charset="-127"/>
                  </a:rPr>
                  <a:t>2</a:t>
                </a:r>
                <a:r>
                  <a:rPr lang="ko-KR" altLang="en-US" sz="1600" b="1" dirty="0">
                    <a:latin typeface="12롯데마트드림Light" pitchFamily="18" charset="-127"/>
                    <a:ea typeface="12롯데마트드림Light" pitchFamily="18" charset="-127"/>
                  </a:rPr>
                  <a:t>일 예측</a:t>
                </a:r>
              </a:p>
            </p:txBody>
          </p:sp>
          <p:cxnSp>
            <p:nvCxnSpPr>
              <p:cNvPr id="69" name="직선 화살표 연결선 68">
                <a:extLst>
                  <a:ext uri="{FF2B5EF4-FFF2-40B4-BE49-F238E27FC236}">
                    <a16:creationId xmlns="" xmlns:a16="http://schemas.microsoft.com/office/drawing/2014/main" id="{A6CBD2A8-65E1-4C07-A614-699B30AEB38E}"/>
                  </a:ext>
                </a:extLst>
              </p:cNvPr>
              <p:cNvCxnSpPr/>
              <p:nvPr/>
            </p:nvCxnSpPr>
            <p:spPr>
              <a:xfrm>
                <a:off x="4982660" y="3185352"/>
                <a:ext cx="253744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="" xmlns:a16="http://schemas.microsoft.com/office/drawing/2014/main" id="{CF04AC93-F807-4BDC-A3B9-B6DCB030FCB2}"/>
                  </a:ext>
                </a:extLst>
              </p:cNvPr>
              <p:cNvSpPr txBox="1"/>
              <p:nvPr/>
            </p:nvSpPr>
            <p:spPr>
              <a:xfrm>
                <a:off x="5556585" y="3944392"/>
                <a:ext cx="12364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12롯데마트드림Light" pitchFamily="18" charset="-127"/>
                    <a:ea typeface="12롯데마트드림Light" pitchFamily="18" charset="-127"/>
                  </a:rPr>
                  <a:t>2</a:t>
                </a:r>
                <a:r>
                  <a:rPr lang="ko-KR" altLang="en-US" sz="1600" b="1" dirty="0">
                    <a:latin typeface="12롯데마트드림Light" pitchFamily="18" charset="-127"/>
                    <a:ea typeface="12롯데마트드림Light" pitchFamily="18" charset="-127"/>
                  </a:rPr>
                  <a:t>일 예측</a:t>
                </a:r>
              </a:p>
            </p:txBody>
          </p:sp>
          <p:cxnSp>
            <p:nvCxnSpPr>
              <p:cNvPr id="71" name="직선 화살표 연결선 70">
                <a:extLst>
                  <a:ext uri="{FF2B5EF4-FFF2-40B4-BE49-F238E27FC236}">
                    <a16:creationId xmlns="" xmlns:a16="http://schemas.microsoft.com/office/drawing/2014/main" id="{DEDF164F-CB72-41DC-9F6E-DB3AF34DC4A7}"/>
                  </a:ext>
                </a:extLst>
              </p:cNvPr>
              <p:cNvCxnSpPr/>
              <p:nvPr/>
            </p:nvCxnSpPr>
            <p:spPr>
              <a:xfrm>
                <a:off x="5431394" y="4115802"/>
                <a:ext cx="253744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="" xmlns:a16="http://schemas.microsoft.com/office/drawing/2014/main" id="{9E805E8F-FDBC-4D0D-B928-1DD67985AFC1}"/>
                  </a:ext>
                </a:extLst>
              </p:cNvPr>
              <p:cNvSpPr txBox="1"/>
              <p:nvPr/>
            </p:nvSpPr>
            <p:spPr>
              <a:xfrm>
                <a:off x="5802119" y="4499947"/>
                <a:ext cx="12364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12롯데마트드림Light" pitchFamily="18" charset="-127"/>
                    <a:ea typeface="12롯데마트드림Light" pitchFamily="18" charset="-127"/>
                  </a:rPr>
                  <a:t>2</a:t>
                </a:r>
                <a:r>
                  <a:rPr lang="ko-KR" altLang="en-US" sz="1600" b="1" dirty="0">
                    <a:latin typeface="12롯데마트드림Light" pitchFamily="18" charset="-127"/>
                    <a:ea typeface="12롯데마트드림Light" pitchFamily="18" charset="-127"/>
                  </a:rPr>
                  <a:t>일 예측</a:t>
                </a:r>
              </a:p>
            </p:txBody>
          </p:sp>
          <p:cxnSp>
            <p:nvCxnSpPr>
              <p:cNvPr id="74" name="직선 화살표 연결선 73">
                <a:extLst>
                  <a:ext uri="{FF2B5EF4-FFF2-40B4-BE49-F238E27FC236}">
                    <a16:creationId xmlns="" xmlns:a16="http://schemas.microsoft.com/office/drawing/2014/main" id="{826829AE-C99F-43F9-9058-48744031C6C0}"/>
                  </a:ext>
                </a:extLst>
              </p:cNvPr>
              <p:cNvCxnSpPr/>
              <p:nvPr/>
            </p:nvCxnSpPr>
            <p:spPr>
              <a:xfrm>
                <a:off x="5676928" y="4671357"/>
                <a:ext cx="253744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직사각형 63">
              <a:extLst>
                <a:ext uri="{FF2B5EF4-FFF2-40B4-BE49-F238E27FC236}">
                  <a16:creationId xmlns="" xmlns:a16="http://schemas.microsoft.com/office/drawing/2014/main" id="{185E610A-6D72-4F3F-B46B-20F56EF153CB}"/>
                </a:ext>
              </a:extLst>
            </p:cNvPr>
            <p:cNvSpPr/>
            <p:nvPr/>
          </p:nvSpPr>
          <p:spPr>
            <a:xfrm>
              <a:off x="1026886" y="2887149"/>
              <a:ext cx="3224944" cy="2976052"/>
            </a:xfrm>
            <a:prstGeom prst="rect">
              <a:avLst/>
            </a:prstGeom>
            <a:solidFill>
              <a:srgbClr val="E8F0FB">
                <a:alpha val="92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 err="1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시계열</a:t>
              </a:r>
              <a:r>
                <a:rPr lang="ko-KR" altLang="en-US" sz="1600" b="1" dirty="0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 모형 예측의 대표적 방법</a:t>
              </a:r>
              <a:endParaRPr lang="en-US" altLang="ko-KR" sz="16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6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장기간의 추세가 모델의 분산을 </a:t>
              </a:r>
              <a:endParaRPr lang="en-US" altLang="ko-KR" sz="16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과도하게</a:t>
              </a:r>
              <a:r>
                <a:rPr lang="en-US" altLang="ko-KR" sz="1600" b="1" dirty="0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높여 발생하는 </a:t>
              </a:r>
              <a:endParaRPr lang="en-US" altLang="ko-KR" sz="16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낮은 예측력 문제 완화</a:t>
              </a:r>
              <a:endParaRPr lang="en-US" altLang="ko-KR" sz="16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  </a:t>
              </a:r>
              <a:endParaRPr lang="en-US" altLang="ko-KR" sz="16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Window = 90 days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h = 2</a:t>
              </a:r>
              <a:r>
                <a:rPr lang="ko-KR" altLang="en-US" sz="1600" b="1" dirty="0">
                  <a:solidFill>
                    <a:schemeClr val="tx1"/>
                  </a:solidFill>
                  <a:latin typeface="12롯데마트드림Light" pitchFamily="18" charset="-127"/>
                  <a:ea typeface="12롯데마트드림Light" pitchFamily="18" charset="-127"/>
                </a:rPr>
                <a:t> </a:t>
              </a:r>
              <a:endParaRPr lang="en-US" altLang="ko-KR" sz="16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BE7B02D1-5E4B-4386-9A3D-AFEF60CECB25}"/>
              </a:ext>
            </a:extLst>
          </p:cNvPr>
          <p:cNvSpPr txBox="1"/>
          <p:nvPr/>
        </p:nvSpPr>
        <p:spPr>
          <a:xfrm>
            <a:off x="337258" y="944565"/>
            <a:ext cx="1685069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latin typeface="12롯데마트드림Medium" pitchFamily="18" charset="-127"/>
                <a:ea typeface="12롯데마트드림Medium" pitchFamily="18" charset="-127"/>
              </a:rPr>
              <a:t>VARX</a:t>
            </a:r>
            <a:endParaRPr lang="ko-KR" altLang="en-US" sz="2400" b="1" kern="0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F8BE2685-5F8E-4E16-837D-45A2F35E7C1D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예측 모델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.3 VARX</a:t>
            </a:r>
            <a:endParaRPr lang="ko-KR" altLang="en-US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B1F711DC-F9FF-4626-A13D-BFB2FBC929CB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5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5077" y="5034583"/>
            <a:ext cx="64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12롯데마트드림Light" pitchFamily="18" charset="-127"/>
                <a:ea typeface="12롯데마트드림Light" pitchFamily="18" charset="-127"/>
              </a:rPr>
              <a:t>Ex)</a:t>
            </a:r>
            <a:endParaRPr lang="ko-KR" altLang="en-US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10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갈매기형 수장 81">
            <a:extLst>
              <a:ext uri="{FF2B5EF4-FFF2-40B4-BE49-F238E27FC236}">
                <a16:creationId xmlns="" xmlns:a16="http://schemas.microsoft.com/office/drawing/2014/main" id="{4A4AC86F-B669-4809-AEEB-AF7BBD3A9538}"/>
              </a:ext>
            </a:extLst>
          </p:cNvPr>
          <p:cNvSpPr/>
          <p:nvPr/>
        </p:nvSpPr>
        <p:spPr>
          <a:xfrm>
            <a:off x="390011" y="1619143"/>
            <a:ext cx="11245142" cy="4794353"/>
          </a:xfrm>
          <a:prstGeom prst="rect">
            <a:avLst/>
          </a:prstGeom>
          <a:solidFill>
            <a:schemeClr val="bg1">
              <a:alpha val="92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" name="AutoShape 2" descr="https://s3-us-west-2.amazonaws.com/secure.notion-static.com/0f732167-910f-4962-970e-51b1616ee325/Untitled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B225A050-CF8A-45FD-A3A3-255C9C77AC1B}"/>
              </a:ext>
            </a:extLst>
          </p:cNvPr>
          <p:cNvGrpSpPr/>
          <p:nvPr/>
        </p:nvGrpSpPr>
        <p:grpSpPr>
          <a:xfrm>
            <a:off x="874301" y="3032467"/>
            <a:ext cx="4520244" cy="1573329"/>
            <a:chOff x="1485360" y="2453185"/>
            <a:chExt cx="4520244" cy="1573329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5D1F560F-0CF7-45E2-8A70-08C061CE675B}"/>
                </a:ext>
              </a:extLst>
            </p:cNvPr>
            <p:cNvSpPr/>
            <p:nvPr/>
          </p:nvSpPr>
          <p:spPr>
            <a:xfrm>
              <a:off x="1541236" y="2453185"/>
              <a:ext cx="2685069" cy="4022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91C1313B-C2DC-4D53-8075-48939D6B3C32}"/>
                </a:ext>
              </a:extLst>
            </p:cNvPr>
            <p:cNvSpPr/>
            <p:nvPr/>
          </p:nvSpPr>
          <p:spPr>
            <a:xfrm>
              <a:off x="2627720" y="3318628"/>
              <a:ext cx="49712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FEDFDACE-A9F5-4FF8-ACB4-D037E73056D0}"/>
                </a:ext>
              </a:extLst>
            </p:cNvPr>
            <p:cNvSpPr/>
            <p:nvPr/>
          </p:nvSpPr>
          <p:spPr>
            <a:xfrm>
              <a:off x="4226305" y="2453185"/>
              <a:ext cx="350628" cy="402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302DB540-D45F-4622-963A-FCBD8194EF8E}"/>
                </a:ext>
              </a:extLst>
            </p:cNvPr>
            <p:cNvSpPr txBox="1"/>
            <p:nvPr/>
          </p:nvSpPr>
          <p:spPr>
            <a:xfrm>
              <a:off x="1485360" y="2489283"/>
              <a:ext cx="2812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12롯데마트드림Light" pitchFamily="18" charset="-127"/>
                  <a:ea typeface="12롯데마트드림Light" pitchFamily="18" charset="-127"/>
                </a:rPr>
                <a:t>2018-01-01 ~ 2018-03-31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C68D66C9-394E-4EEA-932C-9438EBBE93BD}"/>
                </a:ext>
              </a:extLst>
            </p:cNvPr>
            <p:cNvSpPr txBox="1"/>
            <p:nvPr/>
          </p:nvSpPr>
          <p:spPr>
            <a:xfrm>
              <a:off x="4769180" y="2475042"/>
              <a:ext cx="12364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12롯데마트드림Light" pitchFamily="18" charset="-127"/>
                  <a:ea typeface="12롯데마트드림Light" pitchFamily="18" charset="-127"/>
                </a:rPr>
                <a:t>2</a:t>
              </a:r>
              <a:r>
                <a:rPr lang="ko-KR" altLang="en-US" sz="1600" b="1" dirty="0">
                  <a:latin typeface="12롯데마트드림Light" pitchFamily="18" charset="-127"/>
                  <a:ea typeface="12롯데마트드림Light" pitchFamily="18" charset="-127"/>
                </a:rPr>
                <a:t>일 예측</a:t>
              </a: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="" xmlns:a16="http://schemas.microsoft.com/office/drawing/2014/main" id="{DD02E2F5-CCC3-4380-9E29-523E7DF891FA}"/>
                </a:ext>
              </a:extLst>
            </p:cNvPr>
            <p:cNvCxnSpPr/>
            <p:nvPr/>
          </p:nvCxnSpPr>
          <p:spPr>
            <a:xfrm>
              <a:off x="4643989" y="2646452"/>
              <a:ext cx="253744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D5D6F384-5DCB-45A1-858B-F2E930CBE91F}"/>
              </a:ext>
            </a:extLst>
          </p:cNvPr>
          <p:cNvSpPr txBox="1"/>
          <p:nvPr/>
        </p:nvSpPr>
        <p:spPr>
          <a:xfrm>
            <a:off x="859054" y="1933086"/>
            <a:ext cx="348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12롯데마트드림Medium" pitchFamily="18" charset="-127"/>
                <a:ea typeface="12롯데마트드림Medium" pitchFamily="18" charset="-127"/>
              </a:rPr>
              <a:t>예측결과  </a:t>
            </a:r>
            <a:r>
              <a:rPr lang="en-US" altLang="ko-KR" sz="2200" b="1" dirty="0">
                <a:latin typeface="12롯데마트드림Medium" pitchFamily="18" charset="-127"/>
                <a:ea typeface="12롯데마트드림Medium" pitchFamily="18" charset="-127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260A7B0-98D4-4D7A-B40C-DB05AB1D372A}"/>
              </a:ext>
            </a:extLst>
          </p:cNvPr>
          <p:cNvSpPr txBox="1"/>
          <p:nvPr/>
        </p:nvSpPr>
        <p:spPr>
          <a:xfrm>
            <a:off x="874301" y="2509986"/>
            <a:ext cx="465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12롯데마트드림Medium" pitchFamily="18" charset="-127"/>
                <a:ea typeface="12롯데마트드림Medium" pitchFamily="18" charset="-127"/>
              </a:rPr>
              <a:t>예시</a:t>
            </a:r>
            <a:r>
              <a:rPr lang="en-US" altLang="ko-KR" b="1" dirty="0">
                <a:latin typeface="12롯데마트드림Medium" pitchFamily="18" charset="-127"/>
                <a:ea typeface="12롯데마트드림Medium" pitchFamily="18" charset="-127"/>
              </a:rPr>
              <a:t>)</a:t>
            </a:r>
            <a:r>
              <a:rPr lang="ko-KR" altLang="en-US" b="1" dirty="0">
                <a:latin typeface="12롯데마트드림Medium" pitchFamily="18" charset="-127"/>
                <a:ea typeface="12롯데마트드림Medium" pitchFamily="18" charset="-127"/>
              </a:rPr>
              <a:t> </a:t>
            </a:r>
            <a:r>
              <a:rPr lang="en-US" altLang="ko-KR" sz="1800" b="1" dirty="0">
                <a:latin typeface="12롯데마트드림Medium" pitchFamily="18" charset="-127"/>
                <a:ea typeface="12롯데마트드림Medium" pitchFamily="18" charset="-127"/>
              </a:rPr>
              <a:t> </a:t>
            </a:r>
            <a:r>
              <a:rPr lang="en-US" altLang="ko-KR" sz="1800" b="1" dirty="0" smtClean="0">
                <a:latin typeface="12롯데마트드림Medium" pitchFamily="18" charset="-127"/>
                <a:ea typeface="12롯데마트드림Medium" pitchFamily="18" charset="-127"/>
              </a:rPr>
              <a:t>Rolling Walk Forward  </a:t>
            </a:r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B715D8E-BD09-4944-ADF8-BE0A8420FB8F}"/>
              </a:ext>
            </a:extLst>
          </p:cNvPr>
          <p:cNvSpPr txBox="1"/>
          <p:nvPr/>
        </p:nvSpPr>
        <p:spPr>
          <a:xfrm>
            <a:off x="6484676" y="5356040"/>
            <a:ext cx="241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Light" pitchFamily="18" charset="-127"/>
                <a:ea typeface="12롯데마트드림Light" pitchFamily="18" charset="-127"/>
              </a:rPr>
              <a:t>               </a:t>
            </a:r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신뢰구간 </a:t>
            </a:r>
            <a:endParaRPr lang="en-US" altLang="ko-KR"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            예측 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="" xmlns:a16="http://schemas.microsoft.com/office/drawing/2014/main" id="{AEB03409-E898-428A-89D8-849A74145685}"/>
              </a:ext>
            </a:extLst>
          </p:cNvPr>
          <p:cNvCxnSpPr>
            <a:cxnSpLocks/>
          </p:cNvCxnSpPr>
          <p:nvPr/>
        </p:nvCxnSpPr>
        <p:spPr>
          <a:xfrm>
            <a:off x="6982453" y="5744765"/>
            <a:ext cx="555810" cy="0"/>
          </a:xfrm>
          <a:prstGeom prst="line">
            <a:avLst/>
          </a:prstGeom>
          <a:ln w="28575" cap="flat" cmpd="sng" algn="ctr">
            <a:solidFill>
              <a:srgbClr val="2F559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8FF5FC81-97FD-406A-9722-7F80F671A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05" y="3818290"/>
            <a:ext cx="6337654" cy="89141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BFB0F812-15F1-4227-A9F0-9E0B54A09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02" y="4833776"/>
            <a:ext cx="6458827" cy="89142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AD646A7B-6310-458F-8302-1792730F2F91}"/>
              </a:ext>
            </a:extLst>
          </p:cNvPr>
          <p:cNvCxnSpPr>
            <a:cxnSpLocks/>
          </p:cNvCxnSpPr>
          <p:nvPr/>
        </p:nvCxnSpPr>
        <p:spPr>
          <a:xfrm>
            <a:off x="6982453" y="5550384"/>
            <a:ext cx="555811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설명선: 굽은 선(테두리 없음) 43">
            <a:extLst>
              <a:ext uri="{FF2B5EF4-FFF2-40B4-BE49-F238E27FC236}">
                <a16:creationId xmlns="" xmlns:a16="http://schemas.microsoft.com/office/drawing/2014/main" id="{57B93211-2975-4B1E-A929-BEE5DB5706C7}"/>
              </a:ext>
            </a:extLst>
          </p:cNvPr>
          <p:cNvSpPr/>
          <p:nvPr/>
        </p:nvSpPr>
        <p:spPr>
          <a:xfrm>
            <a:off x="7428609" y="4090800"/>
            <a:ext cx="1056442" cy="286045"/>
          </a:xfrm>
          <a:prstGeom prst="callout2">
            <a:avLst>
              <a:gd name="adj1" fmla="val 260776"/>
              <a:gd name="adj2" fmla="val 42045"/>
              <a:gd name="adj3" fmla="val 259324"/>
              <a:gd name="adj4" fmla="val -16468"/>
              <a:gd name="adj5" fmla="val 352506"/>
              <a:gd name="adj6" fmla="val -4033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2" name="설명선: 굽은 선(테두리 없음) 41">
            <a:extLst>
              <a:ext uri="{FF2B5EF4-FFF2-40B4-BE49-F238E27FC236}">
                <a16:creationId xmlns="" xmlns:a16="http://schemas.microsoft.com/office/drawing/2014/main" id="{DD6D1BF1-1AF1-412A-A4A6-5530FCF97806}"/>
              </a:ext>
            </a:extLst>
          </p:cNvPr>
          <p:cNvSpPr/>
          <p:nvPr/>
        </p:nvSpPr>
        <p:spPr>
          <a:xfrm>
            <a:off x="7417043" y="3225075"/>
            <a:ext cx="1088383" cy="250451"/>
          </a:xfrm>
          <a:prstGeom prst="callout2">
            <a:avLst>
              <a:gd name="adj1" fmla="val 260776"/>
              <a:gd name="adj2" fmla="val 42045"/>
              <a:gd name="adj3" fmla="val 259324"/>
              <a:gd name="adj4" fmla="val -16468"/>
              <a:gd name="adj5" fmla="val 352506"/>
              <a:gd name="adj6" fmla="val -4033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="" xmlns:a16="http://schemas.microsoft.com/office/drawing/2014/main" id="{95A7FCE2-6BEB-4EB5-B73D-CE8443023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784588"/>
              </p:ext>
            </p:extLst>
          </p:nvPr>
        </p:nvGraphicFramePr>
        <p:xfrm>
          <a:off x="7807571" y="2879319"/>
          <a:ext cx="3547425" cy="11129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3509">
                  <a:extLst>
                    <a:ext uri="{9D8B030D-6E8A-4147-A177-3AD203B41FA5}">
                      <a16:colId xmlns="" xmlns:a16="http://schemas.microsoft.com/office/drawing/2014/main" val="1000669397"/>
                    </a:ext>
                  </a:extLst>
                </a:gridCol>
                <a:gridCol w="709485">
                  <a:extLst>
                    <a:ext uri="{9D8B030D-6E8A-4147-A177-3AD203B41FA5}">
                      <a16:colId xmlns="" xmlns:a16="http://schemas.microsoft.com/office/drawing/2014/main" val="1460761221"/>
                    </a:ext>
                  </a:extLst>
                </a:gridCol>
                <a:gridCol w="671477">
                  <a:extLst>
                    <a:ext uri="{9D8B030D-6E8A-4147-A177-3AD203B41FA5}">
                      <a16:colId xmlns="" xmlns:a16="http://schemas.microsoft.com/office/drawing/2014/main" val="3555928269"/>
                    </a:ext>
                  </a:extLst>
                </a:gridCol>
                <a:gridCol w="671477">
                  <a:extLst>
                    <a:ext uri="{9D8B030D-6E8A-4147-A177-3AD203B41FA5}">
                      <a16:colId xmlns="" xmlns:a16="http://schemas.microsoft.com/office/drawing/2014/main" val="3380070685"/>
                    </a:ext>
                  </a:extLst>
                </a:gridCol>
                <a:gridCol w="671477">
                  <a:extLst>
                    <a:ext uri="{9D8B030D-6E8A-4147-A177-3AD203B41FA5}">
                      <a16:colId xmlns="" xmlns:a16="http://schemas.microsoft.com/office/drawing/2014/main" val="2263681422"/>
                    </a:ext>
                  </a:extLst>
                </a:gridCol>
              </a:tblGrid>
              <a:tr h="37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1" u="none" strike="noStrike" dirty="0">
                          <a:effectLst/>
                          <a:latin typeface="12롯데마트행복Light"/>
                          <a:ea typeface="12롯데마트드림Medium" panose="02020603020101020101" pitchFamily="18" charset="-127"/>
                        </a:rPr>
                        <a:t>갑각류</a:t>
                      </a:r>
                      <a:endParaRPr lang="ko-KR" alt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12롯데마트드림Medium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i="1" u="none" strike="noStrike" dirty="0" err="1">
                          <a:effectLst/>
                          <a:latin typeface="12롯데마트행복Light"/>
                          <a:ea typeface="12롯데마트드림Medium" panose="02020603020101020101" pitchFamily="18" charset="-127"/>
                        </a:rPr>
                        <a:t>예측값</a:t>
                      </a:r>
                      <a:endParaRPr lang="ko-KR" alt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12롯데마트드림Medium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>
                          <a:effectLst/>
                          <a:latin typeface="12롯데마트행복Light"/>
                          <a:ea typeface="12롯데마트드림Medium" panose="02020603020101020101" pitchFamily="18" charset="-127"/>
                        </a:rPr>
                        <a:t>lower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12롯데마트드림Medium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  <a:latin typeface="12롯데마트행복Light"/>
                          <a:ea typeface="12롯데마트드림Medium" panose="02020603020101020101" pitchFamily="18" charset="-127"/>
                        </a:rPr>
                        <a:t>upper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12롯데마트드림Medium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>
                          <a:effectLst/>
                          <a:latin typeface="12롯데마트행복Light"/>
                          <a:ea typeface="12롯데마트드림Medium" panose="02020603020101020101" pitchFamily="18" charset="-127"/>
                        </a:rPr>
                        <a:t>CI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12롯데마트드림Medium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7566284"/>
                  </a:ext>
                </a:extLst>
              </a:tr>
              <a:tr h="369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i="1" u="none" strike="noStrike" dirty="0">
                          <a:effectLst/>
                          <a:latin typeface="12롯데마트행복Light"/>
                          <a:ea typeface="12롯데마트드림Medium" panose="02020603020101020101" pitchFamily="18" charset="-127"/>
                        </a:rPr>
                        <a:t>2018-04-01</a:t>
                      </a:r>
                      <a:endParaRPr lang="en-US" altLang="ko-KR" sz="1100" b="0" i="1" u="none" strike="noStrike" dirty="0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12롯데마트드림Medium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i="1" u="none" strike="noStrike" dirty="0">
                          <a:effectLst/>
                          <a:latin typeface="12롯데마트행복Light"/>
                          <a:ea typeface="12롯데마트드림Medium" panose="02020603020101020101" pitchFamily="18" charset="-127"/>
                        </a:rPr>
                        <a:t>152.6205</a:t>
                      </a:r>
                      <a:endParaRPr lang="en-US" altLang="ko-KR" sz="1100" b="0" i="1" u="none" strike="noStrike" dirty="0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12롯데마트드림Medium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i="1" u="none" strike="noStrike" dirty="0">
                          <a:effectLst/>
                          <a:latin typeface="12롯데마트행복Light"/>
                          <a:ea typeface="12롯데마트드림Medium" panose="02020603020101020101" pitchFamily="18" charset="-127"/>
                        </a:rPr>
                        <a:t>77.13087</a:t>
                      </a:r>
                      <a:endParaRPr lang="en-US" altLang="ko-KR" sz="1100" b="0" i="1" u="none" strike="noStrike" dirty="0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12롯데마트드림Medium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i="1" u="none" strike="noStrike" dirty="0">
                          <a:effectLst/>
                          <a:latin typeface="12롯데마트행복Light"/>
                          <a:ea typeface="12롯데마트드림Medium" panose="02020603020101020101" pitchFamily="18" charset="-127"/>
                        </a:rPr>
                        <a:t>228.1101</a:t>
                      </a:r>
                      <a:endParaRPr lang="en-US" altLang="ko-KR" sz="1100" b="0" i="1" u="none" strike="noStrike" dirty="0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12롯데마트드림Medium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i="1" u="none" strike="noStrike" dirty="0">
                          <a:effectLst/>
                          <a:latin typeface="12롯데마트행복Light"/>
                          <a:ea typeface="12롯데마트드림Medium" panose="02020603020101020101" pitchFamily="18" charset="-127"/>
                        </a:rPr>
                        <a:t>75.48963</a:t>
                      </a:r>
                      <a:endParaRPr lang="en-US" altLang="ko-KR" sz="1100" b="0" i="1" u="none" strike="noStrike" dirty="0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12롯데마트드림Medium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75938622"/>
                  </a:ext>
                </a:extLst>
              </a:tr>
              <a:tr h="369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i="1" u="none" strike="noStrike" dirty="0">
                          <a:effectLst/>
                          <a:latin typeface="12롯데마트행복Light"/>
                          <a:ea typeface="12롯데마트드림Medium" panose="02020603020101020101" pitchFamily="18" charset="-127"/>
                        </a:rPr>
                        <a:t>2018-04-02</a:t>
                      </a:r>
                      <a:endParaRPr lang="en-US" altLang="ko-KR" sz="1100" b="0" i="1" u="none" strike="noStrike" dirty="0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12롯데마트드림Medium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i="1" u="none" strike="noStrike">
                          <a:effectLst/>
                          <a:latin typeface="12롯데마트행복Light"/>
                          <a:ea typeface="12롯데마트드림Medium" panose="02020603020101020101" pitchFamily="18" charset="-127"/>
                        </a:rPr>
                        <a:t>164.455</a:t>
                      </a:r>
                      <a:endParaRPr lang="en-US" altLang="ko-KR" sz="1100" b="0" i="1" u="none" strike="noStrike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12롯데마트드림Medium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i="1" u="none" strike="noStrike" dirty="0">
                          <a:effectLst/>
                          <a:latin typeface="12롯데마트행복Light"/>
                          <a:ea typeface="12롯데마트드림Medium" panose="02020603020101020101" pitchFamily="18" charset="-127"/>
                        </a:rPr>
                        <a:t>67.78261</a:t>
                      </a:r>
                      <a:endParaRPr lang="en-US" altLang="ko-KR" sz="1100" b="0" i="1" u="none" strike="noStrike" dirty="0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12롯데마트드림Medium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i="1" u="none" strike="noStrike" dirty="0">
                          <a:effectLst/>
                          <a:latin typeface="12롯데마트행복Light"/>
                          <a:ea typeface="12롯데마트드림Medium" panose="02020603020101020101" pitchFamily="18" charset="-127"/>
                        </a:rPr>
                        <a:t>261.1274</a:t>
                      </a:r>
                      <a:endParaRPr lang="en-US" altLang="ko-KR" sz="1100" b="0" i="1" u="none" strike="noStrike" dirty="0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12롯데마트드림Medium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i="1" u="none" strike="noStrike" dirty="0">
                          <a:effectLst/>
                          <a:latin typeface="12롯데마트행복Light"/>
                          <a:ea typeface="12롯데마트드림Medium" panose="02020603020101020101" pitchFamily="18" charset="-127"/>
                        </a:rPr>
                        <a:t>96.67237</a:t>
                      </a:r>
                      <a:endParaRPr lang="en-US" altLang="ko-KR" sz="1100" b="0" i="1" u="none" strike="noStrike" dirty="0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12롯데마트드림Medium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42933592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="" xmlns:a16="http://schemas.microsoft.com/office/drawing/2014/main" id="{7128EF29-EB14-40C5-8D3A-8BF4A8B84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304606"/>
              </p:ext>
            </p:extLst>
          </p:nvPr>
        </p:nvGraphicFramePr>
        <p:xfrm>
          <a:off x="7816362" y="4090800"/>
          <a:ext cx="3538634" cy="10966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1468">
                  <a:extLst>
                    <a:ext uri="{9D8B030D-6E8A-4147-A177-3AD203B41FA5}">
                      <a16:colId xmlns="" xmlns:a16="http://schemas.microsoft.com/office/drawing/2014/main" val="1000669397"/>
                    </a:ext>
                  </a:extLst>
                </a:gridCol>
                <a:gridCol w="707727">
                  <a:extLst>
                    <a:ext uri="{9D8B030D-6E8A-4147-A177-3AD203B41FA5}">
                      <a16:colId xmlns="" xmlns:a16="http://schemas.microsoft.com/office/drawing/2014/main" val="1460761221"/>
                    </a:ext>
                  </a:extLst>
                </a:gridCol>
                <a:gridCol w="669813">
                  <a:extLst>
                    <a:ext uri="{9D8B030D-6E8A-4147-A177-3AD203B41FA5}">
                      <a16:colId xmlns="" xmlns:a16="http://schemas.microsoft.com/office/drawing/2014/main" val="3555928269"/>
                    </a:ext>
                  </a:extLst>
                </a:gridCol>
                <a:gridCol w="669813">
                  <a:extLst>
                    <a:ext uri="{9D8B030D-6E8A-4147-A177-3AD203B41FA5}">
                      <a16:colId xmlns="" xmlns:a16="http://schemas.microsoft.com/office/drawing/2014/main" val="3380070685"/>
                    </a:ext>
                  </a:extLst>
                </a:gridCol>
                <a:gridCol w="669813">
                  <a:extLst>
                    <a:ext uri="{9D8B030D-6E8A-4147-A177-3AD203B41FA5}">
                      <a16:colId xmlns="" xmlns:a16="http://schemas.microsoft.com/office/drawing/2014/main" val="2263681422"/>
                    </a:ext>
                  </a:extLst>
                </a:gridCol>
              </a:tblGrid>
              <a:tr h="3682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과일채소류</a:t>
                      </a:r>
                      <a:endParaRPr lang="ko-KR" alt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i="1" u="none" strike="noStrike" dirty="0" err="1">
                          <a:effectLst/>
                          <a:latin typeface="12롯데마트행복Light"/>
                          <a:ea typeface="12롯데마트드림Medium" panose="02020603020101020101" pitchFamily="18" charset="-127"/>
                        </a:rPr>
                        <a:t>예측값</a:t>
                      </a:r>
                      <a:endParaRPr lang="ko-KR" alt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12롯데마트드림Medium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  <a:latin typeface="12롯데마트행복Light"/>
                          <a:ea typeface="12롯데마트드림Medium" panose="02020603020101020101" pitchFamily="18" charset="-127"/>
                        </a:rPr>
                        <a:t>lower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12롯데마트드림Medium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  <a:latin typeface="12롯데마트행복Light"/>
                          <a:ea typeface="12롯데마트드림Medium" panose="02020603020101020101" pitchFamily="18" charset="-127"/>
                        </a:rPr>
                        <a:t>upper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12롯데마트드림Medium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>
                          <a:effectLst/>
                          <a:latin typeface="12롯데마트행복Light"/>
                          <a:ea typeface="12롯데마트드림Medium" panose="02020603020101020101" pitchFamily="18" charset="-127"/>
                        </a:rPr>
                        <a:t>CI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12롯데마트드림Medium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7566284"/>
                  </a:ext>
                </a:extLst>
              </a:tr>
              <a:tr h="3641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i="1" u="none" strike="noStrike" dirty="0">
                          <a:effectLst/>
                          <a:latin typeface="12롯데마트행복Light"/>
                          <a:ea typeface="12롯데마트드림Medium" panose="02020603020101020101" pitchFamily="18" charset="-127"/>
                        </a:rPr>
                        <a:t>2018-04-01</a:t>
                      </a:r>
                      <a:endParaRPr lang="en-US" altLang="ko-KR" sz="1100" b="0" i="1" u="none" strike="noStrike" dirty="0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12롯데마트드림Medium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907.9564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488.621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1327.292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419.3354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75938622"/>
                  </a:ext>
                </a:extLst>
              </a:tr>
              <a:tr h="3641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i="1" u="none" strike="noStrike" dirty="0">
                          <a:effectLst/>
                          <a:latin typeface="12롯데마트행복Light"/>
                          <a:ea typeface="12롯데마트드림Medium" panose="02020603020101020101" pitchFamily="18" charset="-127"/>
                        </a:rPr>
                        <a:t>2018-04-02</a:t>
                      </a:r>
                      <a:endParaRPr lang="en-US" altLang="ko-KR" sz="1100" b="0" i="1" u="none" strike="noStrike" dirty="0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12롯데마트드림Medium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750.7322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151.6996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1349.765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Light" pitchFamily="18" charset="-127"/>
                          <a:ea typeface="12롯데마트드림Light" pitchFamily="18" charset="-127"/>
                        </a:rPr>
                        <a:t>599.0326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F0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4293359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2F636F9-A0AC-447F-97C6-EFD709F19AF2}"/>
              </a:ext>
            </a:extLst>
          </p:cNvPr>
          <p:cNvSpPr txBox="1"/>
          <p:nvPr/>
        </p:nvSpPr>
        <p:spPr>
          <a:xfrm>
            <a:off x="337258" y="944565"/>
            <a:ext cx="1685069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latin typeface="12롯데마트드림Medium" pitchFamily="18" charset="-127"/>
                <a:ea typeface="12롯데마트드림Medium" pitchFamily="18" charset="-127"/>
              </a:rPr>
              <a:t>VARX</a:t>
            </a:r>
            <a:endParaRPr lang="ko-KR" altLang="en-US" sz="2400" b="1" kern="0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1B0F09A-5E5F-4D45-8B6A-46F34FD4F6F7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예측 모델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.3 VARX</a:t>
            </a:r>
            <a:endParaRPr lang="ko-KR" altLang="en-US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8B504B0-1D54-4C89-86A0-B4C1DE7D00C8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5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50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826480" y="1846417"/>
            <a:ext cx="10638692" cy="4756611"/>
          </a:xfrm>
          <a:prstGeom prst="rect">
            <a:avLst/>
          </a:prstGeom>
          <a:solidFill>
            <a:schemeClr val="bg1">
              <a:alpha val="92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5862" y="1109099"/>
            <a:ext cx="592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드림Light" pitchFamily="18" charset="-127"/>
                <a:ea typeface="12롯데마트드림Light" pitchFamily="18" charset="-127"/>
              </a:rPr>
              <a:t>VARX </a:t>
            </a:r>
            <a:r>
              <a:rPr lang="ko-KR" altLang="en-US" dirty="0">
                <a:latin typeface="12롯데마트드림Light" pitchFamily="18" charset="-127"/>
                <a:ea typeface="12롯데마트드림Light" pitchFamily="18" charset="-127"/>
              </a:rPr>
              <a:t>모델을 사용하여 </a:t>
            </a:r>
            <a:r>
              <a:rPr lang="en-US" altLang="ko-KR" dirty="0">
                <a:latin typeface="12롯데마트드림Light" pitchFamily="18" charset="-127"/>
                <a:ea typeface="12롯데마트드림Light" pitchFamily="18" charset="-127"/>
              </a:rPr>
              <a:t>2019-06-28 </a:t>
            </a:r>
            <a:r>
              <a:rPr lang="ko-KR" altLang="en-US" dirty="0" err="1" smtClean="0">
                <a:latin typeface="12롯데마트드림Light" pitchFamily="18" charset="-127"/>
                <a:ea typeface="12롯데마트드림Light" pitchFamily="18" charset="-127"/>
              </a:rPr>
              <a:t>구</a:t>
            </a:r>
            <a:r>
              <a:rPr lang="ko-KR" altLang="en-US" dirty="0" err="1">
                <a:latin typeface="12롯데마트드림Light" pitchFamily="18" charset="-127"/>
                <a:ea typeface="12롯데마트드림Light" pitchFamily="18" charset="-127"/>
              </a:rPr>
              <a:t>매</a:t>
            </a:r>
            <a:r>
              <a:rPr lang="ko-KR" altLang="en-US" dirty="0" err="1" smtClean="0">
                <a:latin typeface="12롯데마트드림Light" pitchFamily="18" charset="-127"/>
                <a:ea typeface="12롯데마트드림Light" pitchFamily="18" charset="-127"/>
              </a:rPr>
              <a:t>량을</a:t>
            </a:r>
            <a:r>
              <a:rPr lang="ko-KR" altLang="en-US" dirty="0" smtClean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dirty="0">
                <a:latin typeface="12롯데마트드림Light" pitchFamily="18" charset="-127"/>
                <a:ea typeface="12롯데마트드림Light" pitchFamily="18" charset="-127"/>
              </a:rPr>
              <a:t>예측</a:t>
            </a:r>
            <a:r>
              <a:rPr lang="en-US" altLang="ko-KR" dirty="0">
                <a:latin typeface="12롯데마트드림Light" pitchFamily="18" charset="-127"/>
                <a:ea typeface="12롯데마트드림Light" pitchFamily="18" charset="-127"/>
              </a:rPr>
              <a:t>.</a:t>
            </a:r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621758"/>
              </p:ext>
            </p:extLst>
          </p:nvPr>
        </p:nvGraphicFramePr>
        <p:xfrm>
          <a:off x="2084754" y="2070242"/>
          <a:ext cx="7912098" cy="43110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86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1868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186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186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1868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1868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5877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12롯데마트드림Medium" pitchFamily="18" charset="-127"/>
                          <a:ea typeface="12롯데마트드림Medium" pitchFamily="18" charset="-127"/>
                        </a:rPr>
                        <a:t>제품군</a:t>
                      </a:r>
                      <a:endParaRPr lang="ko-KR" altLang="en-US" sz="1600" dirty="0"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예측 </a:t>
                      </a:r>
                      <a:r>
                        <a:rPr lang="ko-KR" altLang="en-US" sz="1600" dirty="0" err="1" smtClean="0">
                          <a:latin typeface="12롯데마트드림Medium" pitchFamily="18" charset="-127"/>
                          <a:ea typeface="12롯데마트드림Medium" pitchFamily="18" charset="-127"/>
                        </a:rPr>
                        <a:t>구매량</a:t>
                      </a:r>
                      <a:endParaRPr lang="ko-KR" altLang="en-US" sz="1600" dirty="0"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12롯데마트드림Medium" pitchFamily="18" charset="-127"/>
                          <a:ea typeface="12롯데마트드림Medium" pitchFamily="18" charset="-127"/>
                        </a:rPr>
                        <a:t>제품군</a:t>
                      </a:r>
                      <a:endParaRPr lang="ko-KR" altLang="en-US" sz="1600" dirty="0"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12롯데마트드림Medium" pitchFamily="18" charset="-127"/>
                          <a:ea typeface="12롯데마트드림Medium" pitchFamily="18" charset="-127"/>
                        </a:rPr>
                        <a:t>예측 </a:t>
                      </a:r>
                      <a:r>
                        <a:rPr lang="ko-KR" altLang="en-US" sz="1600" dirty="0" err="1" smtClean="0">
                          <a:latin typeface="12롯데마트드림Medium" pitchFamily="18" charset="-127"/>
                          <a:ea typeface="12롯데마트드림Medium" pitchFamily="18" charset="-127"/>
                        </a:rPr>
                        <a:t>구매량</a:t>
                      </a:r>
                      <a:endParaRPr lang="ko-KR" altLang="en-US" sz="1600" dirty="0"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>
                    <a:solidFill>
                      <a:srgbClr val="E8F0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7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갑각류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195.981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색조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1814.676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7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공기청정기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91.44391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선케어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676.3235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7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과일채소류음료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1364.001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선풍기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481.2186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7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기타</a:t>
                      </a:r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농산가공품류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193.3409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식육가공품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1908.954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77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기타음료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2431.978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어류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518.023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7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김치류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1069.625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에어컨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213.1371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77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난방기기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28.09676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연체류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751.4151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77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남성제품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315.3373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우유류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838.223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77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네일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1104.814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채소류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2254.805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77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다류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443.3668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축산물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246.3193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363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땅콩</a:t>
                      </a:r>
                      <a:r>
                        <a:rPr lang="en-US" altLang="ko-KR" sz="1100" u="none" strike="noStrike" baseline="0" dirty="0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 </a:t>
                      </a:r>
                      <a:r>
                        <a:rPr lang="ko-KR" altLang="en-US" sz="1100" u="none" strike="noStrike" dirty="0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또는</a:t>
                      </a:r>
                      <a:endParaRPr lang="en-US" altLang="ko-KR" sz="1100" u="none" strike="noStrike" dirty="0"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견과류 </a:t>
                      </a:r>
                      <a:r>
                        <a:rPr lang="ko-KR" altLang="en-US" sz="1100" u="none" strike="noStrike" dirty="0" err="1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가공품류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269.8598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커피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2604.019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77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바디케어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1202.255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클렌징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1051.397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77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베이스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1430.925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페이셜케어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6360.275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771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뷰티기타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352.2093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헤어케어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12롯데마트드림Medium" pitchFamily="18" charset="-127"/>
                          <a:ea typeface="12롯데마트드림Medium" pitchFamily="18" charset="-127"/>
                        </a:rPr>
                        <a:t>3097.295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2롯데마트드림Medium" pitchFamily="18" charset="-127"/>
                        <a:ea typeface="12롯데마트드림Medium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CD7092-9710-44BE-9C9A-C75F325FC669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예측 모델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.3 VARX</a:t>
            </a:r>
            <a:endParaRPr lang="ko-KR" altLang="en-US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2375AB5-D0A4-40C2-8C8C-8B33CC057742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5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424D7B7-CB94-4230-9049-829D75E2C95D}"/>
              </a:ext>
            </a:extLst>
          </p:cNvPr>
          <p:cNvSpPr txBox="1"/>
          <p:nvPr/>
        </p:nvSpPr>
        <p:spPr>
          <a:xfrm>
            <a:off x="337258" y="944565"/>
            <a:ext cx="1685069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latin typeface="12롯데마트드림Medium" pitchFamily="18" charset="-127"/>
                <a:ea typeface="12롯데마트드림Medium" pitchFamily="18" charset="-127"/>
              </a:rPr>
              <a:t>VARX</a:t>
            </a:r>
            <a:endParaRPr lang="ko-KR" altLang="en-US" sz="2400" b="1" kern="0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99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51B10A6D-4ADA-43A8-96F8-53D08221C094}"/>
              </a:ext>
            </a:extLst>
          </p:cNvPr>
          <p:cNvCxnSpPr>
            <a:cxnSpLocks/>
          </p:cNvCxnSpPr>
          <p:nvPr/>
        </p:nvCxnSpPr>
        <p:spPr>
          <a:xfrm>
            <a:off x="587271" y="1142919"/>
            <a:ext cx="5930261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D4D045CA-A7A7-4036-B996-6FE5DA3FAAAE}"/>
              </a:ext>
            </a:extLst>
          </p:cNvPr>
          <p:cNvCxnSpPr>
            <a:cxnSpLocks/>
          </p:cNvCxnSpPr>
          <p:nvPr/>
        </p:nvCxnSpPr>
        <p:spPr>
          <a:xfrm flipV="1">
            <a:off x="231128" y="1133485"/>
            <a:ext cx="356143" cy="3429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1AAB7085-8AA1-4330-B69D-1B3481A9ECF3}"/>
              </a:ext>
            </a:extLst>
          </p:cNvPr>
          <p:cNvCxnSpPr>
            <a:cxnSpLocks/>
          </p:cNvCxnSpPr>
          <p:nvPr/>
        </p:nvCxnSpPr>
        <p:spPr>
          <a:xfrm>
            <a:off x="1853514" y="6538792"/>
            <a:ext cx="5091151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7CFEED94-1250-44D3-9B33-4FB164E97F63}"/>
              </a:ext>
            </a:extLst>
          </p:cNvPr>
          <p:cNvCxnSpPr>
            <a:cxnSpLocks/>
          </p:cNvCxnSpPr>
          <p:nvPr/>
        </p:nvCxnSpPr>
        <p:spPr>
          <a:xfrm flipV="1">
            <a:off x="7110549" y="6130200"/>
            <a:ext cx="356143" cy="3429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6402CEB2-EAEA-40A1-B451-05014A4557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76" t="71051" r="36441" b="14415"/>
          <a:stretch/>
        </p:blipFill>
        <p:spPr>
          <a:xfrm>
            <a:off x="122957" y="5829299"/>
            <a:ext cx="1210735" cy="108783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="" xmlns:a16="http://schemas.microsoft.com/office/drawing/2014/main" id="{8AB45E04-96C6-4E94-B97B-22CD5F40E4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0" t="71945" r="20912" b="15963"/>
          <a:stretch/>
        </p:blipFill>
        <p:spPr>
          <a:xfrm>
            <a:off x="975344" y="6142492"/>
            <a:ext cx="746905" cy="63228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58BF6F76-86FB-425D-84AD-ACC22A857B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14" b="90000" l="4087" r="94231">
                        <a14:foregroundMark x1="10337" y1="26071" x2="10337" y2="26071"/>
                        <a14:foregroundMark x1="7452" y1="30000" x2="7452" y2="30000"/>
                        <a14:foregroundMark x1="4087" y1="33929" x2="4087" y2="33929"/>
                        <a14:foregroundMark x1="24279" y1="88929" x2="24279" y2="88929"/>
                        <a14:foregroundMark x1="37500" y1="91071" x2="37500" y2="91071"/>
                        <a14:foregroundMark x1="91106" y1="23214" x2="91106" y2="23214"/>
                        <a14:foregroundMark x1="94471" y1="22500" x2="94471" y2="22500"/>
                        <a14:foregroundMark x1="83654" y1="5714" x2="83654" y2="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94" y="927466"/>
            <a:ext cx="753798" cy="507364"/>
          </a:xfrm>
          <a:prstGeom prst="rect">
            <a:avLst/>
          </a:prstGeom>
        </p:spPr>
      </p:pic>
      <p:graphicFrame>
        <p:nvGraphicFramePr>
          <p:cNvPr id="19" name="차트 18">
            <a:extLst>
              <a:ext uri="{FF2B5EF4-FFF2-40B4-BE49-F238E27FC236}">
                <a16:creationId xmlns="" xmlns:a16="http://schemas.microsoft.com/office/drawing/2014/main" id="{E79D75F6-9AAB-45AD-AAEB-15C6107D2E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859630"/>
              </p:ext>
            </p:extLst>
          </p:nvPr>
        </p:nvGraphicFramePr>
        <p:xfrm>
          <a:off x="-1138036" y="1672627"/>
          <a:ext cx="6219488" cy="5274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2" name="차트 21">
            <a:extLst>
              <a:ext uri="{FF2B5EF4-FFF2-40B4-BE49-F238E27FC236}">
                <a16:creationId xmlns="" xmlns:a16="http://schemas.microsoft.com/office/drawing/2014/main" id="{E0556BBD-39C9-481D-A66F-1C9125655C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8641964"/>
              </p:ext>
            </p:extLst>
          </p:nvPr>
        </p:nvGraphicFramePr>
        <p:xfrm>
          <a:off x="2823152" y="2389059"/>
          <a:ext cx="5564865" cy="3573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395660A8-6F33-49FC-9634-5E3E6B093FE6}"/>
              </a:ext>
            </a:extLst>
          </p:cNvPr>
          <p:cNvSpPr txBox="1"/>
          <p:nvPr/>
        </p:nvSpPr>
        <p:spPr>
          <a:xfrm>
            <a:off x="490246" y="1429704"/>
            <a:ext cx="3276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>
                <a:latin typeface="12롯데마트드림Light" pitchFamily="18" charset="-127"/>
                <a:ea typeface="12롯데마트드림Light" pitchFamily="18" charset="-127"/>
              </a:rPr>
              <a:t>Q1. </a:t>
            </a:r>
            <a:r>
              <a:rPr lang="ko-KR" altLang="en-US" sz="1700" b="1" dirty="0">
                <a:latin typeface="12롯데마트드림Light" pitchFamily="18" charset="-127"/>
                <a:ea typeface="12롯데마트드림Light" pitchFamily="18" charset="-127"/>
              </a:rPr>
              <a:t>평소 상품정보를 </a:t>
            </a:r>
            <a:endParaRPr lang="en-US" altLang="ko-KR" sz="1700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700" b="1" dirty="0">
                <a:latin typeface="12롯데마트드림Light" pitchFamily="18" charset="-127"/>
                <a:ea typeface="12롯데마트드림Light" pitchFamily="18" charset="-127"/>
              </a:rPr>
              <a:t>접하는 채널은 어디인가요</a:t>
            </a:r>
            <a:r>
              <a:rPr lang="en-US" altLang="ko-KR" sz="1700" b="1" dirty="0">
                <a:latin typeface="12롯데마트드림Light" pitchFamily="18" charset="-127"/>
                <a:ea typeface="12롯데마트드림Light" pitchFamily="18" charset="-127"/>
              </a:rPr>
              <a:t>?</a:t>
            </a:r>
            <a:endParaRPr lang="ko-KR" altLang="en-US" sz="17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4824EC8-AF04-4717-878C-C459F5D9BF67}"/>
              </a:ext>
            </a:extLst>
          </p:cNvPr>
          <p:cNvSpPr txBox="1"/>
          <p:nvPr/>
        </p:nvSpPr>
        <p:spPr>
          <a:xfrm>
            <a:off x="3766846" y="1427421"/>
            <a:ext cx="37806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>
                <a:latin typeface="12롯데마트드림Light" pitchFamily="18" charset="-127"/>
                <a:ea typeface="12롯데마트드림Light" pitchFamily="18" charset="-127"/>
              </a:rPr>
              <a:t>Q2. SNS</a:t>
            </a:r>
            <a:r>
              <a:rPr lang="ko-KR" altLang="en-US" sz="1700" b="1" dirty="0">
                <a:latin typeface="12롯데마트드림Light" pitchFamily="18" charset="-127"/>
                <a:ea typeface="12롯데마트드림Light" pitchFamily="18" charset="-127"/>
              </a:rPr>
              <a:t>에서 상품을 접하고</a:t>
            </a:r>
            <a:endParaRPr lang="en-US" altLang="ko-KR" sz="1700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700" b="1" dirty="0">
                <a:latin typeface="12롯데마트드림Light" pitchFamily="18" charset="-127"/>
                <a:ea typeface="12롯데마트드림Light" pitchFamily="18" charset="-127"/>
              </a:rPr>
              <a:t>구매한 경험이 있나요</a:t>
            </a:r>
            <a:r>
              <a:rPr lang="en-US" altLang="ko-KR" sz="1700" b="1" dirty="0">
                <a:latin typeface="12롯데마트드림Light" pitchFamily="18" charset="-127"/>
                <a:ea typeface="12롯데마트드림Light" pitchFamily="18" charset="-127"/>
              </a:rPr>
              <a:t>?</a:t>
            </a:r>
            <a:endParaRPr lang="ko-KR" altLang="en-US" sz="17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456DA81A-C84C-4D3C-BCBB-EB03B24EE609}"/>
              </a:ext>
            </a:extLst>
          </p:cNvPr>
          <p:cNvSpPr/>
          <p:nvPr/>
        </p:nvSpPr>
        <p:spPr>
          <a:xfrm>
            <a:off x="2651367" y="5967821"/>
            <a:ext cx="2305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14151A"/>
                </a:solidFill>
                <a:latin typeface="12롯데마트드림Bold" pitchFamily="18" charset="-127"/>
                <a:ea typeface="12롯데마트드림Bold" pitchFamily="18" charset="-127"/>
              </a:rPr>
              <a:t>( </a:t>
            </a:r>
            <a:r>
              <a:rPr lang="ko-KR" altLang="en-US" dirty="0">
                <a:solidFill>
                  <a:srgbClr val="14151A"/>
                </a:solidFill>
                <a:latin typeface="12롯데마트드림Bold" pitchFamily="18" charset="-127"/>
                <a:ea typeface="12롯데마트드림Bold" pitchFamily="18" charset="-127"/>
              </a:rPr>
              <a:t>출처</a:t>
            </a:r>
            <a:r>
              <a:rPr lang="en-US" altLang="ko-KR" dirty="0">
                <a:solidFill>
                  <a:srgbClr val="14151A"/>
                </a:solidFill>
                <a:latin typeface="12롯데마트드림Bold" pitchFamily="18" charset="-127"/>
                <a:ea typeface="12롯데마트드림Bold" pitchFamily="18" charset="-127"/>
              </a:rPr>
              <a:t> :</a:t>
            </a: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dirty="0" err="1">
                <a:latin typeface="12롯데마트드림Bold" pitchFamily="18" charset="-127"/>
                <a:ea typeface="12롯데마트드림Bold" pitchFamily="18" charset="-127"/>
              </a:rPr>
              <a:t>디지털투데이</a:t>
            </a:r>
            <a:r>
              <a:rPr lang="en-US" altLang="ko-KR" dirty="0">
                <a:latin typeface="12롯데마트드림Bold" pitchFamily="18" charset="-127"/>
                <a:ea typeface="12롯데마트드림Bold" pitchFamily="18" charset="-127"/>
              </a:rPr>
              <a:t>)</a:t>
            </a:r>
            <a:endParaRPr lang="ko-KR" altLang="en-US" dirty="0"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71" name="모서리가 둥근 직사각형 103">
            <a:extLst>
              <a:ext uri="{FF2B5EF4-FFF2-40B4-BE49-F238E27FC236}">
                <a16:creationId xmlns="" xmlns:a16="http://schemas.microsoft.com/office/drawing/2014/main" id="{1754A85F-39BD-4446-B998-58B7F83623D0}"/>
              </a:ext>
            </a:extLst>
          </p:cNvPr>
          <p:cNvSpPr/>
          <p:nvPr/>
        </p:nvSpPr>
        <p:spPr>
          <a:xfrm>
            <a:off x="7685760" y="2389059"/>
            <a:ext cx="2074963" cy="67267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SNS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 채널</a:t>
            </a:r>
          </a:p>
        </p:txBody>
      </p:sp>
      <p:sp>
        <p:nvSpPr>
          <p:cNvPr id="73" name="모서리가 둥근 직사각형 103">
            <a:extLst>
              <a:ext uri="{FF2B5EF4-FFF2-40B4-BE49-F238E27FC236}">
                <a16:creationId xmlns="" xmlns:a16="http://schemas.microsoft.com/office/drawing/2014/main" id="{AAB5E3E9-6C9B-4E11-8521-546C853FE7FC}"/>
              </a:ext>
            </a:extLst>
          </p:cNvPr>
          <p:cNvSpPr/>
          <p:nvPr/>
        </p:nvSpPr>
        <p:spPr>
          <a:xfrm>
            <a:off x="7695961" y="3816182"/>
            <a:ext cx="2074963" cy="69590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상품정보 파악</a:t>
            </a:r>
          </a:p>
        </p:txBody>
      </p:sp>
      <p:sp>
        <p:nvSpPr>
          <p:cNvPr id="74" name="모서리가 둥근 직사각형 103">
            <a:extLst>
              <a:ext uri="{FF2B5EF4-FFF2-40B4-BE49-F238E27FC236}">
                <a16:creationId xmlns="" xmlns:a16="http://schemas.microsoft.com/office/drawing/2014/main" id="{34429DB1-6A9B-4083-9B0E-63838FE467B1}"/>
              </a:ext>
            </a:extLst>
          </p:cNvPr>
          <p:cNvSpPr/>
          <p:nvPr/>
        </p:nvSpPr>
        <p:spPr>
          <a:xfrm>
            <a:off x="7695960" y="5267238"/>
            <a:ext cx="2074963" cy="70058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구매에 영향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="" xmlns:a16="http://schemas.microsoft.com/office/drawing/2014/main" id="{ED4DC553-5999-4D16-ADDC-99B811A09DF8}"/>
              </a:ext>
            </a:extLst>
          </p:cNvPr>
          <p:cNvCxnSpPr>
            <a:cxnSpLocks/>
          </p:cNvCxnSpPr>
          <p:nvPr/>
        </p:nvCxnSpPr>
        <p:spPr>
          <a:xfrm>
            <a:off x="8717796" y="3220570"/>
            <a:ext cx="0" cy="38297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="" xmlns:a16="http://schemas.microsoft.com/office/drawing/2014/main" id="{97BF3138-08D8-4F27-813F-7F4E79184E07}"/>
              </a:ext>
            </a:extLst>
          </p:cNvPr>
          <p:cNvCxnSpPr>
            <a:cxnSpLocks/>
          </p:cNvCxnSpPr>
          <p:nvPr/>
        </p:nvCxnSpPr>
        <p:spPr>
          <a:xfrm>
            <a:off x="8717796" y="4674659"/>
            <a:ext cx="0" cy="38297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순서도: 대체 처리 82">
            <a:extLst>
              <a:ext uri="{FF2B5EF4-FFF2-40B4-BE49-F238E27FC236}">
                <a16:creationId xmlns="" xmlns:a16="http://schemas.microsoft.com/office/drawing/2014/main" id="{3F047A97-68D2-4805-9A2E-9C83D8A1B839}"/>
              </a:ext>
            </a:extLst>
          </p:cNvPr>
          <p:cNvSpPr/>
          <p:nvPr/>
        </p:nvSpPr>
        <p:spPr>
          <a:xfrm>
            <a:off x="9862895" y="3459090"/>
            <a:ext cx="2227367" cy="1481257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“SNS 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채널을 </a:t>
            </a:r>
            <a:endParaRPr lang="en-US" altLang="ko-KR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활용한 마케팅을 </a:t>
            </a:r>
            <a:endParaRPr lang="en-US" altLang="ko-KR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통해 구매 촉진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＂</a:t>
            </a:r>
            <a:endParaRPr lang="ko-KR" altLang="en-US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="" xmlns:a16="http://schemas.microsoft.com/office/drawing/2014/main" id="{794E2E83-789A-489A-8281-FC7E59239785}"/>
              </a:ext>
            </a:extLst>
          </p:cNvPr>
          <p:cNvSpPr/>
          <p:nvPr/>
        </p:nvSpPr>
        <p:spPr>
          <a:xfrm>
            <a:off x="7703566" y="1339021"/>
            <a:ext cx="4000279" cy="533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/>
            </a:solidFill>
          </a:ln>
          <a:effectLst>
            <a:outerShdw dist="25400" dir="5400000" algn="t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“SNS</a:t>
            </a:r>
            <a:r>
              <a:rPr lang="ko-KR" altLang="en-US" sz="20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로 상품 접하고 구매</a:t>
            </a:r>
            <a:r>
              <a:rPr lang="en-US" altLang="ko-KR" sz="20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”</a:t>
            </a:r>
            <a:endParaRPr lang="ko-KR" altLang="en-US" sz="2000" b="1" i="1" kern="0" dirty="0">
              <a:solidFill>
                <a:schemeClr val="tx1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 </a:t>
            </a:r>
            <a:endParaRPr lang="en-US" altLang="ko-KR" sz="900" kern="0" dirty="0">
              <a:solidFill>
                <a:schemeClr val="tx1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3" name="원호 52">
            <a:extLst>
              <a:ext uri="{FF2B5EF4-FFF2-40B4-BE49-F238E27FC236}">
                <a16:creationId xmlns="" xmlns:a16="http://schemas.microsoft.com/office/drawing/2014/main" id="{589BAE37-180A-4723-BB9F-24BD887F214B}"/>
              </a:ext>
            </a:extLst>
          </p:cNvPr>
          <p:cNvSpPr/>
          <p:nvPr/>
        </p:nvSpPr>
        <p:spPr>
          <a:xfrm>
            <a:off x="9770923" y="2688799"/>
            <a:ext cx="1168391" cy="1063542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90" name="원호 89">
            <a:extLst>
              <a:ext uri="{FF2B5EF4-FFF2-40B4-BE49-F238E27FC236}">
                <a16:creationId xmlns="" xmlns:a16="http://schemas.microsoft.com/office/drawing/2014/main" id="{EF046B55-2FCF-4104-A41A-91FD16211B54}"/>
              </a:ext>
            </a:extLst>
          </p:cNvPr>
          <p:cNvSpPr/>
          <p:nvPr/>
        </p:nvSpPr>
        <p:spPr>
          <a:xfrm flipV="1">
            <a:off x="9759277" y="4553889"/>
            <a:ext cx="1168391" cy="1063542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4E96275D-E929-475D-B5C9-53918756C3EF}"/>
              </a:ext>
            </a:extLst>
          </p:cNvPr>
          <p:cNvSpPr/>
          <p:nvPr/>
        </p:nvSpPr>
        <p:spPr>
          <a:xfrm>
            <a:off x="598513" y="2711422"/>
            <a:ext cx="2986054" cy="2986054"/>
          </a:xfrm>
          <a:prstGeom prst="ellipse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="" xmlns:a16="http://schemas.microsoft.com/office/drawing/2014/main" id="{BD28D208-F467-4E4C-8AA3-FAAE5EF451A5}"/>
              </a:ext>
            </a:extLst>
          </p:cNvPr>
          <p:cNvSpPr/>
          <p:nvPr/>
        </p:nvSpPr>
        <p:spPr>
          <a:xfrm>
            <a:off x="4074254" y="2641600"/>
            <a:ext cx="3055876" cy="3055876"/>
          </a:xfrm>
          <a:prstGeom prst="ellipse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="" xmlns:a16="http://schemas.microsoft.com/office/drawing/2014/main" id="{C81E8863-DCCF-4B9C-A1D1-E3B86690DC7E}"/>
              </a:ext>
            </a:extLst>
          </p:cNvPr>
          <p:cNvSpPr/>
          <p:nvPr/>
        </p:nvSpPr>
        <p:spPr>
          <a:xfrm rot="19491603">
            <a:off x="4720667" y="2698823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="" xmlns:a16="http://schemas.microsoft.com/office/drawing/2014/main" id="{6907333C-CB3F-4721-BC98-EAD9A754AF3B}"/>
              </a:ext>
            </a:extLst>
          </p:cNvPr>
          <p:cNvSpPr/>
          <p:nvPr/>
        </p:nvSpPr>
        <p:spPr>
          <a:xfrm rot="18331428">
            <a:off x="3288367" y="481351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23D1E7E4-D0EA-43B9-9AB1-6B41425FB104}"/>
              </a:ext>
            </a:extLst>
          </p:cNvPr>
          <p:cNvSpPr txBox="1"/>
          <p:nvPr/>
        </p:nvSpPr>
        <p:spPr>
          <a:xfrm>
            <a:off x="441046" y="87350"/>
            <a:ext cx="2854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공모배경</a:t>
            </a:r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.1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날씨와 소비 패턴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FBD06F1-0F2D-40BA-B53E-FEE1EA6AFFA9}"/>
              </a:ext>
            </a:extLst>
          </p:cNvPr>
          <p:cNvSpPr txBox="1"/>
          <p:nvPr/>
        </p:nvSpPr>
        <p:spPr>
          <a:xfrm>
            <a:off x="14717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25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갈매기형 수장 81">
            <a:extLst>
              <a:ext uri="{FF2B5EF4-FFF2-40B4-BE49-F238E27FC236}">
                <a16:creationId xmlns="" xmlns:a16="http://schemas.microsoft.com/office/drawing/2014/main" id="{4A4AC86F-B669-4809-AEEB-AF7BBD3A9538}"/>
              </a:ext>
            </a:extLst>
          </p:cNvPr>
          <p:cNvSpPr/>
          <p:nvPr/>
        </p:nvSpPr>
        <p:spPr>
          <a:xfrm>
            <a:off x="390011" y="1619143"/>
            <a:ext cx="11245142" cy="4794353"/>
          </a:xfrm>
          <a:prstGeom prst="rect">
            <a:avLst/>
          </a:prstGeom>
          <a:solidFill>
            <a:schemeClr val="bg1">
              <a:alpha val="92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" name="AutoShape 2" descr="https://s3-us-west-2.amazonaws.com/secure.notion-static.com/0f732167-910f-4962-970e-51b1616ee325/Untitled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B6F1FF4-72C7-4A4C-8288-9B12F9F44D72}"/>
              </a:ext>
            </a:extLst>
          </p:cNvPr>
          <p:cNvSpPr txBox="1"/>
          <p:nvPr/>
        </p:nvSpPr>
        <p:spPr>
          <a:xfrm>
            <a:off x="844217" y="2093460"/>
            <a:ext cx="4719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예측 정확도</a:t>
            </a:r>
            <a:r>
              <a:rPr lang="en-US" altLang="ko-KR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(accuracy)</a:t>
            </a:r>
            <a:r>
              <a:rPr lang="ko-KR" altLang="en-US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비교 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185E610A-6D72-4F3F-B46B-20F56EF153CB}"/>
              </a:ext>
            </a:extLst>
          </p:cNvPr>
          <p:cNvSpPr/>
          <p:nvPr/>
        </p:nvSpPr>
        <p:spPr>
          <a:xfrm>
            <a:off x="817685" y="2417850"/>
            <a:ext cx="10585034" cy="118603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tx1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500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시간의 흐름</a:t>
            </a:r>
            <a:r>
              <a:rPr lang="en-US" altLang="ko-KR" sz="1500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시계열</a:t>
            </a:r>
            <a:r>
              <a:rPr lang="en-US" altLang="ko-KR" sz="1500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을 </a:t>
            </a:r>
            <a:r>
              <a:rPr lang="ko-KR" altLang="en-US" sz="1500" dirty="0" smtClean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반영하지 않은 모델 </a:t>
            </a:r>
            <a:r>
              <a:rPr lang="en-US" altLang="ko-KR" sz="1500" dirty="0" smtClean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(Linear </a:t>
            </a:r>
            <a:r>
              <a:rPr lang="en-US" altLang="ko-KR" sz="1500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Regression, Random Forest) </a:t>
            </a:r>
            <a:r>
              <a:rPr lang="ko-KR" altLang="en-US" sz="1500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과 시간의 흐름을 반영한 </a:t>
            </a:r>
            <a:r>
              <a:rPr lang="ko-KR" altLang="en-US" sz="1500" dirty="0" smtClean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모델 </a:t>
            </a:r>
            <a:r>
              <a:rPr lang="en-US" altLang="ko-KR" sz="1500" dirty="0" smtClean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(</a:t>
            </a:r>
            <a:r>
              <a:rPr lang="en-US" altLang="ko-KR" sz="1500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ARIMAX, VARX)</a:t>
            </a:r>
            <a:r>
              <a:rPr lang="ko-KR" altLang="en-US" sz="1500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 비교  </a:t>
            </a:r>
            <a:endParaRPr lang="en-US" altLang="ko-KR" sz="1500" dirty="0">
              <a:solidFill>
                <a:schemeClr val="tx1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500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시계열 모델 예측 정확도가 더 우수함  </a:t>
            </a:r>
            <a:endParaRPr lang="en-US" altLang="ko-KR" sz="1500" dirty="0">
              <a:solidFill>
                <a:schemeClr val="tx1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500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시계열 모델 중 </a:t>
            </a:r>
            <a:r>
              <a:rPr lang="ko-KR" altLang="en-US" sz="1500" dirty="0" err="1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다변량을</a:t>
            </a:r>
            <a:r>
              <a:rPr lang="ko-KR" altLang="en-US" sz="1500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 반영한 </a:t>
            </a:r>
            <a:r>
              <a:rPr lang="ko-KR" altLang="en-US" sz="1500" dirty="0" smtClean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모델 </a:t>
            </a:r>
            <a:r>
              <a:rPr lang="en-US" altLang="ko-KR" sz="1500" dirty="0" smtClean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(VARX) </a:t>
            </a:r>
            <a:r>
              <a:rPr lang="ko-KR" altLang="en-US" sz="1500" dirty="0" smtClean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의 </a:t>
            </a:r>
            <a:r>
              <a:rPr lang="ko-KR" altLang="en-US" sz="1500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예측 정확도가 더 우수함 </a:t>
            </a:r>
            <a:endParaRPr lang="en-US" altLang="ko-KR" sz="1500" dirty="0">
              <a:solidFill>
                <a:schemeClr val="tx1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500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정확도 순서 </a:t>
            </a:r>
            <a:r>
              <a:rPr lang="en-US" altLang="ko-KR" sz="1500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: </a:t>
            </a:r>
            <a:r>
              <a:rPr lang="en-US" altLang="ko-KR" sz="1500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VARX </a:t>
            </a:r>
            <a:r>
              <a:rPr lang="en-US" altLang="ko-KR" sz="1500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&gt; ARIMAX &gt; Linear Regression &gt; Random Forest 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tx1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graphicFrame>
        <p:nvGraphicFramePr>
          <p:cNvPr id="36" name="표 5">
            <a:extLst>
              <a:ext uri="{FF2B5EF4-FFF2-40B4-BE49-F238E27FC236}">
                <a16:creationId xmlns="" xmlns:a16="http://schemas.microsoft.com/office/drawing/2014/main" id="{9E8E2180-1116-4664-8E18-BB63C7D23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043321"/>
              </p:ext>
            </p:extLst>
          </p:nvPr>
        </p:nvGraphicFramePr>
        <p:xfrm>
          <a:off x="3229613" y="3847131"/>
          <a:ext cx="5340780" cy="2058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58654">
                  <a:extLst>
                    <a:ext uri="{9D8B030D-6E8A-4147-A177-3AD203B41FA5}">
                      <a16:colId xmlns="" xmlns:a16="http://schemas.microsoft.com/office/drawing/2014/main" val="2755988689"/>
                    </a:ext>
                  </a:extLst>
                </a:gridCol>
                <a:gridCol w="2682126">
                  <a:extLst>
                    <a:ext uri="{9D8B030D-6E8A-4147-A177-3AD203B41FA5}">
                      <a16:colId xmlns="" xmlns:a16="http://schemas.microsoft.com/office/drawing/2014/main" val="3971178901"/>
                    </a:ext>
                  </a:extLst>
                </a:gridCol>
              </a:tblGrid>
              <a:tr h="4116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MODELS</a:t>
                      </a:r>
                      <a:r>
                        <a:rPr lang="ko-KR" altLang="en-US" sz="1400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RMSE</a:t>
                      </a:r>
                      <a:endParaRPr lang="ko-KR" altLang="en-US" sz="1400" b="1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56831771"/>
                  </a:ext>
                </a:extLst>
              </a:tr>
              <a:tr h="4116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Linear Regression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315.2934 </a:t>
                      </a:r>
                      <a:endParaRPr lang="ko-KR" altLang="en-US" sz="1400" b="1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56279610"/>
                  </a:ext>
                </a:extLst>
              </a:tr>
              <a:tr h="4116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Random Forest </a:t>
                      </a:r>
                      <a:endParaRPr lang="ko-KR" altLang="en-US" sz="1400" b="1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355.5274</a:t>
                      </a:r>
                      <a:endParaRPr lang="ko-KR" altLang="en-US" sz="1400" b="1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92080102"/>
                  </a:ext>
                </a:extLst>
              </a:tr>
              <a:tr h="4116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ARIMAX</a:t>
                      </a:r>
                      <a:endParaRPr lang="ko-KR" altLang="en-US" sz="1400" b="1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282.2624</a:t>
                      </a:r>
                      <a:endParaRPr lang="ko-KR" altLang="en-US" sz="1400" b="1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59461072"/>
                  </a:ext>
                </a:extLst>
              </a:tr>
              <a:tr h="4116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VARX</a:t>
                      </a:r>
                      <a:endParaRPr lang="ko-KR" altLang="en-US" sz="1400" b="1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u="none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272.6845</a:t>
                      </a:r>
                      <a:endParaRPr lang="ko-KR" altLang="en-US" sz="1400" b="1" u="none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57988080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C9D2D46-3C6E-424E-BA9A-18CD633F3F96}"/>
              </a:ext>
            </a:extLst>
          </p:cNvPr>
          <p:cNvSpPr txBox="1"/>
          <p:nvPr/>
        </p:nvSpPr>
        <p:spPr>
          <a:xfrm>
            <a:off x="3166860" y="5855009"/>
            <a:ext cx="3651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RMSE: Root mean squared error </a:t>
            </a:r>
            <a:endParaRPr lang="ko-KR" altLang="en-US" sz="1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BC63328-6FCF-4584-8FDD-72DC0C2ABC34}"/>
              </a:ext>
            </a:extLst>
          </p:cNvPr>
          <p:cNvSpPr txBox="1"/>
          <p:nvPr/>
        </p:nvSpPr>
        <p:spPr>
          <a:xfrm>
            <a:off x="337258" y="944565"/>
            <a:ext cx="1685069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latin typeface="12롯데마트드림Medium" pitchFamily="18" charset="-127"/>
                <a:ea typeface="12롯데마트드림Medium" pitchFamily="18" charset="-127"/>
              </a:rPr>
              <a:t>VARX</a:t>
            </a:r>
            <a:endParaRPr lang="ko-KR" altLang="en-US" sz="2400" b="1" kern="0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60E5D77-0B62-482C-AA64-A02C969FD022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예측 모델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.3 VARX</a:t>
            </a:r>
            <a:endParaRPr lang="ko-KR" altLang="en-US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660FB89-16AD-450A-BD1A-0E6B85F09DEF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5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08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s3-us-west-2.amazonaws.com/secure.notion-static.com/0f732167-910f-4962-970e-51b1616ee325/Untitled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14D9D6A-6B03-4F22-8942-79BEA03DA4D7}"/>
              </a:ext>
            </a:extLst>
          </p:cNvPr>
          <p:cNvSpPr/>
          <p:nvPr/>
        </p:nvSpPr>
        <p:spPr>
          <a:xfrm>
            <a:off x="262339" y="1158657"/>
            <a:ext cx="11578492" cy="536135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pic>
        <p:nvPicPr>
          <p:cNvPr id="3074" name="Picture 2" descr="동서식품유튜브 - YouTub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3" b="23808"/>
          <a:stretch/>
        </p:blipFill>
        <p:spPr bwMode="auto">
          <a:xfrm>
            <a:off x="5052846" y="1263665"/>
            <a:ext cx="1834396" cy="112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9" t="30681" r="15115" b="33046"/>
          <a:stretch/>
        </p:blipFill>
        <p:spPr bwMode="auto">
          <a:xfrm>
            <a:off x="3547083" y="3086512"/>
            <a:ext cx="2002975" cy="80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 descr="동서식품은 11월 2일 ‘카누 돌체라떼’ ‘카누 민트초코라떼’를 출시했다. 이로써 카누의 라떼 제품은 8종이 됐다. [동서식품 제공]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" t="12372" r="1633" b="13540"/>
          <a:stretch/>
        </p:blipFill>
        <p:spPr bwMode="auto">
          <a:xfrm>
            <a:off x="2639309" y="4559049"/>
            <a:ext cx="3868089" cy="183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연결선 31"/>
          <p:cNvCxnSpPr>
            <a:cxnSpLocks/>
          </p:cNvCxnSpPr>
          <p:nvPr/>
        </p:nvCxnSpPr>
        <p:spPr>
          <a:xfrm flipV="1">
            <a:off x="10001410" y="2668161"/>
            <a:ext cx="0" cy="2984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136309F3-9BEB-4033-8262-696EF47510F1}"/>
              </a:ext>
            </a:extLst>
          </p:cNvPr>
          <p:cNvGrpSpPr/>
          <p:nvPr/>
        </p:nvGrpSpPr>
        <p:grpSpPr>
          <a:xfrm>
            <a:off x="2324838" y="2441182"/>
            <a:ext cx="7676573" cy="862931"/>
            <a:chOff x="2407997" y="2738965"/>
            <a:chExt cx="7544443" cy="746945"/>
          </a:xfrm>
        </p:grpSpPr>
        <p:grpSp>
          <p:nvGrpSpPr>
            <p:cNvPr id="21" name="그룹 20"/>
            <p:cNvGrpSpPr/>
            <p:nvPr/>
          </p:nvGrpSpPr>
          <p:grpSpPr>
            <a:xfrm>
              <a:off x="2407997" y="2926044"/>
              <a:ext cx="7544443" cy="559866"/>
              <a:chOff x="2449562" y="3034113"/>
              <a:chExt cx="7544443" cy="559866"/>
            </a:xfrm>
          </p:grpSpPr>
          <p:cxnSp>
            <p:nvCxnSpPr>
              <p:cNvPr id="17" name="직선 연결선 16"/>
              <p:cNvCxnSpPr>
                <a:cxnSpLocks/>
                <a:stCxn id="3082" idx="0"/>
              </p:cNvCxnSpPr>
              <p:nvPr/>
            </p:nvCxnSpPr>
            <p:spPr>
              <a:xfrm flipV="1">
                <a:off x="2449562" y="3364319"/>
                <a:ext cx="1" cy="2296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>
                <a:cxnSpLocks/>
              </p:cNvCxnSpPr>
              <p:nvPr/>
            </p:nvCxnSpPr>
            <p:spPr>
              <a:xfrm>
                <a:off x="2476530" y="3034113"/>
                <a:ext cx="7517475" cy="1611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cxnSpLocks/>
              </p:cNvCxnSpPr>
              <p:nvPr/>
            </p:nvCxnSpPr>
            <p:spPr>
              <a:xfrm flipV="1">
                <a:off x="4657235" y="3040704"/>
                <a:ext cx="0" cy="22307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</p:cNvCxnSpPr>
              <p:nvPr/>
            </p:nvCxnSpPr>
            <p:spPr>
              <a:xfrm flipV="1">
                <a:off x="7276166" y="3034576"/>
                <a:ext cx="0" cy="22919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직선 연결선 33"/>
            <p:cNvCxnSpPr>
              <a:cxnSpLocks/>
            </p:cNvCxnSpPr>
            <p:nvPr/>
          </p:nvCxnSpPr>
          <p:spPr>
            <a:xfrm flipV="1">
              <a:off x="5990463" y="2738965"/>
              <a:ext cx="0" cy="1936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F849A41C-20FB-46EA-BD23-F87C8AFA1CD7}"/>
              </a:ext>
            </a:extLst>
          </p:cNvPr>
          <p:cNvGrpSpPr/>
          <p:nvPr/>
        </p:nvGrpSpPr>
        <p:grpSpPr>
          <a:xfrm>
            <a:off x="2478608" y="4200728"/>
            <a:ext cx="4189492" cy="523092"/>
            <a:chOff x="2878827" y="4239854"/>
            <a:chExt cx="4117381" cy="452784"/>
          </a:xfrm>
        </p:grpSpPr>
        <p:grpSp>
          <p:nvGrpSpPr>
            <p:cNvPr id="36" name="그룹 35"/>
            <p:cNvGrpSpPr/>
            <p:nvPr/>
          </p:nvGrpSpPr>
          <p:grpSpPr>
            <a:xfrm>
              <a:off x="2878827" y="4416875"/>
              <a:ext cx="4117381" cy="275763"/>
              <a:chOff x="3158785" y="3034113"/>
              <a:chExt cx="4117381" cy="275763"/>
            </a:xfrm>
          </p:grpSpPr>
          <p:cxnSp>
            <p:nvCxnSpPr>
              <p:cNvPr id="37" name="직선 연결선 36"/>
              <p:cNvCxnSpPr/>
              <p:nvPr/>
            </p:nvCxnSpPr>
            <p:spPr>
              <a:xfrm flipV="1">
                <a:off x="3158785" y="3034113"/>
                <a:ext cx="0" cy="2583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cxnSpLocks/>
              </p:cNvCxnSpPr>
              <p:nvPr/>
            </p:nvCxnSpPr>
            <p:spPr>
              <a:xfrm>
                <a:off x="3158785" y="3034113"/>
                <a:ext cx="4117381" cy="2414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 flipV="1">
                <a:off x="7276166" y="3051509"/>
                <a:ext cx="0" cy="2583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직선 연결선 42"/>
            <p:cNvCxnSpPr/>
            <p:nvPr/>
          </p:nvCxnSpPr>
          <p:spPr>
            <a:xfrm flipV="1">
              <a:off x="4937518" y="4239854"/>
              <a:ext cx="0" cy="18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8484146" y="1422542"/>
            <a:ext cx="3193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12롯데마트드림Light" pitchFamily="18" charset="-127"/>
                <a:ea typeface="12롯데마트드림Light" pitchFamily="18" charset="-127"/>
              </a:rPr>
              <a:t>내일 날씨에는 어떤 브랜드의 </a:t>
            </a:r>
            <a:endParaRPr lang="en-US" altLang="ko-KR" sz="1600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600" dirty="0">
                <a:latin typeface="12롯데마트드림Light" pitchFamily="18" charset="-127"/>
                <a:ea typeface="12롯데마트드림Light" pitchFamily="18" charset="-127"/>
              </a:rPr>
              <a:t>제품이 많이 팔릴지 </a:t>
            </a:r>
            <a:r>
              <a:rPr lang="en-US" altLang="ko-KR" sz="1600" dirty="0">
                <a:latin typeface="12롯데마트드림Light" pitchFamily="18" charset="-127"/>
                <a:ea typeface="12롯데마트드림Light" pitchFamily="18" charset="-127"/>
              </a:rPr>
              <a:t>VARX </a:t>
            </a:r>
          </a:p>
          <a:p>
            <a:pPr algn="ctr"/>
            <a:r>
              <a:rPr lang="ko-KR" altLang="en-US" sz="1600" dirty="0">
                <a:latin typeface="12롯데마트드림Light" pitchFamily="18" charset="-127"/>
                <a:ea typeface="12롯데마트드림Light" pitchFamily="18" charset="-127"/>
              </a:rPr>
              <a:t>모형 한번으로 </a:t>
            </a:r>
            <a:r>
              <a:rPr lang="ko-KR" altLang="en-US" sz="1600" dirty="0" err="1" smtClean="0">
                <a:latin typeface="12롯데마트드림Light" pitchFamily="18" charset="-127"/>
                <a:ea typeface="12롯데마트드림Light" pitchFamily="18" charset="-127"/>
              </a:rPr>
              <a:t>구</a:t>
            </a:r>
            <a:r>
              <a:rPr lang="ko-KR" altLang="en-US" sz="1600" dirty="0" err="1">
                <a:latin typeface="12롯데마트드림Light" pitchFamily="18" charset="-127"/>
                <a:ea typeface="12롯데마트드림Light" pitchFamily="18" charset="-127"/>
              </a:rPr>
              <a:t>매</a:t>
            </a:r>
            <a:r>
              <a:rPr lang="ko-KR" altLang="en-US" sz="1600" dirty="0" err="1" smtClean="0">
                <a:latin typeface="12롯데마트드림Light" pitchFamily="18" charset="-127"/>
                <a:ea typeface="12롯데마트드림Light" pitchFamily="18" charset="-127"/>
              </a:rPr>
              <a:t>량</a:t>
            </a:r>
            <a:r>
              <a:rPr lang="ko-KR" altLang="en-US" sz="1600" dirty="0" smtClean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sz="1600" dirty="0">
                <a:latin typeface="12롯데마트드림Light" pitchFamily="18" charset="-127"/>
                <a:ea typeface="12롯데마트드림Light" pitchFamily="18" charset="-127"/>
              </a:rPr>
              <a:t>예측 가능</a:t>
            </a:r>
            <a:r>
              <a:rPr lang="en-US" altLang="ko-KR" sz="1600" dirty="0">
                <a:latin typeface="12롯데마트드림Light" pitchFamily="18" charset="-127"/>
                <a:ea typeface="12롯데마트드림Light" pitchFamily="18" charset="-127"/>
              </a:rPr>
              <a:t>.</a:t>
            </a:r>
            <a:endParaRPr lang="ko-KR" altLang="en-US" sz="1600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54214" y="5128987"/>
            <a:ext cx="3131703" cy="960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12롯데마트드림Light" pitchFamily="18" charset="-127"/>
                <a:ea typeface="12롯데마트드림Light" pitchFamily="18" charset="-127"/>
              </a:rPr>
              <a:t>더 세분화 한 제품도 </a:t>
            </a:r>
            <a:r>
              <a:rPr lang="en-US" altLang="ko-KR" sz="1600" dirty="0">
                <a:latin typeface="12롯데마트드림Light" pitchFamily="18" charset="-127"/>
                <a:ea typeface="12롯데마트드림Light" pitchFamily="18" charset="-127"/>
              </a:rPr>
              <a:t>VARX </a:t>
            </a:r>
            <a:r>
              <a:rPr lang="ko-KR" altLang="en-US" sz="1600" dirty="0">
                <a:latin typeface="12롯데마트드림Light" pitchFamily="18" charset="-127"/>
                <a:ea typeface="12롯데마트드림Light" pitchFamily="18" charset="-127"/>
              </a:rPr>
              <a:t>모형 </a:t>
            </a:r>
            <a:endParaRPr lang="en-US" altLang="ko-KR" sz="1600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600" dirty="0">
                <a:latin typeface="12롯데마트드림Light" pitchFamily="18" charset="-127"/>
                <a:ea typeface="12롯데마트드림Light" pitchFamily="18" charset="-127"/>
              </a:rPr>
              <a:t>이용하여 </a:t>
            </a:r>
            <a:r>
              <a:rPr lang="en-US" altLang="ko-KR" sz="1600" dirty="0">
                <a:latin typeface="12롯데마트드림Light" pitchFamily="18" charset="-127"/>
                <a:ea typeface="12롯데마트드림Light" pitchFamily="18" charset="-127"/>
              </a:rPr>
              <a:t>KANU</a:t>
            </a:r>
            <a:r>
              <a:rPr lang="ko-KR" altLang="en-US" sz="1600" dirty="0">
                <a:latin typeface="12롯데마트드림Light" pitchFamily="18" charset="-127"/>
                <a:ea typeface="12롯데마트드림Light" pitchFamily="18" charset="-127"/>
              </a:rPr>
              <a:t>의 어떤 종류가 많이 팔릴 지 예측 가능</a:t>
            </a:r>
            <a:r>
              <a:rPr lang="en-US" altLang="ko-KR" sz="1600" dirty="0">
                <a:latin typeface="12롯데마트드림Light" pitchFamily="18" charset="-127"/>
                <a:ea typeface="12롯데마트드림Light" pitchFamily="18" charset="-127"/>
              </a:rPr>
              <a:t>.</a:t>
            </a:r>
            <a:endParaRPr lang="ko-KR" altLang="en-US" sz="1600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9" t="11815" r="23291" b="18391"/>
          <a:stretch/>
        </p:blipFill>
        <p:spPr bwMode="auto">
          <a:xfrm>
            <a:off x="6492169" y="2995325"/>
            <a:ext cx="1487605" cy="968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219" y="2961764"/>
            <a:ext cx="2118114" cy="937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" t="4852" r="12174" b="21747"/>
          <a:stretch/>
        </p:blipFill>
        <p:spPr bwMode="auto">
          <a:xfrm>
            <a:off x="9079587" y="3152090"/>
            <a:ext cx="1782054" cy="802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DF525FE0-95E8-4BB7-A20E-757C5967B352}"/>
              </a:ext>
            </a:extLst>
          </p:cNvPr>
          <p:cNvCxnSpPr>
            <a:cxnSpLocks/>
          </p:cNvCxnSpPr>
          <p:nvPr/>
        </p:nvCxnSpPr>
        <p:spPr>
          <a:xfrm flipV="1">
            <a:off x="2365197" y="2663271"/>
            <a:ext cx="0" cy="2984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B105A811-CE64-4969-B1D7-8473A9BC427C}"/>
              </a:ext>
            </a:extLst>
          </p:cNvPr>
          <p:cNvCxnSpPr>
            <a:cxnSpLocks/>
          </p:cNvCxnSpPr>
          <p:nvPr/>
        </p:nvCxnSpPr>
        <p:spPr>
          <a:xfrm>
            <a:off x="7235972" y="1778517"/>
            <a:ext cx="1085481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2D17B838-D0DE-4F36-A32C-E08F56DC6017}"/>
              </a:ext>
            </a:extLst>
          </p:cNvPr>
          <p:cNvCxnSpPr>
            <a:cxnSpLocks/>
          </p:cNvCxnSpPr>
          <p:nvPr/>
        </p:nvCxnSpPr>
        <p:spPr>
          <a:xfrm>
            <a:off x="6954628" y="5609003"/>
            <a:ext cx="1085481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DBCFFB1C-2DB1-41C5-AE8D-4C89FD235997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결과 활용방안 및 제안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.1 VARX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모델 사용 예시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D24FE6B8-FA1B-4448-AB0B-AFCB12790B3E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6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03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10E3409D-4547-4700-8027-7C0D596BA39F}"/>
              </a:ext>
            </a:extLst>
          </p:cNvPr>
          <p:cNvSpPr/>
          <p:nvPr/>
        </p:nvSpPr>
        <p:spPr>
          <a:xfrm>
            <a:off x="635600" y="5397500"/>
            <a:ext cx="10773622" cy="1244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BFF4D1B-CAAE-4C3C-B70A-66A49C4CB671}"/>
              </a:ext>
            </a:extLst>
          </p:cNvPr>
          <p:cNvSpPr/>
          <p:nvPr/>
        </p:nvSpPr>
        <p:spPr>
          <a:xfrm>
            <a:off x="635599" y="1808496"/>
            <a:ext cx="10773622" cy="300480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12245" y="1968914"/>
            <a:ext cx="10420330" cy="2686210"/>
          </a:xfrm>
          <a:prstGeom prst="rect">
            <a:avLst/>
          </a:prstGeom>
          <a:solidFill>
            <a:schemeClr val="bg1">
              <a:alpha val="92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" name="AutoShape 2" descr="https://s3-us-west-2.amazonaws.com/secure.notion-static.com/0f732167-910f-4962-970e-51b1616ee325/Untitled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9425" y="2346035"/>
            <a:ext cx="10000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(1) 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날씨와 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SNS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에 영향을 받는 제품을 파악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.</a:t>
            </a:r>
          </a:p>
          <a:p>
            <a:endParaRPr lang="en-US" altLang="ko-KR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(2) 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모델을 통하여 어떤 날씨의 제품의 </a:t>
            </a:r>
            <a:r>
              <a:rPr lang="ko-KR" altLang="en-US" b="1" dirty="0" err="1">
                <a:latin typeface="12롯데마트드림Light" pitchFamily="18" charset="-127"/>
                <a:ea typeface="12롯데마트드림Light" pitchFamily="18" charset="-127"/>
              </a:rPr>
              <a:t>구매량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 예측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.</a:t>
            </a:r>
          </a:p>
          <a:p>
            <a:endParaRPr lang="en-US" altLang="ko-KR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(3) 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제품의 주 소비층의 연령대를 파악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.</a:t>
            </a:r>
          </a:p>
          <a:p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</a:p>
          <a:p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(4) 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주 소비층의 연령대가 많이 쓰는 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SNS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에 집중적으로 홍보를 한다면 효율적인 수익 창출 가능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.</a:t>
            </a:r>
            <a:endParaRPr lang="ko-KR" altLang="en-US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2732" y="5656973"/>
            <a:ext cx="7459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kern="0" dirty="0">
                <a:latin typeface="12롯데마트드림Light" pitchFamily="18" charset="-127"/>
                <a:ea typeface="12롯데마트드림Light" pitchFamily="18" charset="-127"/>
              </a:rPr>
              <a:t>         날씨에 따라 수요를 예측하여 적절한 시기에 </a:t>
            </a:r>
            <a:r>
              <a:rPr lang="en-US" altLang="ko-KR" sz="2000" b="1" kern="0" dirty="0">
                <a:latin typeface="12롯데마트드림Light" pitchFamily="18" charset="-127"/>
                <a:ea typeface="12롯데마트드림Light" pitchFamily="18" charset="-127"/>
              </a:rPr>
              <a:t>SNS</a:t>
            </a:r>
            <a:r>
              <a:rPr lang="ko-KR" altLang="en-US" sz="2000" b="1" kern="0" dirty="0">
                <a:latin typeface="12롯데마트드림Light" pitchFamily="18" charset="-127"/>
                <a:ea typeface="12롯데마트드림Light" pitchFamily="18" charset="-127"/>
              </a:rPr>
              <a:t>홍보를 시행</a:t>
            </a:r>
            <a:r>
              <a:rPr lang="en-US" altLang="ko-KR" sz="2000" b="1" kern="0" dirty="0">
                <a:latin typeface="12롯데마트드림Light" pitchFamily="18" charset="-127"/>
                <a:ea typeface="12롯데마트드림Light" pitchFamily="18" charset="-127"/>
              </a:rPr>
              <a:t>.</a:t>
            </a:r>
          </a:p>
          <a:p>
            <a:pPr algn="ctr"/>
            <a:r>
              <a:rPr lang="ko-KR" altLang="en-US" sz="2000" b="1" kern="0" dirty="0">
                <a:latin typeface="12롯데마트드림Light" pitchFamily="18" charset="-127"/>
                <a:ea typeface="12롯데마트드림Light" pitchFamily="18" charset="-127"/>
              </a:rPr>
              <a:t>주 소비층을 </a:t>
            </a:r>
            <a:r>
              <a:rPr lang="ko-KR" altLang="en-US" sz="2000" b="1" kern="0" dirty="0" err="1">
                <a:latin typeface="12롯데마트드림Light" pitchFamily="18" charset="-127"/>
                <a:ea typeface="12롯데마트드림Light" pitchFamily="18" charset="-127"/>
              </a:rPr>
              <a:t>타겟팅</a:t>
            </a:r>
            <a:r>
              <a:rPr lang="ko-KR" altLang="en-US" sz="2000" b="1" kern="0" dirty="0">
                <a:latin typeface="12롯데마트드림Light" pitchFamily="18" charset="-127"/>
                <a:ea typeface="12롯데마트드림Light" pitchFamily="18" charset="-127"/>
              </a:rPr>
              <a:t> 하여 홍보에 적절한 </a:t>
            </a:r>
            <a:r>
              <a:rPr lang="en-US" altLang="ko-KR" sz="2000" b="1" kern="0" dirty="0" smtClean="0">
                <a:latin typeface="12롯데마트드림Light" pitchFamily="18" charset="-127"/>
                <a:ea typeface="12롯데마트드림Light" pitchFamily="18" charset="-127"/>
              </a:rPr>
              <a:t>SNS</a:t>
            </a:r>
            <a:r>
              <a:rPr lang="ko-KR" altLang="en-US" sz="2000" b="1" kern="0" dirty="0" smtClean="0">
                <a:latin typeface="12롯데마트드림Light" pitchFamily="18" charset="-127"/>
                <a:ea typeface="12롯데마트드림Light" pitchFamily="18" charset="-127"/>
              </a:rPr>
              <a:t>플랫폼 </a:t>
            </a:r>
            <a:r>
              <a:rPr lang="ko-KR" altLang="en-US" sz="2000" b="1" kern="0" dirty="0">
                <a:latin typeface="12롯데마트드림Light" pitchFamily="18" charset="-127"/>
                <a:ea typeface="12롯데마트드림Light" pitchFamily="18" charset="-127"/>
              </a:rPr>
              <a:t>선택</a:t>
            </a:r>
            <a:r>
              <a:rPr lang="en-US" altLang="ko-KR" sz="2000" b="1" kern="0" dirty="0">
                <a:latin typeface="12롯데마트드림Light" pitchFamily="18" charset="-127"/>
                <a:ea typeface="12롯데마트드림Light" pitchFamily="18" charset="-127"/>
              </a:rPr>
              <a:t>.</a:t>
            </a:r>
            <a:endParaRPr lang="ko-KR" altLang="en-US" sz="2000" b="1" kern="0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DF67491-56F4-4190-877D-CB19212901DD}"/>
              </a:ext>
            </a:extLst>
          </p:cNvPr>
          <p:cNvSpPr txBox="1"/>
          <p:nvPr/>
        </p:nvSpPr>
        <p:spPr>
          <a:xfrm>
            <a:off x="347650" y="1038084"/>
            <a:ext cx="3434641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latin typeface="12롯데마트드림Medium" pitchFamily="18" charset="-127"/>
                <a:ea typeface="12롯데마트드림Medium" pitchFamily="18" charset="-127"/>
              </a:rPr>
              <a:t>SNS &amp; </a:t>
            </a:r>
            <a:r>
              <a:rPr lang="ko-KR" altLang="en-US" sz="2400" b="1" kern="0" dirty="0">
                <a:latin typeface="12롯데마트드림Medium" pitchFamily="18" charset="-127"/>
                <a:ea typeface="12롯데마트드림Medium" pitchFamily="18" charset="-127"/>
              </a:rPr>
              <a:t>날씨 마케팅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E53F6706-DF61-4EA2-8374-3C09F24C1BD0}"/>
              </a:ext>
            </a:extLst>
          </p:cNvPr>
          <p:cNvCxnSpPr>
            <a:cxnSpLocks/>
          </p:cNvCxnSpPr>
          <p:nvPr/>
        </p:nvCxnSpPr>
        <p:spPr>
          <a:xfrm>
            <a:off x="6096000" y="4968632"/>
            <a:ext cx="0" cy="33384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F4FAA35-8CCF-4B10-AE0F-B73D331051A6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결과 활용방안 및 제안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.2 </a:t>
            </a:r>
            <a:r>
              <a:rPr lang="en-US" altLang="ko-KR" sz="20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SNS </a:t>
            </a:r>
            <a:r>
              <a:rPr lang="ko-KR" altLang="en-US" sz="20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전략</a:t>
            </a:r>
            <a:endParaRPr lang="ko-KR" altLang="en-US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E5E4F80-069D-42D9-A1F9-4923D28E8E37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6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789" y="2586064"/>
            <a:ext cx="4817964" cy="1312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050826" y="2389985"/>
            <a:ext cx="3214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12롯데마트드림Light" pitchFamily="18" charset="-127"/>
                <a:ea typeface="12롯데마트드림Light" pitchFamily="18" charset="-127"/>
              </a:rPr>
              <a:t>연령대 별 주 </a:t>
            </a:r>
            <a:r>
              <a:rPr lang="en-US" altLang="ko-KR" sz="1200" b="1" dirty="0">
                <a:latin typeface="12롯데마트드림Light" pitchFamily="18" charset="-127"/>
                <a:ea typeface="12롯데마트드림Light" pitchFamily="18" charset="-127"/>
              </a:rPr>
              <a:t>SNS </a:t>
            </a:r>
            <a:r>
              <a:rPr lang="ko-KR" altLang="en-US" sz="1200" b="1" dirty="0">
                <a:latin typeface="12롯데마트드림Light" pitchFamily="18" charset="-127"/>
                <a:ea typeface="12롯데마트드림Light" pitchFamily="18" charset="-127"/>
              </a:rPr>
              <a:t>플랫폼</a:t>
            </a:r>
          </a:p>
        </p:txBody>
      </p:sp>
    </p:spTree>
    <p:extLst>
      <p:ext uri="{BB962C8B-B14F-4D97-AF65-F5344CB8AC3E}">
        <p14:creationId xmlns:p14="http://schemas.microsoft.com/office/powerpoint/2010/main" val="281704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34BB1E3E-0666-4D75-93E2-8A487D894E90}"/>
              </a:ext>
            </a:extLst>
          </p:cNvPr>
          <p:cNvSpPr/>
          <p:nvPr/>
        </p:nvSpPr>
        <p:spPr>
          <a:xfrm>
            <a:off x="482421" y="1370342"/>
            <a:ext cx="11399109" cy="5360657"/>
          </a:xfrm>
          <a:prstGeom prst="rect">
            <a:avLst/>
          </a:prstGeom>
          <a:solidFill>
            <a:schemeClr val="bg1">
              <a:alpha val="92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0524" y="954637"/>
            <a:ext cx="3880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000" b="1" dirty="0">
                <a:latin typeface="12롯데마트드림Medium" pitchFamily="18" charset="-127"/>
                <a:ea typeface="12롯데마트드림Medium" pitchFamily="18" charset="-127"/>
              </a:rPr>
              <a:t>구체적인 제안 방향 및 기대효과</a:t>
            </a:r>
          </a:p>
        </p:txBody>
      </p:sp>
      <p:pic>
        <p:nvPicPr>
          <p:cNvPr id="59" name="그래픽 58" descr="오른쪽 화살표 단색으로 채워진">
            <a:extLst>
              <a:ext uri="{FF2B5EF4-FFF2-40B4-BE49-F238E27FC236}">
                <a16:creationId xmlns="" xmlns:a16="http://schemas.microsoft.com/office/drawing/2014/main" id="{E8995F4F-4A80-4679-923B-C0C96780E4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0268" y="4366469"/>
            <a:ext cx="1044252" cy="914400"/>
          </a:xfrm>
          <a:prstGeom prst="flowChartProcess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9D2C703E-C631-457D-B762-6C1F3F9FB312}"/>
              </a:ext>
            </a:extLst>
          </p:cNvPr>
          <p:cNvGrpSpPr/>
          <p:nvPr/>
        </p:nvGrpSpPr>
        <p:grpSpPr>
          <a:xfrm>
            <a:off x="653882" y="1553203"/>
            <a:ext cx="11091543" cy="1694364"/>
            <a:chOff x="761423" y="1591612"/>
            <a:chExt cx="10709606" cy="1694364"/>
          </a:xfrm>
        </p:grpSpPr>
        <p:sp>
          <p:nvSpPr>
            <p:cNvPr id="88" name="직사각형 87">
              <a:extLst>
                <a:ext uri="{FF2B5EF4-FFF2-40B4-BE49-F238E27FC236}">
                  <a16:creationId xmlns="" xmlns:a16="http://schemas.microsoft.com/office/drawing/2014/main" id="{D1AE7C5E-F58A-4001-8D82-68B14953D6D2}"/>
                </a:ext>
              </a:extLst>
            </p:cNvPr>
            <p:cNvSpPr/>
            <p:nvPr/>
          </p:nvSpPr>
          <p:spPr>
            <a:xfrm>
              <a:off x="761423" y="1591612"/>
              <a:ext cx="10653113" cy="1694364"/>
            </a:xfrm>
            <a:prstGeom prst="rect">
              <a:avLst/>
            </a:prstGeom>
            <a:solidFill>
              <a:srgbClr val="E8F0FB">
                <a:alpha val="92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408B184A-6431-4E4F-B7ED-55C2B78472DB}"/>
                </a:ext>
              </a:extLst>
            </p:cNvPr>
            <p:cNvSpPr txBox="1"/>
            <p:nvPr/>
          </p:nvSpPr>
          <p:spPr>
            <a:xfrm>
              <a:off x="915209" y="1918086"/>
              <a:ext cx="52429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>
                  <a:latin typeface="12롯데마트드림Light" pitchFamily="18" charset="-127"/>
                  <a:ea typeface="12롯데마트드림Light" pitchFamily="18" charset="-127"/>
                </a:rPr>
                <a:t>날씨 데이터 </a:t>
              </a:r>
              <a:r>
                <a:rPr lang="en-US" altLang="ko-KR" b="1" dirty="0">
                  <a:latin typeface="12롯데마트드림Light" pitchFamily="18" charset="-127"/>
                  <a:ea typeface="12롯데마트드림Light" pitchFamily="18" charset="-127"/>
                </a:rPr>
                <a:t>+ VARX </a:t>
              </a:r>
              <a:r>
                <a:rPr lang="ko-KR" altLang="en-US" b="1" dirty="0">
                  <a:latin typeface="12롯데마트드림Light" pitchFamily="18" charset="-127"/>
                  <a:ea typeface="12롯데마트드림Light" pitchFamily="18" charset="-127"/>
                </a:rPr>
                <a:t>모델 </a:t>
              </a:r>
              <a:r>
                <a:rPr lang="en-US" altLang="ko-KR" b="1" dirty="0">
                  <a:latin typeface="12롯데마트드림Light" pitchFamily="18" charset="-127"/>
                  <a:ea typeface="12롯데마트드림Light" pitchFamily="18" charset="-127"/>
                </a:rPr>
                <a:t>= </a:t>
              </a:r>
              <a:r>
                <a:rPr lang="ko-KR" altLang="en-US" b="1" dirty="0">
                  <a:latin typeface="12롯데마트드림Light" pitchFamily="18" charset="-127"/>
                  <a:ea typeface="12롯데마트드림Light" pitchFamily="18" charset="-127"/>
                </a:rPr>
                <a:t>주간 상품 </a:t>
              </a:r>
              <a:r>
                <a:rPr lang="ko-KR" altLang="en-US" b="1" dirty="0" smtClean="0">
                  <a:latin typeface="12롯데마트드림Light" pitchFamily="18" charset="-127"/>
                  <a:ea typeface="12롯데마트드림Light" pitchFamily="18" charset="-127"/>
                </a:rPr>
                <a:t>구</a:t>
              </a:r>
              <a:r>
                <a:rPr lang="ko-KR" altLang="en-US" b="1" dirty="0">
                  <a:latin typeface="12롯데마트드림Light" pitchFamily="18" charset="-127"/>
                  <a:ea typeface="12롯데마트드림Light" pitchFamily="18" charset="-127"/>
                </a:rPr>
                <a:t>매</a:t>
              </a:r>
              <a:r>
                <a:rPr lang="ko-KR" altLang="en-US" b="1" dirty="0" smtClean="0">
                  <a:latin typeface="12롯데마트드림Light" pitchFamily="18" charset="-127"/>
                  <a:ea typeface="12롯데마트드림Light" pitchFamily="18" charset="-127"/>
                </a:rPr>
                <a:t> </a:t>
              </a:r>
              <a:r>
                <a:rPr lang="ko-KR" altLang="en-US" b="1" dirty="0">
                  <a:latin typeface="12롯데마트드림Light" pitchFamily="18" charset="-127"/>
                  <a:ea typeface="12롯데마트드림Light" pitchFamily="18" charset="-127"/>
                </a:rPr>
                <a:t>예측 활용  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C7D4EF0A-F78B-48ED-AAF5-CFF29FA80774}"/>
                </a:ext>
              </a:extLst>
            </p:cNvPr>
            <p:cNvSpPr txBox="1"/>
            <p:nvPr/>
          </p:nvSpPr>
          <p:spPr>
            <a:xfrm>
              <a:off x="1053842" y="2482947"/>
              <a:ext cx="104171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Light" pitchFamily="18" charset="-127"/>
                  <a:ea typeface="12롯데마트드림Light" pitchFamily="18" charset="-127"/>
                </a:rPr>
                <a:t>:</a:t>
              </a:r>
              <a:r>
                <a:rPr lang="en-US" altLang="ko-KR" b="1" dirty="0" smtClean="0">
                  <a:latin typeface="12롯데마트드림Light" pitchFamily="18" charset="-127"/>
                  <a:ea typeface="12롯데마트드림Light" pitchFamily="18" charset="-127"/>
                </a:rPr>
                <a:t> </a:t>
              </a:r>
              <a:r>
                <a:rPr lang="ko-KR" altLang="en-US" b="1" dirty="0" smtClean="0">
                  <a:latin typeface="12롯데마트드림Light" pitchFamily="18" charset="-127"/>
                  <a:ea typeface="12롯데마트드림Light" pitchFamily="18" charset="-127"/>
                </a:rPr>
                <a:t>날씨를 </a:t>
              </a:r>
              <a:r>
                <a:rPr lang="ko-KR" altLang="en-US" b="1" dirty="0">
                  <a:latin typeface="12롯데마트드림Light" pitchFamily="18" charset="-127"/>
                  <a:ea typeface="12롯데마트드림Light" pitchFamily="18" charset="-127"/>
                </a:rPr>
                <a:t>고려한 </a:t>
              </a:r>
              <a:r>
                <a:rPr lang="ko-KR" altLang="en-US" b="1" dirty="0" smtClean="0">
                  <a:latin typeface="12롯데마트드림Light" pitchFamily="18" charset="-127"/>
                  <a:ea typeface="12롯데마트드림Light" pitchFamily="18" charset="-127"/>
                </a:rPr>
                <a:t> 예측을 통해 </a:t>
              </a:r>
              <a:r>
                <a:rPr lang="ko-KR" altLang="en-US" b="1" dirty="0">
                  <a:latin typeface="12롯데마트드림Light" pitchFamily="18" charset="-127"/>
                  <a:ea typeface="12롯데마트드림Light" pitchFamily="18" charset="-127"/>
                </a:rPr>
                <a:t>구매를 더 유도하고 싶은</a:t>
              </a:r>
              <a:r>
                <a:rPr lang="en-US" altLang="ko-KR" b="1" dirty="0">
                  <a:latin typeface="12롯데마트드림Light" pitchFamily="18" charset="-127"/>
                  <a:ea typeface="12롯데마트드림Light" pitchFamily="18" charset="-127"/>
                </a:rPr>
                <a:t> </a:t>
              </a:r>
              <a:r>
                <a:rPr lang="ko-KR" altLang="en-US" b="1" dirty="0">
                  <a:latin typeface="12롯데마트드림Light" pitchFamily="18" charset="-127"/>
                  <a:ea typeface="12롯데마트드림Light" pitchFamily="18" charset="-127"/>
                </a:rPr>
                <a:t>제품에</a:t>
              </a:r>
              <a:r>
                <a:rPr lang="en-US" altLang="ko-KR" b="1" dirty="0">
                  <a:latin typeface="12롯데마트드림Light" pitchFamily="18" charset="-127"/>
                  <a:ea typeface="12롯데마트드림Light" pitchFamily="18" charset="-127"/>
                </a:rPr>
                <a:t> </a:t>
              </a:r>
              <a:r>
                <a:rPr lang="ko-KR" altLang="en-US" b="1" dirty="0">
                  <a:latin typeface="12롯데마트드림Light" pitchFamily="18" charset="-127"/>
                  <a:ea typeface="12롯데마트드림Light" pitchFamily="18" charset="-127"/>
                </a:rPr>
                <a:t>대한 레시피 및</a:t>
              </a:r>
              <a:r>
                <a:rPr lang="en-US" altLang="ko-KR" b="1" dirty="0">
                  <a:latin typeface="12롯데마트드림Light" pitchFamily="18" charset="-127"/>
                  <a:ea typeface="12롯데마트드림Light" pitchFamily="18" charset="-127"/>
                </a:rPr>
                <a:t> </a:t>
              </a:r>
              <a:r>
                <a:rPr lang="ko-KR" altLang="en-US" b="1" dirty="0">
                  <a:latin typeface="12롯데마트드림Light" pitchFamily="18" charset="-127"/>
                  <a:ea typeface="12롯데마트드림Light" pitchFamily="18" charset="-127"/>
                </a:rPr>
                <a:t>상품 판매 사이트를 함께 제안</a:t>
              </a:r>
              <a:r>
                <a:rPr lang="en-US" altLang="ko-KR" b="1" dirty="0">
                  <a:latin typeface="12롯데마트드림Light" pitchFamily="18" charset="-127"/>
                  <a:ea typeface="12롯데마트드림Light" pitchFamily="18" charset="-127"/>
                </a:rPr>
                <a:t>.  </a:t>
              </a:r>
              <a:endParaRPr lang="ko-KR" altLang="en-US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</p:grpSp>
      <p:sp>
        <p:nvSpPr>
          <p:cNvPr id="2" name="순서도: 처리 1">
            <a:extLst>
              <a:ext uri="{FF2B5EF4-FFF2-40B4-BE49-F238E27FC236}">
                <a16:creationId xmlns="" xmlns:a16="http://schemas.microsoft.com/office/drawing/2014/main" id="{585773E5-0207-435C-B097-16AA2F9F5BAF}"/>
              </a:ext>
            </a:extLst>
          </p:cNvPr>
          <p:cNvSpPr/>
          <p:nvPr/>
        </p:nvSpPr>
        <p:spPr>
          <a:xfrm>
            <a:off x="1199251" y="6201585"/>
            <a:ext cx="1091966" cy="323165"/>
          </a:xfrm>
          <a:prstGeom prst="flowChartProcess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날씨 데이터</a:t>
            </a:r>
            <a:endParaRPr lang="ko-KR" altLang="en-US" sz="1500" dirty="0"/>
          </a:p>
        </p:txBody>
      </p:sp>
      <p:sp>
        <p:nvSpPr>
          <p:cNvPr id="3" name="순서도: 처리 2">
            <a:extLst>
              <a:ext uri="{FF2B5EF4-FFF2-40B4-BE49-F238E27FC236}">
                <a16:creationId xmlns="" xmlns:a16="http://schemas.microsoft.com/office/drawing/2014/main" id="{340F19B8-0CFD-4C43-B64E-7A1768B0E55B}"/>
              </a:ext>
            </a:extLst>
          </p:cNvPr>
          <p:cNvSpPr/>
          <p:nvPr/>
        </p:nvSpPr>
        <p:spPr>
          <a:xfrm>
            <a:off x="3062026" y="4390930"/>
            <a:ext cx="697883" cy="369332"/>
          </a:xfrm>
          <a:prstGeom prst="flowChartProcess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VARX</a:t>
            </a:r>
            <a:endParaRPr lang="ko-KR" altLang="en-US" dirty="0"/>
          </a:p>
        </p:txBody>
      </p:sp>
      <p:sp>
        <p:nvSpPr>
          <p:cNvPr id="32" name="순서도: 처리 31">
            <a:extLst>
              <a:ext uri="{FF2B5EF4-FFF2-40B4-BE49-F238E27FC236}">
                <a16:creationId xmlns="" xmlns:a16="http://schemas.microsoft.com/office/drawing/2014/main" id="{E642E5DE-033C-4736-8852-98C4090D2538}"/>
              </a:ext>
            </a:extLst>
          </p:cNvPr>
          <p:cNvSpPr/>
          <p:nvPr/>
        </p:nvSpPr>
        <p:spPr>
          <a:xfrm>
            <a:off x="4970136" y="5814463"/>
            <a:ext cx="184731" cy="369332"/>
          </a:xfrm>
          <a:prstGeom prst="flowChartProcess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34" name="순서도: 처리 33">
            <a:extLst>
              <a:ext uri="{FF2B5EF4-FFF2-40B4-BE49-F238E27FC236}">
                <a16:creationId xmlns="" xmlns:a16="http://schemas.microsoft.com/office/drawing/2014/main" id="{73B60EFA-86B4-4442-A4B1-111161D78485}"/>
              </a:ext>
            </a:extLst>
          </p:cNvPr>
          <p:cNvSpPr/>
          <p:nvPr/>
        </p:nvSpPr>
        <p:spPr>
          <a:xfrm>
            <a:off x="4287423" y="6175771"/>
            <a:ext cx="2624436" cy="323165"/>
          </a:xfrm>
          <a:prstGeom prst="flowChartProcess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구매를 유도하고 싶은 제품 </a:t>
            </a:r>
            <a:r>
              <a:rPr lang="ko-KR" altLang="en-US" sz="15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파악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8E2C6E56-C1EC-4C0C-9C7A-E31634A20EC1}"/>
              </a:ext>
            </a:extLst>
          </p:cNvPr>
          <p:cNvGrpSpPr/>
          <p:nvPr/>
        </p:nvGrpSpPr>
        <p:grpSpPr>
          <a:xfrm>
            <a:off x="4252501" y="4040744"/>
            <a:ext cx="2526261" cy="1502349"/>
            <a:chOff x="6582256" y="3917496"/>
            <a:chExt cx="2526261" cy="1502349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6D59B616-696F-472C-BE39-A55C0B15BAE4}"/>
                </a:ext>
              </a:extLst>
            </p:cNvPr>
            <p:cNvSpPr/>
            <p:nvPr/>
          </p:nvSpPr>
          <p:spPr>
            <a:xfrm>
              <a:off x="6582256" y="3917496"/>
              <a:ext cx="2526261" cy="1502349"/>
            </a:xfrm>
            <a:prstGeom prst="flowChartProcess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D78EC96A-CA1F-4F73-9706-70677C269DBE}"/>
                </a:ext>
              </a:extLst>
            </p:cNvPr>
            <p:cNvGrpSpPr/>
            <p:nvPr/>
          </p:nvGrpSpPr>
          <p:grpSpPr>
            <a:xfrm>
              <a:off x="6690695" y="4030001"/>
              <a:ext cx="2309381" cy="1273614"/>
              <a:chOff x="3688704" y="4036582"/>
              <a:chExt cx="2799840" cy="1539371"/>
            </a:xfrm>
            <a:solidFill>
              <a:schemeClr val="tx1"/>
            </a:solidFill>
          </p:grpSpPr>
          <p:pic>
            <p:nvPicPr>
              <p:cNvPr id="28" name="Picture 2">
                <a:extLst>
                  <a:ext uri="{FF2B5EF4-FFF2-40B4-BE49-F238E27FC236}">
                    <a16:creationId xmlns="" xmlns:a16="http://schemas.microsoft.com/office/drawing/2014/main" id="{170B9FE6-63A7-4140-A4E4-DE6907D861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20" t="19458" r="8508" b="7977"/>
              <a:stretch/>
            </p:blipFill>
            <p:spPr bwMode="auto">
              <a:xfrm>
                <a:off x="4642591" y="4036582"/>
                <a:ext cx="889767" cy="1526559"/>
              </a:xfrm>
              <a:prstGeom prst="flowChartProcess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9" name="Picture 2">
                <a:extLst>
                  <a:ext uri="{FF2B5EF4-FFF2-40B4-BE49-F238E27FC236}">
                    <a16:creationId xmlns="" xmlns:a16="http://schemas.microsoft.com/office/drawing/2014/main" id="{A9920FA0-E7C4-41D0-B1EB-1AD6B02DDD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47" t="19458" r="75622" b="7977"/>
              <a:stretch/>
            </p:blipFill>
            <p:spPr bwMode="auto">
              <a:xfrm>
                <a:off x="3688704" y="4049394"/>
                <a:ext cx="887468" cy="1526559"/>
              </a:xfrm>
              <a:prstGeom prst="flowChartProcess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5" name="Picture 2">
                <a:extLst>
                  <a:ext uri="{FF2B5EF4-FFF2-40B4-BE49-F238E27FC236}">
                    <a16:creationId xmlns="" xmlns:a16="http://schemas.microsoft.com/office/drawing/2014/main" id="{2B4FE5B6-3BCD-4D01-9970-8FAFDF8A65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9" t="19458" r="24989" b="7977"/>
              <a:stretch/>
            </p:blipFill>
            <p:spPr bwMode="auto">
              <a:xfrm>
                <a:off x="5598777" y="4036582"/>
                <a:ext cx="889767" cy="1526559"/>
              </a:xfrm>
              <a:prstGeom prst="flowChartProcess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38" name="순서도: 처리 37">
            <a:extLst>
              <a:ext uri="{FF2B5EF4-FFF2-40B4-BE49-F238E27FC236}">
                <a16:creationId xmlns="" xmlns:a16="http://schemas.microsoft.com/office/drawing/2014/main" id="{437CB8A9-C5D6-4734-AB60-FD8B7228F163}"/>
              </a:ext>
            </a:extLst>
          </p:cNvPr>
          <p:cNvSpPr/>
          <p:nvPr/>
        </p:nvSpPr>
        <p:spPr>
          <a:xfrm>
            <a:off x="7282625" y="4391674"/>
            <a:ext cx="543739" cy="369332"/>
          </a:xfrm>
          <a:prstGeom prst="flowChartProcess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SNS</a:t>
            </a:r>
            <a:endParaRPr lang="ko-KR" altLang="en-US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9" name="그래픽 38" descr="오른쪽 화살표 단색으로 채워진">
            <a:extLst>
              <a:ext uri="{FF2B5EF4-FFF2-40B4-BE49-F238E27FC236}">
                <a16:creationId xmlns="" xmlns:a16="http://schemas.microsoft.com/office/drawing/2014/main" id="{A9F91D22-6967-4484-BCC2-F63A2DEA60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5481" y="4376624"/>
            <a:ext cx="1044252" cy="914400"/>
          </a:xfrm>
          <a:prstGeom prst="flowChartProcess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0520A0ED-1F57-457F-853F-65A36FB9DDAF}"/>
              </a:ext>
            </a:extLst>
          </p:cNvPr>
          <p:cNvGrpSpPr/>
          <p:nvPr/>
        </p:nvGrpSpPr>
        <p:grpSpPr>
          <a:xfrm>
            <a:off x="8394052" y="3585379"/>
            <a:ext cx="2004370" cy="2489823"/>
            <a:chOff x="692171" y="2535625"/>
            <a:chExt cx="3758387" cy="5257052"/>
          </a:xfrm>
        </p:grpSpPr>
        <p:pic>
          <p:nvPicPr>
            <p:cNvPr id="42" name="Picture 3">
              <a:extLst>
                <a:ext uri="{FF2B5EF4-FFF2-40B4-BE49-F238E27FC236}">
                  <a16:creationId xmlns="" xmlns:a16="http://schemas.microsoft.com/office/drawing/2014/main" id="{09030F25-ED1F-4B43-88E2-17C811D8C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171" y="2535625"/>
              <a:ext cx="3758387" cy="5257052"/>
            </a:xfrm>
            <a:prstGeom prst="flowChartProcess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9">
              <a:extLst>
                <a:ext uri="{FF2B5EF4-FFF2-40B4-BE49-F238E27FC236}">
                  <a16:creationId xmlns="" xmlns:a16="http://schemas.microsoft.com/office/drawing/2014/main" id="{E0998A0E-2E88-45CA-8057-D995633B0F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192" y="2589569"/>
              <a:ext cx="1673851" cy="359744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3">
              <a:extLst>
                <a:ext uri="{FF2B5EF4-FFF2-40B4-BE49-F238E27FC236}">
                  <a16:creationId xmlns="" xmlns:a16="http://schemas.microsoft.com/office/drawing/2014/main" id="{0390B8A6-E82C-466A-B44B-E43CD80C01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171" y="3384165"/>
              <a:ext cx="3758387" cy="3323238"/>
            </a:xfrm>
            <a:prstGeom prst="flowChartProcess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0" name="설명선: 굽은 선(테두리 없음) 49">
            <a:extLst>
              <a:ext uri="{FF2B5EF4-FFF2-40B4-BE49-F238E27FC236}">
                <a16:creationId xmlns="" xmlns:a16="http://schemas.microsoft.com/office/drawing/2014/main" id="{45999BEC-3332-493E-B881-CA99286DB253}"/>
              </a:ext>
            </a:extLst>
          </p:cNvPr>
          <p:cNvSpPr/>
          <p:nvPr/>
        </p:nvSpPr>
        <p:spPr>
          <a:xfrm>
            <a:off x="10670145" y="2997857"/>
            <a:ext cx="1088383" cy="250451"/>
          </a:xfrm>
          <a:prstGeom prst="callout2">
            <a:avLst>
              <a:gd name="adj1" fmla="val 256932"/>
              <a:gd name="adj2" fmla="val 67692"/>
              <a:gd name="adj3" fmla="val 259324"/>
              <a:gd name="adj4" fmla="val -16468"/>
              <a:gd name="adj5" fmla="val 352506"/>
              <a:gd name="adj6" fmla="val -4033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9" name="순서도: 처리 8">
            <a:extLst>
              <a:ext uri="{FF2B5EF4-FFF2-40B4-BE49-F238E27FC236}">
                <a16:creationId xmlns="" xmlns:a16="http://schemas.microsoft.com/office/drawing/2014/main" id="{7ADC1089-DF68-4618-A246-7836D1A2FF65}"/>
              </a:ext>
            </a:extLst>
          </p:cNvPr>
          <p:cNvSpPr/>
          <p:nvPr/>
        </p:nvSpPr>
        <p:spPr>
          <a:xfrm>
            <a:off x="8418615" y="6182271"/>
            <a:ext cx="2682145" cy="323165"/>
          </a:xfrm>
          <a:prstGeom prst="flowChartProcess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레시피</a:t>
            </a:r>
            <a:r>
              <a:rPr lang="ko-KR" altLang="en-US" sz="15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및</a:t>
            </a:r>
            <a:r>
              <a:rPr lang="en-US" altLang="ko-KR" sz="15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15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상품 판매 사이트 제안</a:t>
            </a:r>
            <a:endParaRPr lang="ko-KR" altLang="en-US" sz="1500" dirty="0"/>
          </a:p>
        </p:txBody>
      </p:sp>
      <p:sp>
        <p:nvSpPr>
          <p:cNvPr id="10" name="순서도: 처리 9">
            <a:extLst>
              <a:ext uri="{FF2B5EF4-FFF2-40B4-BE49-F238E27FC236}">
                <a16:creationId xmlns="" xmlns:a16="http://schemas.microsoft.com/office/drawing/2014/main" id="{39CCEAA2-8DCB-41CA-A673-FC48A1F31AE5}"/>
              </a:ext>
            </a:extLst>
          </p:cNvPr>
          <p:cNvSpPr/>
          <p:nvPr/>
        </p:nvSpPr>
        <p:spPr>
          <a:xfrm>
            <a:off x="10681525" y="3376742"/>
            <a:ext cx="649688" cy="292388"/>
          </a:xfrm>
          <a:prstGeom prst="flowChartProcess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사이트</a:t>
            </a:r>
            <a:endParaRPr lang="ko-KR" altLang="en-US" sz="1300" dirty="0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F89F473D-5BFF-4A63-9915-A37C6F308BDC}"/>
              </a:ext>
            </a:extLst>
          </p:cNvPr>
          <p:cNvGrpSpPr/>
          <p:nvPr/>
        </p:nvGrpSpPr>
        <p:grpSpPr>
          <a:xfrm>
            <a:off x="10636171" y="4011466"/>
            <a:ext cx="695042" cy="2063736"/>
            <a:chOff x="10719494" y="3986066"/>
            <a:chExt cx="695042" cy="206373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083AD0CF-399E-4993-8481-E313771E6FA6}"/>
                </a:ext>
              </a:extLst>
            </p:cNvPr>
            <p:cNvSpPr/>
            <p:nvPr/>
          </p:nvSpPr>
          <p:spPr>
            <a:xfrm>
              <a:off x="10719494" y="3986066"/>
              <a:ext cx="695042" cy="2063736"/>
            </a:xfrm>
            <a:prstGeom prst="flowChartProcess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81" name="Picture 2" descr="마켓컬리 로고">
              <a:extLst>
                <a:ext uri="{FF2B5EF4-FFF2-40B4-BE49-F238E27FC236}">
                  <a16:creationId xmlns="" xmlns:a16="http://schemas.microsoft.com/office/drawing/2014/main" id="{E6845C0F-2D55-452A-94C7-8997BD98FB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2370" y="4222644"/>
              <a:ext cx="426358" cy="270029"/>
            </a:xfrm>
            <a:prstGeom prst="flowChartProcess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4" descr="SSG.COM Corp | LinkedIn">
              <a:extLst>
                <a:ext uri="{FF2B5EF4-FFF2-40B4-BE49-F238E27FC236}">
                  <a16:creationId xmlns="" xmlns:a16="http://schemas.microsoft.com/office/drawing/2014/main" id="{CF9B1FDD-DBBA-4209-A94E-FE7DB49471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2248" y="4695748"/>
              <a:ext cx="566670" cy="505505"/>
            </a:xfrm>
            <a:prstGeom prst="flowChartProcess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6" descr="롯데마트 (LOTTE Mart) - Home | Facebook">
              <a:extLst>
                <a:ext uri="{FF2B5EF4-FFF2-40B4-BE49-F238E27FC236}">
                  <a16:creationId xmlns="" xmlns:a16="http://schemas.microsoft.com/office/drawing/2014/main" id="{9DDEA134-EE59-41E8-AC51-0F395CBED4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2214" y="5315649"/>
              <a:ext cx="566670" cy="566671"/>
            </a:xfrm>
            <a:prstGeom prst="flowChartProcess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순서도: 처리 36">
            <a:extLst>
              <a:ext uri="{FF2B5EF4-FFF2-40B4-BE49-F238E27FC236}">
                <a16:creationId xmlns="" xmlns:a16="http://schemas.microsoft.com/office/drawing/2014/main" id="{3D280175-DBAC-4442-8E0C-92075E97A335}"/>
              </a:ext>
            </a:extLst>
          </p:cNvPr>
          <p:cNvSpPr/>
          <p:nvPr/>
        </p:nvSpPr>
        <p:spPr>
          <a:xfrm>
            <a:off x="653881" y="3373219"/>
            <a:ext cx="11033035" cy="3151531"/>
          </a:xfrm>
          <a:prstGeom prst="flowChartProcess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68644" y="3437153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예시</a:t>
            </a: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4DA9F0F3-A57A-481A-9A2D-88D77BCC2561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결과 활용방안 및 제안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.2 </a:t>
            </a:r>
            <a:r>
              <a:rPr lang="en-US" altLang="ko-KR" sz="20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SNS </a:t>
            </a:r>
            <a:r>
              <a:rPr lang="ko-KR" altLang="en-US" sz="20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전략</a:t>
            </a:r>
            <a:endParaRPr lang="ko-KR" altLang="en-US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49FA77F8-7388-4F13-BC52-C5035A194EF5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6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922077" y="3989920"/>
            <a:ext cx="1814622" cy="1627397"/>
            <a:chOff x="-1972211" y="999034"/>
            <a:chExt cx="1814622" cy="1627397"/>
          </a:xfrm>
        </p:grpSpPr>
        <p:sp>
          <p:nvSpPr>
            <p:cNvPr id="14" name="직사각형 13"/>
            <p:cNvSpPr/>
            <p:nvPr/>
          </p:nvSpPr>
          <p:spPr>
            <a:xfrm>
              <a:off x="-1972211" y="999034"/>
              <a:ext cx="1814622" cy="1627397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44" name="Picture 8" descr="Cultures-Rainy-Weather-icon.png (128×128)">
              <a:extLst>
                <a:ext uri="{FF2B5EF4-FFF2-40B4-BE49-F238E27FC236}">
                  <a16:creationId xmlns="" xmlns:a16="http://schemas.microsoft.com/office/drawing/2014/main" id="{ECC861BF-2DC6-4176-A2EA-6DF63173A8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39403" y="1464681"/>
              <a:ext cx="349006" cy="348051"/>
            </a:xfrm>
            <a:prstGeom prst="flowChartProcess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3908667B-DB38-4432-8D4A-0F30BA45C5BA}"/>
                </a:ext>
              </a:extLst>
            </p:cNvPr>
            <p:cNvSpPr txBox="1"/>
            <p:nvPr/>
          </p:nvSpPr>
          <p:spPr>
            <a:xfrm>
              <a:off x="-1438123" y="1812732"/>
              <a:ext cx="835271" cy="769441"/>
            </a:xfrm>
            <a:prstGeom prst="flowChartProcess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12롯데마트드림Light" pitchFamily="18" charset="-127"/>
                  <a:ea typeface="12롯데마트드림Light" pitchFamily="18" charset="-127"/>
                </a:rPr>
                <a:t>흐림</a:t>
              </a:r>
              <a:r>
                <a:rPr lang="en-US" altLang="ko-KR" sz="1100" b="1" dirty="0">
                  <a:latin typeface="12롯데마트드림Light" pitchFamily="18" charset="-127"/>
                  <a:ea typeface="12롯데마트드림Light" pitchFamily="18" charset="-127"/>
                </a:rPr>
                <a:t>/</a:t>
              </a:r>
              <a:r>
                <a:rPr lang="ko-KR" altLang="en-US" sz="1100" b="1" dirty="0">
                  <a:latin typeface="12롯데마트드림Light" pitchFamily="18" charset="-127"/>
                  <a:ea typeface="12롯데마트드림Light" pitchFamily="18" charset="-127"/>
                </a:rPr>
                <a:t>비</a:t>
              </a:r>
              <a:r>
                <a:rPr lang="en-US" altLang="ko-KR" sz="1100" b="1" dirty="0">
                  <a:latin typeface="12롯데마트드림Light" pitchFamily="18" charset="-127"/>
                  <a:ea typeface="12롯데마트드림Light" pitchFamily="18" charset="-127"/>
                </a:rPr>
                <a:t>/</a:t>
              </a:r>
            </a:p>
            <a:p>
              <a:pPr algn="ctr"/>
              <a:r>
                <a:rPr lang="ko-KR" altLang="en-US" sz="1100" b="1" dirty="0">
                  <a:latin typeface="12롯데마트드림Light" pitchFamily="18" charset="-127"/>
                  <a:ea typeface="12롯데마트드림Light" pitchFamily="18" charset="-127"/>
                </a:rPr>
                <a:t>안개</a:t>
              </a:r>
              <a:r>
                <a:rPr lang="en-US" altLang="ko-KR" sz="1100" b="1" dirty="0">
                  <a:latin typeface="12롯데마트드림Light" pitchFamily="18" charset="-127"/>
                  <a:ea typeface="12롯데마트드림Light" pitchFamily="18" charset="-127"/>
                </a:rPr>
                <a:t>/</a:t>
              </a:r>
            </a:p>
            <a:p>
              <a:pPr algn="ctr"/>
              <a:r>
                <a:rPr lang="ko-KR" altLang="en-US" sz="1100" b="1" dirty="0">
                  <a:latin typeface="12롯데마트드림Light" pitchFamily="18" charset="-127"/>
                  <a:ea typeface="12롯데마트드림Light" pitchFamily="18" charset="-127"/>
                </a:rPr>
                <a:t>이슬비</a:t>
              </a:r>
              <a:endParaRPr lang="en-US" altLang="ko-KR" sz="1100" b="1" dirty="0">
                <a:latin typeface="12롯데마트드림Light" pitchFamily="18" charset="-127"/>
                <a:ea typeface="12롯데마트드림Light" pitchFamily="18" charset="-127"/>
              </a:endParaRPr>
            </a:p>
            <a:p>
              <a:pPr algn="ctr"/>
              <a:r>
                <a:rPr lang="en-US" altLang="ko-KR" sz="1100" b="1" dirty="0">
                  <a:latin typeface="12롯데마트드림Light" pitchFamily="18" charset="-127"/>
                  <a:ea typeface="12롯데마트드림Light" pitchFamily="18" charset="-127"/>
                </a:rPr>
                <a:t>22/29</a:t>
              </a:r>
              <a:r>
                <a:rPr lang="en-US" altLang="ko-KR" sz="1100" b="1" dirty="0"/>
                <a:t>°C</a:t>
              </a:r>
              <a:endParaRPr lang="ko-KR" altLang="en-US" sz="11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10936F38-4FB3-4238-ACB8-50C859CD829A}"/>
                </a:ext>
              </a:extLst>
            </p:cNvPr>
            <p:cNvSpPr txBox="1"/>
            <p:nvPr/>
          </p:nvSpPr>
          <p:spPr>
            <a:xfrm>
              <a:off x="-1913843" y="1093481"/>
              <a:ext cx="1697886" cy="276999"/>
            </a:xfrm>
            <a:prstGeom prst="flowChartProcess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12롯데마트드림Light" pitchFamily="18" charset="-127"/>
                  <a:ea typeface="12롯데마트드림Light" pitchFamily="18" charset="-127"/>
                </a:rPr>
                <a:t>2019.06.28 (</a:t>
              </a:r>
              <a:r>
                <a:rPr lang="ko-KR" altLang="en-US" sz="1200" b="1" dirty="0">
                  <a:latin typeface="12롯데마트드림Light" pitchFamily="18" charset="-127"/>
                  <a:ea typeface="12롯데마트드림Light" pitchFamily="18" charset="-127"/>
                </a:rPr>
                <a:t>금</a:t>
              </a:r>
              <a:r>
                <a:rPr lang="en-US" altLang="ko-KR" sz="1200" b="1" dirty="0">
                  <a:latin typeface="12롯데마트드림Light" pitchFamily="18" charset="-127"/>
                  <a:ea typeface="12롯데마트드림Light" pitchFamily="18" charset="-127"/>
                </a:rPr>
                <a:t>) </a:t>
              </a:r>
              <a:r>
                <a:rPr lang="ko-KR" altLang="en-US" sz="1200" b="1" dirty="0">
                  <a:latin typeface="12롯데마트드림Light" pitchFamily="18" charset="-127"/>
                  <a:ea typeface="12롯데마트드림Light" pitchFamily="18" charset="-127"/>
                </a:rPr>
                <a:t>서울</a:t>
              </a: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-1972211" y="1354747"/>
              <a:ext cx="181462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217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714D9D6A-6B03-4F22-8942-79BEA03DA4D7}"/>
              </a:ext>
            </a:extLst>
          </p:cNvPr>
          <p:cNvSpPr/>
          <p:nvPr/>
        </p:nvSpPr>
        <p:spPr>
          <a:xfrm>
            <a:off x="209550" y="990966"/>
            <a:ext cx="11772899" cy="57560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92171" y="1205319"/>
            <a:ext cx="10807679" cy="5257052"/>
            <a:chOff x="3015846" y="836035"/>
            <a:chExt cx="11476507" cy="5897436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5846" y="836035"/>
              <a:ext cx="3990973" cy="5897436"/>
            </a:xfrm>
            <a:prstGeom prst="rect">
              <a:avLst/>
            </a:prstGeom>
            <a:noFill/>
            <a:ln w="9525">
              <a:solidFill>
                <a:srgbClr val="E5E5E5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0052" y="896550"/>
              <a:ext cx="1777436" cy="4035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그룹 5"/>
            <p:cNvGrpSpPr/>
            <p:nvPr/>
          </p:nvGrpSpPr>
          <p:grpSpPr>
            <a:xfrm>
              <a:off x="4010816" y="982646"/>
              <a:ext cx="10481537" cy="744904"/>
              <a:chOff x="329403" y="584551"/>
              <a:chExt cx="10481537" cy="744904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29403" y="949661"/>
                <a:ext cx="2004645" cy="3797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12롯데마트드림Medium" pitchFamily="18" charset="-127"/>
                    <a:ea typeface="12롯데마트드림Medium" pitchFamily="18" charset="-127"/>
                  </a:rPr>
                  <a:t>오늘 같은 날에는</a:t>
                </a:r>
                <a:r>
                  <a:rPr lang="en-US" altLang="ko-KR" sz="1600" dirty="0">
                    <a:latin typeface="12롯데마트드림Medium" pitchFamily="18" charset="-127"/>
                    <a:ea typeface="12롯데마트드림Medium" pitchFamily="18" charset="-127"/>
                  </a:rPr>
                  <a:t>!? </a:t>
                </a:r>
                <a:endParaRPr lang="ko-KR" altLang="en-US" sz="1600" dirty="0">
                  <a:latin typeface="12롯데마트드림Medium" pitchFamily="18" charset="-127"/>
                  <a:ea typeface="12롯데마트드림Medium" pitchFamily="18" charset="-127"/>
                </a:endParaRPr>
              </a:p>
            </p:txBody>
          </p:sp>
          <p:pic>
            <p:nvPicPr>
              <p:cNvPr id="8" name="Picture 8" descr="Cultures-Rainy-Weather-icon.png (128×128)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3582" y="584551"/>
                <a:ext cx="267358" cy="2673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1" name="Picture 3">
            <a:extLst>
              <a:ext uri="{FF2B5EF4-FFF2-40B4-BE49-F238E27FC236}">
                <a16:creationId xmlns="" xmlns:a16="http://schemas.microsoft.com/office/drawing/2014/main" id="{A3C90613-3DE2-406A-A1CF-4154B0D9B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6" y="2053859"/>
            <a:ext cx="3739553" cy="3323237"/>
          </a:xfrm>
          <a:prstGeom prst="rect">
            <a:avLst/>
          </a:prstGeom>
          <a:noFill/>
          <a:ln w="9525">
            <a:solidFill>
              <a:srgbClr val="E5E5E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7" name="표 17">
            <a:extLst>
              <a:ext uri="{FF2B5EF4-FFF2-40B4-BE49-F238E27FC236}">
                <a16:creationId xmlns="" xmlns:a16="http://schemas.microsoft.com/office/drawing/2014/main" id="{EE2EA306-0898-46A8-A9C5-F6280504B93B}"/>
              </a:ext>
            </a:extLst>
          </p:cNvPr>
          <p:cNvGraphicFramePr>
            <a:graphicFrameLocks noGrp="1"/>
          </p:cNvGraphicFramePr>
          <p:nvPr/>
        </p:nvGraphicFramePr>
        <p:xfrm>
          <a:off x="4785312" y="1205887"/>
          <a:ext cx="6843334" cy="144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5251">
                  <a:extLst>
                    <a:ext uri="{9D8B030D-6E8A-4147-A177-3AD203B41FA5}">
                      <a16:colId xmlns="" xmlns:a16="http://schemas.microsoft.com/office/drawing/2014/main" val="3238642596"/>
                    </a:ext>
                  </a:extLst>
                </a:gridCol>
                <a:gridCol w="1545251">
                  <a:extLst>
                    <a:ext uri="{9D8B030D-6E8A-4147-A177-3AD203B41FA5}">
                      <a16:colId xmlns="" xmlns:a16="http://schemas.microsoft.com/office/drawing/2014/main" val="1647054466"/>
                    </a:ext>
                  </a:extLst>
                </a:gridCol>
                <a:gridCol w="938208">
                  <a:extLst>
                    <a:ext uri="{9D8B030D-6E8A-4147-A177-3AD203B41FA5}">
                      <a16:colId xmlns="" xmlns:a16="http://schemas.microsoft.com/office/drawing/2014/main" val="1194697129"/>
                    </a:ext>
                  </a:extLst>
                </a:gridCol>
                <a:gridCol w="938208">
                  <a:extLst>
                    <a:ext uri="{9D8B030D-6E8A-4147-A177-3AD203B41FA5}">
                      <a16:colId xmlns="" xmlns:a16="http://schemas.microsoft.com/office/drawing/2014/main" val="3135565595"/>
                    </a:ext>
                  </a:extLst>
                </a:gridCol>
                <a:gridCol w="938208">
                  <a:extLst>
                    <a:ext uri="{9D8B030D-6E8A-4147-A177-3AD203B41FA5}">
                      <a16:colId xmlns="" xmlns:a16="http://schemas.microsoft.com/office/drawing/2014/main" val="4161701027"/>
                    </a:ext>
                  </a:extLst>
                </a:gridCol>
                <a:gridCol w="938208">
                  <a:extLst>
                    <a:ext uri="{9D8B030D-6E8A-4147-A177-3AD203B41FA5}">
                      <a16:colId xmlns="" xmlns:a16="http://schemas.microsoft.com/office/drawing/2014/main" val="3654974807"/>
                    </a:ext>
                  </a:extLst>
                </a:gridCol>
              </a:tblGrid>
              <a:tr h="40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2019.6.28.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E8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흐림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/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비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/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안개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/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이슬비 </a:t>
                      </a:r>
                      <a:r>
                        <a:rPr lang="en-US" altLang="ko-KR" sz="1800" b="1" dirty="0">
                          <a:solidFill>
                            <a:srgbClr val="2B93EE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22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/</a:t>
                      </a:r>
                      <a:r>
                        <a:rPr lang="en-US" altLang="ko-KR" sz="1800" b="1" dirty="0">
                          <a:solidFill>
                            <a:srgbClr val="F23839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29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°C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47439323"/>
                  </a:ext>
                </a:extLst>
              </a:tr>
              <a:tr h="40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기온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풍속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미세먼지 </a:t>
                      </a:r>
                      <a:endParaRPr lang="en-US" altLang="ko-KR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초미세먼지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상대습도</a:t>
                      </a:r>
                      <a:endParaRPr lang="en-US" altLang="ko-KR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강수량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67974830"/>
                  </a:ext>
                </a:extLst>
              </a:tr>
              <a:tr h="40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20</a:t>
                      </a:r>
                      <a:r>
                        <a:rPr lang="ko-KR" alt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℃</a:t>
                      </a:r>
                      <a:endParaRPr lang="ko-KR" altLang="en-US" b="0" baseline="30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2m/s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 ㎍/m³</a:t>
                      </a:r>
                      <a:endParaRPr lang="ko-KR" altLang="en-US" sz="1350" b="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 ㎍/m³ </a:t>
                      </a:r>
                      <a:endParaRPr lang="ko-KR" altLang="en-US" sz="1350" b="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50" b="0" i="0" kern="1200" dirty="0">
                          <a:solidFill>
                            <a:schemeClr val="dk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56%</a:t>
                      </a:r>
                      <a:endParaRPr lang="ko-KR" altLang="en-US" sz="1350" b="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50" b="0" i="0" kern="1200" dirty="0">
                          <a:solidFill>
                            <a:schemeClr val="dk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4.5mm</a:t>
                      </a:r>
                      <a:endParaRPr lang="ko-KR" altLang="en-US" sz="1350" b="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83132435"/>
                  </a:ext>
                </a:extLst>
              </a:tr>
            </a:tbl>
          </a:graphicData>
        </a:graphic>
      </p:graphicFrame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0123E555-95EC-4450-9075-BE804A590866}"/>
              </a:ext>
            </a:extLst>
          </p:cNvPr>
          <p:cNvCxnSpPr>
            <a:cxnSpLocks/>
          </p:cNvCxnSpPr>
          <p:nvPr/>
        </p:nvCxnSpPr>
        <p:spPr>
          <a:xfrm>
            <a:off x="7893797" y="2787898"/>
            <a:ext cx="0" cy="468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24254DC3-7233-479A-8A80-72BA52844FFD}"/>
              </a:ext>
            </a:extLst>
          </p:cNvPr>
          <p:cNvSpPr/>
          <p:nvPr/>
        </p:nvSpPr>
        <p:spPr>
          <a:xfrm>
            <a:off x="8013373" y="2816464"/>
            <a:ext cx="150201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VARX (</a:t>
            </a:r>
            <a:r>
              <a:rPr lang="ko-KR" altLang="en-US" sz="15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수요예측</a:t>
            </a:r>
            <a:r>
              <a:rPr lang="en-US" altLang="ko-KR" sz="15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ko-KR" altLang="en-US" sz="15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98878391-5687-4B7F-B7C5-9111FD35C6D7}"/>
              </a:ext>
            </a:extLst>
          </p:cNvPr>
          <p:cNvCxnSpPr>
            <a:cxnSpLocks/>
          </p:cNvCxnSpPr>
          <p:nvPr/>
        </p:nvCxnSpPr>
        <p:spPr>
          <a:xfrm>
            <a:off x="7893797" y="4413492"/>
            <a:ext cx="0" cy="468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 descr="마켓컬리 로고">
            <a:extLst>
              <a:ext uri="{FF2B5EF4-FFF2-40B4-BE49-F238E27FC236}">
                <a16:creationId xmlns="" xmlns:a16="http://schemas.microsoft.com/office/drawing/2014/main" id="{40D0A3D9-3902-47F3-BFCE-E7C98037C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691" y="5071234"/>
            <a:ext cx="412260" cy="26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SSG.COM Corp | LinkedIn">
            <a:extLst>
              <a:ext uri="{FF2B5EF4-FFF2-40B4-BE49-F238E27FC236}">
                <a16:creationId xmlns="" xmlns:a16="http://schemas.microsoft.com/office/drawing/2014/main" id="{3C44733C-8511-454D-A065-5DE27B921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9" t="23499" r="28228" b="48960"/>
          <a:stretch/>
        </p:blipFill>
        <p:spPr bwMode="auto">
          <a:xfrm>
            <a:off x="9637068" y="5099177"/>
            <a:ext cx="396241" cy="17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롯데마트 (LOTTE Mart) - Home | Facebook">
            <a:extLst>
              <a:ext uri="{FF2B5EF4-FFF2-40B4-BE49-F238E27FC236}">
                <a16:creationId xmlns="" xmlns:a16="http://schemas.microsoft.com/office/drawing/2014/main" id="{F67875B4-E768-46EE-ABFF-B6337F48A0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6" t="17914" r="16463" b="22371"/>
          <a:stretch/>
        </p:blipFill>
        <p:spPr bwMode="auto">
          <a:xfrm>
            <a:off x="10117426" y="5070584"/>
            <a:ext cx="257924" cy="2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9" name="표 48">
            <a:extLst>
              <a:ext uri="{FF2B5EF4-FFF2-40B4-BE49-F238E27FC236}">
                <a16:creationId xmlns="" xmlns:a16="http://schemas.microsoft.com/office/drawing/2014/main" id="{E4ABF9B0-0868-4494-AA47-38779F120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867247"/>
              </p:ext>
            </p:extLst>
          </p:nvPr>
        </p:nvGraphicFramePr>
        <p:xfrm>
          <a:off x="4775785" y="4986147"/>
          <a:ext cx="6843333" cy="400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3333">
                  <a:extLst>
                    <a:ext uri="{9D8B030D-6E8A-4147-A177-3AD203B41FA5}">
                      <a16:colId xmlns="" xmlns:a16="http://schemas.microsoft.com/office/drawing/2014/main" val="678533794"/>
                    </a:ext>
                  </a:extLst>
                </a:gridCol>
              </a:tblGrid>
              <a:tr h="40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   망고 관련 </a:t>
                      </a:r>
                      <a:r>
                        <a:rPr lang="ko-KR" alt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레시피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&amp;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재료 구매 사이트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(                  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)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 제시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 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effectLst/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5263837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43ECC011-72E6-48DD-9D94-EFFA993BAFC0}"/>
              </a:ext>
            </a:extLst>
          </p:cNvPr>
          <p:cNvSpPr/>
          <p:nvPr/>
        </p:nvSpPr>
        <p:spPr>
          <a:xfrm>
            <a:off x="8013543" y="4482069"/>
            <a:ext cx="88197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SNS </a:t>
            </a:r>
            <a:r>
              <a:rPr lang="ko-KR" altLang="en-US" sz="15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홍보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="" xmlns:a16="http://schemas.microsoft.com/office/drawing/2014/main" id="{B5FD4F6D-3D16-4E8A-922B-96795BA60A74}"/>
              </a:ext>
            </a:extLst>
          </p:cNvPr>
          <p:cNvCxnSpPr>
            <a:cxnSpLocks/>
          </p:cNvCxnSpPr>
          <p:nvPr/>
        </p:nvCxnSpPr>
        <p:spPr>
          <a:xfrm>
            <a:off x="7893797" y="5454028"/>
            <a:ext cx="0" cy="468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표 52">
            <a:extLst>
              <a:ext uri="{FF2B5EF4-FFF2-40B4-BE49-F238E27FC236}">
                <a16:creationId xmlns="" xmlns:a16="http://schemas.microsoft.com/office/drawing/2014/main" id="{2182C03C-C571-4481-8DA2-BDD749F1D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829287"/>
              </p:ext>
            </p:extLst>
          </p:nvPr>
        </p:nvGraphicFramePr>
        <p:xfrm>
          <a:off x="4775785" y="6026683"/>
          <a:ext cx="6843333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3333">
                  <a:extLst>
                    <a:ext uri="{9D8B030D-6E8A-4147-A177-3AD203B41FA5}">
                      <a16:colId xmlns="" xmlns:a16="http://schemas.microsoft.com/office/drawing/2014/main" val="678533794"/>
                    </a:ext>
                  </a:extLst>
                </a:gridCol>
              </a:tblGrid>
              <a:tr h="40011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</a:rPr>
                        <a:t>상품에 대한 관심도가 증가하여 </a:t>
                      </a:r>
                      <a:endParaRPr lang="en-US" altLang="ko-KR" b="1" dirty="0" smtClean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  <a:p>
                      <a:pPr algn="ctr"/>
                      <a:r>
                        <a:rPr lang="ko-KR" alt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12롯데마트드림Light" pitchFamily="18" charset="-127"/>
                          <a:ea typeface="12롯데마트드림Light" pitchFamily="18" charset="-127"/>
                        </a:rPr>
                        <a:t>구매 전환</a:t>
                      </a:r>
                      <a:r>
                        <a:rPr lang="ko-KR" altLang="en-US" b="1" dirty="0" smtClean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</a:rPr>
                        <a:t>까지 이어질 것을 기대해 볼 수 있음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</a:rPr>
                        <a:t>.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526383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124369" y="3256815"/>
            <a:ext cx="1640011" cy="1156677"/>
          </a:xfrm>
          <a:prstGeom prst="rect">
            <a:avLst/>
          </a:prstGeom>
          <a:solidFill>
            <a:schemeClr val="bg1">
              <a:alpha val="92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8200" y="1035930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예시</a:t>
            </a: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5111501D-2662-4B02-A443-7A39C629A56D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결과 활용방안 및 제안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.2 </a:t>
            </a:r>
            <a:r>
              <a:rPr lang="en-US" altLang="ko-KR" sz="20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SNS </a:t>
            </a:r>
            <a:r>
              <a:rPr lang="ko-KR" altLang="en-US" sz="20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전략</a:t>
            </a:r>
            <a:endParaRPr lang="ko-KR" altLang="en-US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A1F7F7C9-38B7-4038-9A80-19007E9D9771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6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graphicFrame>
        <p:nvGraphicFramePr>
          <p:cNvPr id="44" name="표 43">
            <a:extLst>
              <a:ext uri="{FF2B5EF4-FFF2-40B4-BE49-F238E27FC236}">
                <a16:creationId xmlns="" xmlns:a16="http://schemas.microsoft.com/office/drawing/2014/main" id="{F4DE87BA-2605-4BC7-9495-E6DDA8065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717015"/>
              </p:ext>
            </p:extLst>
          </p:nvPr>
        </p:nvGraphicFramePr>
        <p:xfrm>
          <a:off x="4789687" y="3381964"/>
          <a:ext cx="6843333" cy="90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134">
                  <a:extLst>
                    <a:ext uri="{9D8B030D-6E8A-4147-A177-3AD203B41FA5}">
                      <a16:colId xmlns="" xmlns:a16="http://schemas.microsoft.com/office/drawing/2014/main" val="3456062582"/>
                    </a:ext>
                  </a:extLst>
                </a:gridCol>
                <a:gridCol w="1193318">
                  <a:extLst>
                    <a:ext uri="{9D8B030D-6E8A-4147-A177-3AD203B41FA5}">
                      <a16:colId xmlns="" xmlns:a16="http://schemas.microsoft.com/office/drawing/2014/main" val="597367967"/>
                    </a:ext>
                  </a:extLst>
                </a:gridCol>
                <a:gridCol w="1472627">
                  <a:extLst>
                    <a:ext uri="{9D8B030D-6E8A-4147-A177-3AD203B41FA5}">
                      <a16:colId xmlns="" xmlns:a16="http://schemas.microsoft.com/office/drawing/2014/main" val="3161103299"/>
                    </a:ext>
                  </a:extLst>
                </a:gridCol>
                <a:gridCol w="1472627">
                  <a:extLst>
                    <a:ext uri="{9D8B030D-6E8A-4147-A177-3AD203B41FA5}">
                      <a16:colId xmlns="" xmlns:a16="http://schemas.microsoft.com/office/drawing/2014/main" val="3754890801"/>
                    </a:ext>
                  </a:extLst>
                </a:gridCol>
                <a:gridCol w="1472627">
                  <a:extLst>
                    <a:ext uri="{9D8B030D-6E8A-4147-A177-3AD203B41FA5}">
                      <a16:colId xmlns="" xmlns:a16="http://schemas.microsoft.com/office/drawing/2014/main" val="4199037738"/>
                    </a:ext>
                  </a:extLst>
                </a:gridCol>
              </a:tblGrid>
              <a:tr h="390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제품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키위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망고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감귤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…</a:t>
                      </a:r>
                      <a:endParaRPr lang="ko-KR" altLang="en-US" sz="1800" b="0" i="0" kern="1200" dirty="0">
                        <a:solidFill>
                          <a:srgbClr val="FF0000"/>
                        </a:solidFill>
                        <a:effectLst/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29018721"/>
                  </a:ext>
                </a:extLst>
              </a:tr>
              <a:tr h="40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일별 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예측 수요량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150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effectLst/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30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effectLst/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…</a:t>
                      </a:r>
                      <a:endParaRPr lang="ko-KR" altLang="en-US" sz="1800" b="0" i="0" kern="1200" dirty="0">
                        <a:solidFill>
                          <a:srgbClr val="FF0000"/>
                        </a:solidFill>
                        <a:effectLst/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30086338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095999" y="2905652"/>
            <a:ext cx="17977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rgbClr val="FF0000"/>
                </a:solidFill>
                <a:latin typeface="12롯데마트드림Light" pitchFamily="18" charset="-127"/>
                <a:ea typeface="12롯데마트드림Light" pitchFamily="18" charset="-127"/>
              </a:rPr>
              <a:t>구매 유도 제품 </a:t>
            </a:r>
            <a:r>
              <a:rPr lang="en-US" altLang="ko-KR" sz="1500" b="1" dirty="0" smtClean="0">
                <a:solidFill>
                  <a:srgbClr val="FF0000"/>
                </a:solidFill>
                <a:latin typeface="12롯데마트드림Light" pitchFamily="18" charset="-127"/>
                <a:ea typeface="12롯데마트드림Light" pitchFamily="18" charset="-127"/>
              </a:rPr>
              <a:t>PICK</a:t>
            </a:r>
            <a:endParaRPr lang="ko-KR" altLang="en-US" sz="1500" b="1" dirty="0">
              <a:solidFill>
                <a:srgbClr val="FF0000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45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8210532" y="2580226"/>
            <a:ext cx="3409540" cy="798743"/>
          </a:xfrm>
          <a:prstGeom prst="rect">
            <a:avLst/>
          </a:prstGeom>
          <a:solidFill>
            <a:schemeClr val="bg1">
              <a:alpha val="92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" name="AutoShape 2" descr="https://s3-us-west-2.amazonaws.com/secure.notion-static.com/0f732167-910f-4962-970e-51b1616ee325/Untitled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99403" y="4047128"/>
            <a:ext cx="4083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12롯데마트드림Light" pitchFamily="18" charset="-127"/>
                <a:ea typeface="12롯데마트드림Light" pitchFamily="18" charset="-127"/>
              </a:rPr>
              <a:t>해당 시기에 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en-US" altLang="ko-KR" b="1" dirty="0" smtClean="0">
                <a:latin typeface="12롯데마트드림Light" pitchFamily="18" charset="-127"/>
                <a:ea typeface="12롯데마트드림Light" pitchFamily="18" charset="-127"/>
              </a:rPr>
              <a:t>SNS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의 홍보 </a:t>
            </a:r>
            <a:r>
              <a:rPr lang="ko-KR" altLang="en-US" b="1" dirty="0" smtClean="0">
                <a:latin typeface="12롯데마트드림Light" pitchFamily="18" charset="-127"/>
                <a:ea typeface="12롯데마트드림Light" pitchFamily="18" charset="-127"/>
              </a:rPr>
              <a:t>효과가</a:t>
            </a:r>
            <a:endParaRPr lang="en-US" altLang="ko-KR" b="1" dirty="0" smtClean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b="1" dirty="0" smtClean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부적절해 보일 때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1644DB1E-516A-4951-AEC5-0366FD5C7431}"/>
              </a:ext>
            </a:extLst>
          </p:cNvPr>
          <p:cNvGrpSpPr/>
          <p:nvPr/>
        </p:nvGrpSpPr>
        <p:grpSpPr>
          <a:xfrm>
            <a:off x="713512" y="1776982"/>
            <a:ext cx="6313989" cy="4735492"/>
            <a:chOff x="473075" y="1569096"/>
            <a:chExt cx="6313989" cy="4735492"/>
          </a:xfrm>
        </p:grpSpPr>
        <p:grpSp>
          <p:nvGrpSpPr>
            <p:cNvPr id="10" name="그룹 9"/>
            <p:cNvGrpSpPr/>
            <p:nvPr/>
          </p:nvGrpSpPr>
          <p:grpSpPr>
            <a:xfrm>
              <a:off x="473075" y="1569096"/>
              <a:ext cx="6313989" cy="4735492"/>
              <a:chOff x="473075" y="1488071"/>
              <a:chExt cx="6313989" cy="4735492"/>
            </a:xfrm>
          </p:grpSpPr>
          <p:pic>
            <p:nvPicPr>
              <p:cNvPr id="13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075" y="1488071"/>
                <a:ext cx="6313989" cy="47354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" name="타원 13"/>
              <p:cNvSpPr/>
              <p:nvPr/>
            </p:nvSpPr>
            <p:spPr>
              <a:xfrm>
                <a:off x="3081402" y="1740377"/>
                <a:ext cx="606920" cy="646330"/>
              </a:xfrm>
              <a:prstGeom prst="ellipse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67A4E706-20F8-42D1-AE69-CA7C298AEE8F}"/>
                </a:ext>
              </a:extLst>
            </p:cNvPr>
            <p:cNvSpPr/>
            <p:nvPr/>
          </p:nvSpPr>
          <p:spPr>
            <a:xfrm>
              <a:off x="625475" y="1587925"/>
              <a:ext cx="774700" cy="136702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404E4F90-0B35-4702-9325-4C32F79B0637}"/>
                </a:ext>
              </a:extLst>
            </p:cNvPr>
            <p:cNvSpPr/>
            <p:nvPr/>
          </p:nvSpPr>
          <p:spPr>
            <a:xfrm>
              <a:off x="635100" y="3955116"/>
              <a:ext cx="774700" cy="136702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</p:grpSp>
      <p:cxnSp>
        <p:nvCxnSpPr>
          <p:cNvPr id="15" name="직선 화살표 연결선 14"/>
          <p:cNvCxnSpPr>
            <a:cxnSpLocks/>
          </p:cNvCxnSpPr>
          <p:nvPr/>
        </p:nvCxnSpPr>
        <p:spPr>
          <a:xfrm>
            <a:off x="3625299" y="2675618"/>
            <a:ext cx="0" cy="220548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052694" y="5596621"/>
            <a:ext cx="3725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SNS 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홍보가 아닌 </a:t>
            </a:r>
            <a:r>
              <a:rPr lang="ko-KR" altLang="en-US" b="1" dirty="0" err="1">
                <a:latin typeface="12롯데마트드림Light" pitchFamily="18" charset="-127"/>
                <a:ea typeface="12롯데마트드림Light" pitchFamily="18" charset="-127"/>
              </a:rPr>
              <a:t>구매량을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 늘릴 수 있는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Light" pitchFamily="18" charset="-127"/>
                <a:ea typeface="12롯데마트드림Light" pitchFamily="18" charset="-127"/>
              </a:rPr>
              <a:t>다른 마케팅 전략이 필요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95430" y="2674933"/>
            <a:ext cx="303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SNS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의 노출 건수를 늘려도 </a:t>
            </a:r>
            <a:endParaRPr lang="en-US" altLang="ko-KR" b="1" dirty="0" smtClean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b="1" dirty="0" smtClean="0">
                <a:latin typeface="12롯데마트드림Light" pitchFamily="18" charset="-127"/>
                <a:ea typeface="12롯데마트드림Light" pitchFamily="18" charset="-127"/>
              </a:rPr>
              <a:t>구매로 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이어지지 않을 것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.</a:t>
            </a:r>
            <a:endParaRPr lang="ko-KR" altLang="en-US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23850" y="2071853"/>
            <a:ext cx="19708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12롯데마트드림Light" pitchFamily="18" charset="-127"/>
                <a:ea typeface="12롯데마트드림Light" pitchFamily="18" charset="-127"/>
              </a:rPr>
              <a:t>SNS </a:t>
            </a:r>
            <a:r>
              <a:rPr lang="ko-KR" altLang="en-US" sz="1500" b="1" dirty="0">
                <a:latin typeface="12롯데마트드림Light" pitchFamily="18" charset="-127"/>
                <a:ea typeface="12롯데마트드림Light" pitchFamily="18" charset="-127"/>
              </a:rPr>
              <a:t>상 사람들의 </a:t>
            </a:r>
            <a:endParaRPr lang="en-US" altLang="ko-KR" sz="1500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500" b="1" dirty="0">
                <a:latin typeface="12롯데마트드림Light" pitchFamily="18" charset="-127"/>
                <a:ea typeface="12롯데마트드림Light" pitchFamily="18" charset="-127"/>
              </a:rPr>
              <a:t>관심도가 늘어남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82286" y="4408272"/>
            <a:ext cx="16749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12롯데마트드림Light" pitchFamily="18" charset="-127"/>
                <a:ea typeface="12롯데마트드림Light" pitchFamily="18" charset="-127"/>
              </a:rPr>
              <a:t>하지만 구매로 </a:t>
            </a:r>
            <a:endParaRPr lang="en-US" altLang="ko-KR" sz="1500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500" b="1" dirty="0">
                <a:latin typeface="12롯데마트드림Light" pitchFamily="18" charset="-127"/>
                <a:ea typeface="12롯데마트드림Light" pitchFamily="18" charset="-127"/>
              </a:rPr>
              <a:t>이어지지 않음</a:t>
            </a:r>
            <a:endParaRPr lang="en-US" altLang="ko-KR" sz="15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5" name="설명선: 굽은 선(테두리 없음) 24">
            <a:extLst>
              <a:ext uri="{FF2B5EF4-FFF2-40B4-BE49-F238E27FC236}">
                <a16:creationId xmlns="" xmlns:a16="http://schemas.microsoft.com/office/drawing/2014/main" id="{ED949C5F-ED62-4386-848F-4EE73A57A81F}"/>
              </a:ext>
            </a:extLst>
          </p:cNvPr>
          <p:cNvSpPr/>
          <p:nvPr/>
        </p:nvSpPr>
        <p:spPr>
          <a:xfrm>
            <a:off x="5382538" y="1576005"/>
            <a:ext cx="2790092" cy="530361"/>
          </a:xfrm>
          <a:prstGeom prst="callout2">
            <a:avLst>
              <a:gd name="adj1" fmla="val 258724"/>
              <a:gd name="adj2" fmla="val 96733"/>
              <a:gd name="adj3" fmla="val 259324"/>
              <a:gd name="adj4" fmla="val -16468"/>
              <a:gd name="adj5" fmla="val 352506"/>
              <a:gd name="adj6" fmla="val -4033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A0A4A052-20CF-4E30-A44D-2000B66B1AB1}"/>
              </a:ext>
            </a:extLst>
          </p:cNvPr>
          <p:cNvCxnSpPr>
            <a:cxnSpLocks/>
          </p:cNvCxnSpPr>
          <p:nvPr/>
        </p:nvCxnSpPr>
        <p:spPr>
          <a:xfrm>
            <a:off x="6832603" y="4380775"/>
            <a:ext cx="1066797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70934E66-1DDF-4BA4-A1FD-63E7E3CCE5C9}"/>
              </a:ext>
            </a:extLst>
          </p:cNvPr>
          <p:cNvCxnSpPr>
            <a:cxnSpLocks/>
          </p:cNvCxnSpPr>
          <p:nvPr/>
        </p:nvCxnSpPr>
        <p:spPr>
          <a:xfrm>
            <a:off x="9931107" y="4915948"/>
            <a:ext cx="0" cy="57242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82E3377-0007-4C11-B8BD-19FEEA05FBE2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결과 활용방안 및 제안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.2 </a:t>
            </a:r>
            <a:r>
              <a:rPr lang="ko-KR" altLang="en-US" sz="20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장바구니 전략</a:t>
            </a:r>
            <a:endParaRPr lang="ko-KR" altLang="en-US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EFB02D3-39A6-452F-B746-186AFA0C68AE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6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30C571D-E921-4CCC-A191-C9B689C20087}"/>
              </a:ext>
            </a:extLst>
          </p:cNvPr>
          <p:cNvSpPr txBox="1"/>
          <p:nvPr/>
        </p:nvSpPr>
        <p:spPr>
          <a:xfrm>
            <a:off x="347650" y="1038084"/>
            <a:ext cx="3434641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latin typeface="12롯데마트드림Medium" pitchFamily="18" charset="-127"/>
                <a:ea typeface="12롯데마트드림Medium" pitchFamily="18" charset="-127"/>
              </a:rPr>
              <a:t>SNS &amp; </a:t>
            </a:r>
            <a:r>
              <a:rPr lang="ko-KR" altLang="en-US" sz="2400" b="1" kern="0" dirty="0">
                <a:latin typeface="12롯데마트드림Medium" pitchFamily="18" charset="-127"/>
                <a:ea typeface="12롯데마트드림Medium" pitchFamily="18" charset="-127"/>
              </a:rPr>
              <a:t>날씨 마케팅</a:t>
            </a:r>
          </a:p>
        </p:txBody>
      </p:sp>
    </p:spTree>
    <p:extLst>
      <p:ext uri="{BB962C8B-B14F-4D97-AF65-F5344CB8AC3E}">
        <p14:creationId xmlns:p14="http://schemas.microsoft.com/office/powerpoint/2010/main" val="233366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81E02E80-9590-447E-BD88-87C1DA7E08DB}"/>
              </a:ext>
            </a:extLst>
          </p:cNvPr>
          <p:cNvSpPr/>
          <p:nvPr/>
        </p:nvSpPr>
        <p:spPr>
          <a:xfrm>
            <a:off x="552146" y="1724712"/>
            <a:ext cx="11087708" cy="43377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3" name="AutoShape 2" descr="https://s3-us-west-2.amazonaws.com/secure.notion-static.com/0f732167-910f-4962-970e-51b1616ee325/Untitled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34103" y="4990105"/>
            <a:ext cx="29520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장바구니에 상품을 </a:t>
            </a:r>
            <a:r>
              <a:rPr lang="ko-KR" altLang="en-US" b="1" dirty="0" smtClean="0">
                <a:latin typeface="12롯데마트드림Light" pitchFamily="18" charset="-127"/>
                <a:ea typeface="12롯데마트드림Light" pitchFamily="18" charset="-127"/>
              </a:rPr>
              <a:t>담아둔</a:t>
            </a:r>
            <a:endParaRPr lang="en-US" altLang="ko-KR" b="1" dirty="0" smtClean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b="1" dirty="0" smtClean="0">
                <a:latin typeface="12롯데마트드림Light" pitchFamily="18" charset="-127"/>
                <a:ea typeface="12롯데마트드림Light" pitchFamily="18" charset="-127"/>
              </a:rPr>
              <a:t>잠재고객에게</a:t>
            </a:r>
            <a:r>
              <a:rPr lang="en-US" altLang="ko-KR" b="1" dirty="0" smtClean="0">
                <a:latin typeface="12롯데마트드림Light" pitchFamily="18" charset="-127"/>
                <a:ea typeface="12롯데마트드림Light" pitchFamily="18" charset="-127"/>
              </a:rPr>
              <a:t>!</a:t>
            </a:r>
            <a:endParaRPr lang="en-US" altLang="ko-KR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452653" y="4916425"/>
            <a:ext cx="32690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날씨의 영향으로 </a:t>
            </a:r>
            <a:endParaRPr lang="en-US" altLang="ko-KR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잘 소비되지 않는 </a:t>
            </a:r>
            <a:endParaRPr lang="en-US" altLang="ko-KR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제품에 대한 할인 쿠폰을 배포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351592" y="4923993"/>
            <a:ext cx="32690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고민하고 있던 소비자들의 </a:t>
            </a:r>
            <a:endParaRPr lang="en-US" altLang="ko-KR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구매를 이끌어 낼 수 있음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. </a:t>
            </a:r>
          </a:p>
          <a:p>
            <a:pPr algn="ctr"/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(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효율적인 구매전환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5642" y="6222908"/>
            <a:ext cx="108575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kern="0" dirty="0" smtClean="0">
                <a:latin typeface="12롯데마트드림Light" pitchFamily="18" charset="-127"/>
                <a:ea typeface="12롯데마트드림Light" pitchFamily="18" charset="-127"/>
              </a:rPr>
              <a:t>날씨로 인해 </a:t>
            </a:r>
            <a:r>
              <a:rPr lang="ko-KR" altLang="en-US" sz="2000" b="1" kern="0" dirty="0" err="1" smtClean="0">
                <a:latin typeface="12롯데마트드림Light" pitchFamily="18" charset="-127"/>
                <a:ea typeface="12롯데마트드림Light" pitchFamily="18" charset="-127"/>
              </a:rPr>
              <a:t>구매량</a:t>
            </a:r>
            <a:r>
              <a:rPr lang="ko-KR" altLang="en-US" sz="2000" b="1" kern="0" dirty="0" err="1">
                <a:latin typeface="12롯데마트드림Light" pitchFamily="18" charset="-127"/>
                <a:ea typeface="12롯데마트드림Light" pitchFamily="18" charset="-127"/>
              </a:rPr>
              <a:t>이</a:t>
            </a:r>
            <a:r>
              <a:rPr lang="ko-KR" altLang="en-US" sz="2000" b="1" kern="0" dirty="0" smtClean="0">
                <a:latin typeface="12롯데마트드림Light" pitchFamily="18" charset="-127"/>
                <a:ea typeface="12롯데마트드림Light" pitchFamily="18" charset="-127"/>
              </a:rPr>
              <a:t> 저조할 것으로 예상되는 상품의 구매 증진을 위한  효과적인 </a:t>
            </a:r>
            <a:r>
              <a:rPr lang="ko-KR" altLang="en-US" sz="2000" b="1" kern="0" dirty="0">
                <a:latin typeface="12롯데마트드림Light" pitchFamily="18" charset="-127"/>
                <a:ea typeface="12롯데마트드림Light" pitchFamily="18" charset="-127"/>
              </a:rPr>
              <a:t>해결 방안</a:t>
            </a:r>
            <a:r>
              <a:rPr lang="en-US" altLang="ko-KR" sz="2000" b="1" kern="0" dirty="0">
                <a:latin typeface="12롯데마트드림Light" pitchFamily="18" charset="-127"/>
                <a:ea typeface="12롯데마트드림Light" pitchFamily="18" charset="-127"/>
              </a:rPr>
              <a:t>.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4503947" y="1964814"/>
            <a:ext cx="3217780" cy="2728904"/>
            <a:chOff x="-3463967" y="4234719"/>
            <a:chExt cx="3217780" cy="2728904"/>
          </a:xfrm>
        </p:grpSpPr>
        <p:grpSp>
          <p:nvGrpSpPr>
            <p:cNvPr id="5" name="그룹 4"/>
            <p:cNvGrpSpPr/>
            <p:nvPr/>
          </p:nvGrpSpPr>
          <p:grpSpPr>
            <a:xfrm>
              <a:off x="-3463967" y="4234719"/>
              <a:ext cx="3217778" cy="2728904"/>
              <a:chOff x="12977698" y="2635273"/>
              <a:chExt cx="3664892" cy="3249999"/>
            </a:xfrm>
          </p:grpSpPr>
          <p:pic>
            <p:nvPicPr>
              <p:cNvPr id="4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77698" y="2635273"/>
                <a:ext cx="3664892" cy="3249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72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77698" y="5009595"/>
                <a:ext cx="3664892" cy="800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13858254" y="5082731"/>
                <a:ext cx="2226869" cy="439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latin typeface="12롯데마트드림Light" pitchFamily="18" charset="-127"/>
                    <a:ea typeface="12롯데마트드림Light" pitchFamily="18" charset="-127"/>
                  </a:rPr>
                  <a:t>오늘의 날씨 쿠폰</a:t>
                </a:r>
                <a:r>
                  <a:rPr lang="en-US" altLang="ko-KR" b="1" dirty="0">
                    <a:latin typeface="12롯데마트드림Light" pitchFamily="18" charset="-127"/>
                    <a:ea typeface="12롯데마트드림Light" pitchFamily="18" charset="-127"/>
                  </a:rPr>
                  <a:t> </a:t>
                </a:r>
                <a:endParaRPr lang="ko-KR" altLang="en-US" b="1" dirty="0"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</p:grpSp>
        <p:pic>
          <p:nvPicPr>
            <p:cNvPr id="7180" name="Picture 12" descr="Sun free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257653" y="6184155"/>
              <a:ext cx="520484" cy="520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63965" y="4234719"/>
              <a:ext cx="3217778" cy="6718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-2690838" y="4495140"/>
              <a:ext cx="18038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12롯데마트드림Light" pitchFamily="18" charset="-127"/>
                  <a:ea typeface="12롯데마트드림Light" pitchFamily="18" charset="-127"/>
                </a:rPr>
                <a:t>장바구니 쿠폰</a:t>
              </a:r>
            </a:p>
          </p:txBody>
        </p:sp>
      </p:grpSp>
      <p:pic>
        <p:nvPicPr>
          <p:cNvPr id="7182" name="Picture 14" descr="Shopping cart fre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94" y="2168274"/>
            <a:ext cx="2458068" cy="245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Payment method fre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268" y="2204951"/>
            <a:ext cx="2285721" cy="228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Forward icon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522" y="2937797"/>
            <a:ext cx="563916" cy="5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Forward icon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234" y="2937797"/>
            <a:ext cx="563916" cy="5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9C1C774-C5D5-43EE-A98E-FC8B86BED0F7}"/>
              </a:ext>
            </a:extLst>
          </p:cNvPr>
          <p:cNvSpPr txBox="1"/>
          <p:nvPr/>
        </p:nvSpPr>
        <p:spPr>
          <a:xfrm>
            <a:off x="337259" y="944565"/>
            <a:ext cx="2494841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 smtClean="0">
                <a:latin typeface="12롯데마트드림Medium" pitchFamily="18" charset="-127"/>
                <a:ea typeface="12롯데마트드림Medium" pitchFamily="18" charset="-127"/>
              </a:rPr>
              <a:t>방안 및 기대효과</a:t>
            </a:r>
            <a:endParaRPr lang="ko-KR" altLang="en-US" sz="2400" b="1" kern="0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59EFE75-DD50-42F9-8A21-82BD7CE04B24}"/>
              </a:ext>
            </a:extLst>
          </p:cNvPr>
          <p:cNvSpPr txBox="1"/>
          <p:nvPr/>
        </p:nvSpPr>
        <p:spPr>
          <a:xfrm>
            <a:off x="441046" y="87350"/>
            <a:ext cx="507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결과 활용방안 및 제안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.2 </a:t>
            </a:r>
            <a:r>
              <a:rPr lang="ko-KR" altLang="en-US" sz="20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장바구니 전략</a:t>
            </a:r>
            <a:endParaRPr lang="ko-KR" altLang="en-US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D862F4BC-B791-496E-9ACC-42332DD97D49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6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25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s3-us-west-2.amazonaws.com/secure.notion-static.com/0f732167-910f-4962-970e-51b1616ee325/Untitled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FE6B4C3-1B8B-43D0-8C16-9629EA3CFCFF}"/>
              </a:ext>
            </a:extLst>
          </p:cNvPr>
          <p:cNvSpPr txBox="1"/>
          <p:nvPr/>
        </p:nvSpPr>
        <p:spPr>
          <a:xfrm>
            <a:off x="318478" y="4764347"/>
            <a:ext cx="114392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12롯데마트드림Medium" pitchFamily="18" charset="-127"/>
                <a:ea typeface="12롯데마트드림Medium" pitchFamily="18" charset="-127"/>
              </a:rPr>
              <a:t>4.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12롯데마트드림Medium" pitchFamily="18" charset="-127"/>
                <a:ea typeface="12롯데마트드림Medium" pitchFamily="18" charset="-127"/>
              </a:rPr>
              <a:t>한재윤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12롯데마트드림Medium" pitchFamily="18" charset="-127"/>
                <a:ea typeface="12롯데마트드림Medium" pitchFamily="18" charset="-127"/>
              </a:rPr>
              <a:t>, et al.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12롯데마트드림Medium" pitchFamily="18" charset="-127"/>
                <a:ea typeface="12롯데마트드림Medium" pitchFamily="18" charset="-127"/>
              </a:rPr>
              <a:t>기계학습과 롤링 윈도우 기법을 활용한 주식시장 및 환율 예측 모델 구현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12롯데마트드림Medium" pitchFamily="18" charset="-127"/>
                <a:ea typeface="12롯데마트드림Medium" pitchFamily="18" charset="-127"/>
              </a:rPr>
              <a:t>. </a:t>
            </a:r>
            <a:r>
              <a:rPr lang="ko-KR" altLang="en-US" b="0" i="1" dirty="0" err="1">
                <a:solidFill>
                  <a:srgbClr val="222222"/>
                </a:solidFill>
                <a:effectLst/>
                <a:latin typeface="12롯데마트드림Medium" pitchFamily="18" charset="-127"/>
                <a:ea typeface="12롯데마트드림Medium" pitchFamily="18" charset="-127"/>
              </a:rPr>
              <a:t>한국지능정보시스템학회</a:t>
            </a:r>
            <a:r>
              <a:rPr lang="ko-KR" altLang="en-US" b="0" i="1" dirty="0">
                <a:solidFill>
                  <a:srgbClr val="222222"/>
                </a:solidFill>
                <a:effectLst/>
                <a:latin typeface="12롯데마트드림Medium" pitchFamily="18" charset="-127"/>
                <a:ea typeface="12롯데마트드림Medium" pitchFamily="18" charset="-127"/>
              </a:rPr>
              <a:t> 학술대회논문집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12롯데마트드림Medium" pitchFamily="18" charset="-127"/>
                <a:ea typeface="12롯데마트드림Medium" pitchFamily="18" charset="-127"/>
              </a:rPr>
              <a:t>, 2017, 69-70.</a:t>
            </a:r>
            <a:endParaRPr lang="ko-KR" altLang="en-US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F220DC6-6C27-4F5C-8773-1A6E91FBE88B}"/>
              </a:ext>
            </a:extLst>
          </p:cNvPr>
          <p:cNvSpPr txBox="1"/>
          <p:nvPr/>
        </p:nvSpPr>
        <p:spPr>
          <a:xfrm>
            <a:off x="311972" y="2174180"/>
            <a:ext cx="11439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12롯데마트드림Medium" pitchFamily="18" charset="-127"/>
                <a:ea typeface="12롯데마트드림Medium" pitchFamily="18" charset="-127"/>
              </a:rPr>
              <a:t>1. WILMS, Ines, et al. Interpretable vector autoregressions with exogenous time series.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12롯데마트드림Medium" pitchFamily="18" charset="-127"/>
                <a:ea typeface="12롯데마트드림Medium" pitchFamily="18" charset="-127"/>
              </a:rPr>
              <a:t>arXiv:1711.03623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12롯데마트드림Medium" pitchFamily="18" charset="-127"/>
                <a:ea typeface="12롯데마트드림Medium" pitchFamily="18" charset="-127"/>
              </a:rPr>
              <a:t>, 2017.</a:t>
            </a:r>
            <a:endParaRPr lang="ko-KR" altLang="en-US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C57E7B0-000A-4229-B999-98AEF1C618E4}"/>
              </a:ext>
            </a:extLst>
          </p:cNvPr>
          <p:cNvSpPr txBox="1"/>
          <p:nvPr/>
        </p:nvSpPr>
        <p:spPr>
          <a:xfrm>
            <a:off x="318479" y="4110852"/>
            <a:ext cx="11439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12롯데마트드림Medium" pitchFamily="18" charset="-127"/>
                <a:ea typeface="12롯데마트드림Medium" pitchFamily="18" charset="-127"/>
              </a:rPr>
              <a:t>3.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12롯데마트드림Medium" pitchFamily="18" charset="-127"/>
                <a:ea typeface="12롯데마트드림Medium" pitchFamily="18" charset="-127"/>
              </a:rPr>
              <a:t>김기호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12롯데마트드림Medium" pitchFamily="18" charset="-127"/>
                <a:ea typeface="12롯데마트드림Medium" pitchFamily="18" charset="-127"/>
              </a:rPr>
              <a:t>, et al.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12롯데마트드림Medium" pitchFamily="18" charset="-127"/>
                <a:ea typeface="12롯데마트드림Medium" pitchFamily="18" charset="-127"/>
              </a:rPr>
              <a:t>통화정책 효과의 지역적 차이에 대한 분석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12롯데마트드림Medium" pitchFamily="18" charset="-127"/>
                <a:ea typeface="12롯데마트드림Medium" pitchFamily="18" charset="-127"/>
              </a:rPr>
              <a:t>. </a:t>
            </a:r>
            <a:r>
              <a:rPr lang="ko-KR" altLang="en-US" b="0" i="1" dirty="0">
                <a:solidFill>
                  <a:srgbClr val="222222"/>
                </a:solidFill>
                <a:effectLst/>
                <a:latin typeface="12롯데마트드림Medium" pitchFamily="18" charset="-127"/>
                <a:ea typeface="12롯데마트드림Medium" pitchFamily="18" charset="-127"/>
              </a:rPr>
              <a:t>보험금융연구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12롯데마트드림Medium" pitchFamily="18" charset="-127"/>
                <a:ea typeface="12롯데마트드림Medium" pitchFamily="18" charset="-127"/>
              </a:rPr>
              <a:t>, 2015, 26.4: 3-37.</a:t>
            </a:r>
            <a:endParaRPr lang="ko-KR" altLang="en-US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D6DFB42-9D67-4AC6-84EA-AB1360728562}"/>
              </a:ext>
            </a:extLst>
          </p:cNvPr>
          <p:cNvSpPr txBox="1"/>
          <p:nvPr/>
        </p:nvSpPr>
        <p:spPr>
          <a:xfrm>
            <a:off x="311971" y="3002947"/>
            <a:ext cx="114392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12롯데마트드림Medium" pitchFamily="18" charset="-127"/>
                <a:ea typeface="12롯데마트드림Medium" pitchFamily="18" charset="-127"/>
              </a:rPr>
              <a:t>2. SEPTIANI, Ayu; SUMERTAJAYA, I. Made; AIDI, Muhammad Nur. Vector Autoregressive X (VARX) Modeling for Indonesian Macroeconomic Indicators and Handling Different Time Variations with Cubic Spline Interpolation.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12롯데마트드림Medium" pitchFamily="18" charset="-127"/>
                <a:ea typeface="12롯데마트드림Medium" pitchFamily="18" charset="-127"/>
              </a:rPr>
              <a:t>Repositories-Dept. of Statistics, IPB University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12롯데마트드림Medium" pitchFamily="18" charset="-127"/>
                <a:ea typeface="12롯데마트드림Medium" pitchFamily="18" charset="-127"/>
              </a:rPr>
              <a:t>, 2019, 175-180.</a:t>
            </a:r>
            <a:endParaRPr lang="ko-KR" altLang="en-US" dirty="0">
              <a:latin typeface="12롯데마트드림Medium" pitchFamily="18" charset="-127"/>
              <a:ea typeface="12롯데마트드림Medium" pitchFamily="18" charset="-127"/>
            </a:endParaRPr>
          </a:p>
          <a:p>
            <a:endParaRPr lang="ko-KR" altLang="en-US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F83CC92-8949-42CA-B725-62AEA3A03DA0}"/>
              </a:ext>
            </a:extLst>
          </p:cNvPr>
          <p:cNvSpPr txBox="1"/>
          <p:nvPr/>
        </p:nvSpPr>
        <p:spPr>
          <a:xfrm>
            <a:off x="163176" y="176644"/>
            <a:ext cx="7931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310700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23687" y="2497002"/>
            <a:ext cx="21629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chemeClr val="tx2">
                    <a:lumMod val="50000"/>
                  </a:schemeClr>
                </a:solidFill>
                <a:latin typeface="12롯데마트드림Bold" pitchFamily="18" charset="-127"/>
                <a:ea typeface="12롯데마트드림Bold" pitchFamily="18" charset="-127"/>
              </a:rPr>
              <a:t>END</a:t>
            </a:r>
            <a:endParaRPr lang="ko-KR" altLang="en-US" sz="8800" dirty="0">
              <a:solidFill>
                <a:schemeClr val="tx2">
                  <a:lumMod val="50000"/>
                </a:schemeClr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857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51B10A6D-4ADA-43A8-96F8-53D08221C094}"/>
              </a:ext>
            </a:extLst>
          </p:cNvPr>
          <p:cNvCxnSpPr>
            <a:cxnSpLocks/>
          </p:cNvCxnSpPr>
          <p:nvPr/>
        </p:nvCxnSpPr>
        <p:spPr>
          <a:xfrm>
            <a:off x="523771" y="1076013"/>
            <a:ext cx="989871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D4D045CA-A7A7-4036-B996-6FE5DA3FAAAE}"/>
              </a:ext>
            </a:extLst>
          </p:cNvPr>
          <p:cNvCxnSpPr>
            <a:cxnSpLocks/>
          </p:cNvCxnSpPr>
          <p:nvPr/>
        </p:nvCxnSpPr>
        <p:spPr>
          <a:xfrm flipV="1">
            <a:off x="167628" y="1066579"/>
            <a:ext cx="356143" cy="3429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1AAB7085-8AA1-4330-B69D-1B3481A9ECF3}"/>
              </a:ext>
            </a:extLst>
          </p:cNvPr>
          <p:cNvCxnSpPr>
            <a:cxnSpLocks/>
          </p:cNvCxnSpPr>
          <p:nvPr/>
        </p:nvCxnSpPr>
        <p:spPr>
          <a:xfrm>
            <a:off x="1215483" y="6628000"/>
            <a:ext cx="1009252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7CFEED94-1250-44D3-9B33-4FB164E97F63}"/>
              </a:ext>
            </a:extLst>
          </p:cNvPr>
          <p:cNvCxnSpPr>
            <a:cxnSpLocks/>
          </p:cNvCxnSpPr>
          <p:nvPr/>
        </p:nvCxnSpPr>
        <p:spPr>
          <a:xfrm flipV="1">
            <a:off x="11455145" y="6219408"/>
            <a:ext cx="356143" cy="3429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EC905008-8CE5-494B-81BC-663E4BAB80B4}"/>
              </a:ext>
            </a:extLst>
          </p:cNvPr>
          <p:cNvSpPr/>
          <p:nvPr/>
        </p:nvSpPr>
        <p:spPr>
          <a:xfrm>
            <a:off x="3418534" y="2087489"/>
            <a:ext cx="2790092" cy="279009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0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기상기후</a:t>
            </a:r>
            <a:endParaRPr lang="en-US" altLang="ko-KR" sz="3000" b="1" dirty="0">
              <a:solidFill>
                <a:prstClr val="black">
                  <a:lumMod val="75000"/>
                  <a:lumOff val="2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Light" pitchFamily="18" charset="-127"/>
                <a:ea typeface="12롯데마트드림Light" pitchFamily="18" charset="-127"/>
              </a:rPr>
              <a:t>정보</a:t>
            </a:r>
            <a:endParaRPr lang="en-US" altLang="ko-KR" sz="3000" b="1" dirty="0">
              <a:solidFill>
                <a:prstClr val="black">
                  <a:lumMod val="75000"/>
                  <a:lumOff val="2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7869695F-FC88-4821-9C27-1B40791AB309}"/>
              </a:ext>
            </a:extLst>
          </p:cNvPr>
          <p:cNvSpPr/>
          <p:nvPr/>
        </p:nvSpPr>
        <p:spPr>
          <a:xfrm>
            <a:off x="5995642" y="2086496"/>
            <a:ext cx="2791086" cy="27910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000" b="1" dirty="0">
                <a:solidFill>
                  <a:prstClr val="white"/>
                </a:solidFill>
                <a:latin typeface="12롯데마트드림Light" pitchFamily="18" charset="-127"/>
                <a:ea typeface="12롯데마트드림Light" pitchFamily="18" charset="-127"/>
              </a:rPr>
              <a:t>SNS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="" xmlns:a16="http://schemas.microsoft.com/office/drawing/2014/main" id="{485E5B92-ED8B-4FF7-A55A-64F8F837C2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63" t="5354" r="5641" b="69779"/>
          <a:stretch/>
        </p:blipFill>
        <p:spPr>
          <a:xfrm>
            <a:off x="167283" y="5675973"/>
            <a:ext cx="949089" cy="9967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="" xmlns:a16="http://schemas.microsoft.com/office/drawing/2014/main" id="{BE44AD10-3024-4E70-852A-91B16EFFEB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76" t="71051" r="36441" b="14415"/>
          <a:stretch/>
        </p:blipFill>
        <p:spPr>
          <a:xfrm>
            <a:off x="10422483" y="736599"/>
            <a:ext cx="1210735" cy="1087835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="" xmlns:a16="http://schemas.microsoft.com/office/drawing/2014/main" id="{BAA11514-9D53-428B-B67E-8A1B998EFF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0" t="71945" r="20912" b="15963"/>
          <a:stretch/>
        </p:blipFill>
        <p:spPr>
          <a:xfrm>
            <a:off x="11308003" y="1069696"/>
            <a:ext cx="650429" cy="550618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="" xmlns:a16="http://schemas.microsoft.com/office/drawing/2014/main" id="{241A7165-661B-49CD-A0E3-B41B3344060C}"/>
              </a:ext>
            </a:extLst>
          </p:cNvPr>
          <p:cNvSpPr/>
          <p:nvPr/>
        </p:nvSpPr>
        <p:spPr>
          <a:xfrm>
            <a:off x="424970" y="1439914"/>
            <a:ext cx="4740921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12롯데마트드림Light" pitchFamily="18" charset="-127"/>
                <a:ea typeface="12롯데마트드림Light" pitchFamily="18" charset="-127"/>
              </a:rPr>
              <a:t>“</a:t>
            </a:r>
            <a:r>
              <a:rPr lang="ko-KR" altLang="en-US" sz="2000" b="1" dirty="0">
                <a:latin typeface="12롯데마트드림Light" pitchFamily="18" charset="-127"/>
                <a:ea typeface="12롯데마트드림Light" pitchFamily="18" charset="-127"/>
              </a:rPr>
              <a:t>기상기후정보를 활용한 소비패턴 파악</a:t>
            </a:r>
            <a:r>
              <a:rPr lang="en-US" altLang="ko-KR" b="1" dirty="0">
                <a:latin typeface="12롯데마트드림Light" pitchFamily="18" charset="-127"/>
                <a:ea typeface="12롯데마트드림Light" pitchFamily="18" charset="-127"/>
              </a:rPr>
              <a:t>”</a:t>
            </a:r>
            <a:endParaRPr lang="ko-KR" altLang="en-US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85" name="설명선: 굽은 선(테두리 없음) 84">
            <a:extLst>
              <a:ext uri="{FF2B5EF4-FFF2-40B4-BE49-F238E27FC236}">
                <a16:creationId xmlns="" xmlns:a16="http://schemas.microsoft.com/office/drawing/2014/main" id="{07E33600-9EF5-4AE0-8D0C-2102BC3BD311}"/>
              </a:ext>
            </a:extLst>
          </p:cNvPr>
          <p:cNvSpPr/>
          <p:nvPr/>
        </p:nvSpPr>
        <p:spPr>
          <a:xfrm flipV="1">
            <a:off x="2939181" y="2891341"/>
            <a:ext cx="2790092" cy="530361"/>
          </a:xfrm>
          <a:prstGeom prst="callout2">
            <a:avLst>
              <a:gd name="adj1" fmla="val 54809"/>
              <a:gd name="adj2" fmla="val 13431"/>
              <a:gd name="adj3" fmla="val 55783"/>
              <a:gd name="adj4" fmla="val -22385"/>
              <a:gd name="adj5" fmla="val 246575"/>
              <a:gd name="adj6" fmla="val -41059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9B71DEA8-184C-40C4-B174-BF392943BBE6}"/>
              </a:ext>
            </a:extLst>
          </p:cNvPr>
          <p:cNvSpPr/>
          <p:nvPr/>
        </p:nvSpPr>
        <p:spPr>
          <a:xfrm>
            <a:off x="7993737" y="5062546"/>
            <a:ext cx="3940913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12롯데마트드림Light" pitchFamily="18" charset="-127"/>
                <a:ea typeface="12롯데마트드림Light" pitchFamily="18" charset="-127"/>
              </a:rPr>
              <a:t>“ SNS </a:t>
            </a:r>
            <a:r>
              <a:rPr lang="ko-KR" altLang="en-US" sz="2000" b="1" dirty="0">
                <a:latin typeface="12롯데마트드림Light" pitchFamily="18" charset="-127"/>
                <a:ea typeface="12롯데마트드림Light" pitchFamily="18" charset="-127"/>
              </a:rPr>
              <a:t>채널을 통한 구매 촉진</a:t>
            </a:r>
            <a:r>
              <a:rPr lang="en-US" altLang="ko-KR" sz="2000" b="1" dirty="0">
                <a:latin typeface="12롯데마트드림Light" pitchFamily="18" charset="-127"/>
                <a:ea typeface="12롯데마트드림Light" pitchFamily="18" charset="-127"/>
              </a:rPr>
              <a:t>＂</a:t>
            </a:r>
            <a:endParaRPr lang="ko-KR" altLang="en-US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91" name="설명선: 굽은 선(테두리 없음) 90">
            <a:extLst>
              <a:ext uri="{FF2B5EF4-FFF2-40B4-BE49-F238E27FC236}">
                <a16:creationId xmlns="" xmlns:a16="http://schemas.microsoft.com/office/drawing/2014/main" id="{44F1DEC9-B262-4832-9051-7C850EBB4B77}"/>
              </a:ext>
            </a:extLst>
          </p:cNvPr>
          <p:cNvSpPr/>
          <p:nvPr/>
        </p:nvSpPr>
        <p:spPr>
          <a:xfrm flipH="1">
            <a:off x="6507682" y="3521702"/>
            <a:ext cx="2790092" cy="530361"/>
          </a:xfrm>
          <a:prstGeom prst="callout2">
            <a:avLst>
              <a:gd name="adj1" fmla="val 54809"/>
              <a:gd name="adj2" fmla="val 13431"/>
              <a:gd name="adj3" fmla="val 55783"/>
              <a:gd name="adj4" fmla="val -22385"/>
              <a:gd name="adj5" fmla="val 246575"/>
              <a:gd name="adj6" fmla="val -41059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92" name="모서리가 둥근 직사각형 103">
            <a:extLst>
              <a:ext uri="{FF2B5EF4-FFF2-40B4-BE49-F238E27FC236}">
                <a16:creationId xmlns="" xmlns:a16="http://schemas.microsoft.com/office/drawing/2014/main" id="{B7ADEC76-6030-4711-827A-D04C97083A3F}"/>
              </a:ext>
            </a:extLst>
          </p:cNvPr>
          <p:cNvSpPr/>
          <p:nvPr/>
        </p:nvSpPr>
        <p:spPr>
          <a:xfrm>
            <a:off x="1352270" y="5838783"/>
            <a:ext cx="9712711" cy="57964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“</a:t>
            </a:r>
            <a:r>
              <a:rPr lang="ko-KR" altLang="en-US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기상기후정보와 </a:t>
            </a:r>
            <a:r>
              <a:rPr lang="en-US" altLang="ko-KR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SNS</a:t>
            </a:r>
            <a:r>
              <a:rPr lang="ko-KR" altLang="en-US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채널을 활용한 소비패턴 예측의 정확성 제고 및 마케팅 효과의 극대화</a:t>
            </a:r>
            <a:r>
              <a:rPr lang="en-US" altLang="ko-KR" b="1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”</a:t>
            </a:r>
            <a:endParaRPr lang="ko-KR" altLang="en-US" b="1" dirty="0">
              <a:solidFill>
                <a:schemeClr val="tx1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60ABF7F-157B-48FA-AB83-042328A3635A}"/>
              </a:ext>
            </a:extLst>
          </p:cNvPr>
          <p:cNvSpPr txBox="1"/>
          <p:nvPr/>
        </p:nvSpPr>
        <p:spPr>
          <a:xfrm>
            <a:off x="441046" y="87350"/>
            <a:ext cx="2854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공모배경</a:t>
            </a:r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.2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분석목표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27F139F-6493-4330-AF12-76E71CC47BE3}"/>
              </a:ext>
            </a:extLst>
          </p:cNvPr>
          <p:cNvSpPr txBox="1"/>
          <p:nvPr/>
        </p:nvSpPr>
        <p:spPr>
          <a:xfrm>
            <a:off x="14717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88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86F8BEAA-8079-426A-BD08-1037B77FB03D}"/>
              </a:ext>
            </a:extLst>
          </p:cNvPr>
          <p:cNvSpPr/>
          <p:nvPr/>
        </p:nvSpPr>
        <p:spPr>
          <a:xfrm>
            <a:off x="228600" y="1012037"/>
            <a:ext cx="11756571" cy="5717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795B0993-BF99-4AED-B1C7-E42766E58481}"/>
              </a:ext>
            </a:extLst>
          </p:cNvPr>
          <p:cNvSpPr/>
          <p:nvPr/>
        </p:nvSpPr>
        <p:spPr>
          <a:xfrm>
            <a:off x="9410252" y="1120642"/>
            <a:ext cx="2440762" cy="5516463"/>
          </a:xfrm>
          <a:prstGeom prst="rect">
            <a:avLst/>
          </a:prstGeom>
          <a:solidFill>
            <a:schemeClr val="bg1"/>
          </a:solidFill>
          <a:ln w="25400">
            <a:solidFill>
              <a:srgbClr val="165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A4579361-A1A6-4ACF-9B1A-44FB003CD89B}"/>
              </a:ext>
            </a:extLst>
          </p:cNvPr>
          <p:cNvSpPr/>
          <p:nvPr/>
        </p:nvSpPr>
        <p:spPr>
          <a:xfrm>
            <a:off x="5972189" y="1120642"/>
            <a:ext cx="3303443" cy="5516462"/>
          </a:xfrm>
          <a:prstGeom prst="rect">
            <a:avLst/>
          </a:prstGeom>
          <a:solidFill>
            <a:schemeClr val="bg1"/>
          </a:solidFill>
          <a:ln w="25400">
            <a:solidFill>
              <a:srgbClr val="165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72A8921-E242-4452-8AF8-D76D0C620A3D}"/>
              </a:ext>
            </a:extLst>
          </p:cNvPr>
          <p:cNvSpPr/>
          <p:nvPr/>
        </p:nvSpPr>
        <p:spPr>
          <a:xfrm>
            <a:off x="2339331" y="1121517"/>
            <a:ext cx="3523292" cy="5515581"/>
          </a:xfrm>
          <a:prstGeom prst="rect">
            <a:avLst/>
          </a:prstGeom>
          <a:solidFill>
            <a:schemeClr val="bg1"/>
          </a:solidFill>
          <a:ln w="25400">
            <a:solidFill>
              <a:srgbClr val="165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4D11598C-80C5-4E99-A1C9-68DDE99B447A}"/>
              </a:ext>
            </a:extLst>
          </p:cNvPr>
          <p:cNvSpPr/>
          <p:nvPr/>
        </p:nvSpPr>
        <p:spPr>
          <a:xfrm>
            <a:off x="349149" y="6166024"/>
            <a:ext cx="1887215" cy="471074"/>
          </a:xfrm>
          <a:prstGeom prst="rect">
            <a:avLst/>
          </a:prstGeom>
          <a:solidFill>
            <a:schemeClr val="bg1"/>
          </a:solidFill>
          <a:ln w="25400">
            <a:solidFill>
              <a:srgbClr val="165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5D7DF533-6232-4A65-848F-9CB9CDF379FD}"/>
              </a:ext>
            </a:extLst>
          </p:cNvPr>
          <p:cNvSpPr/>
          <p:nvPr/>
        </p:nvSpPr>
        <p:spPr>
          <a:xfrm>
            <a:off x="355619" y="3643839"/>
            <a:ext cx="1872582" cy="2429705"/>
          </a:xfrm>
          <a:prstGeom prst="rect">
            <a:avLst/>
          </a:prstGeom>
          <a:solidFill>
            <a:schemeClr val="bg1"/>
          </a:solidFill>
          <a:ln w="25400">
            <a:solidFill>
              <a:srgbClr val="165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BF5EF253-30EA-4929-B323-8EDA8CBCEE0F}"/>
              </a:ext>
            </a:extLst>
          </p:cNvPr>
          <p:cNvSpPr/>
          <p:nvPr/>
        </p:nvSpPr>
        <p:spPr>
          <a:xfrm>
            <a:off x="344788" y="2791988"/>
            <a:ext cx="1875909" cy="745325"/>
          </a:xfrm>
          <a:prstGeom prst="rect">
            <a:avLst/>
          </a:prstGeom>
          <a:solidFill>
            <a:schemeClr val="bg1"/>
          </a:solidFill>
          <a:ln w="25400">
            <a:solidFill>
              <a:srgbClr val="165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5764A961-AF22-4370-8EE9-ABC79DD89125}"/>
              </a:ext>
            </a:extLst>
          </p:cNvPr>
          <p:cNvSpPr/>
          <p:nvPr/>
        </p:nvSpPr>
        <p:spPr>
          <a:xfrm>
            <a:off x="340986" y="1121518"/>
            <a:ext cx="1887215" cy="1574593"/>
          </a:xfrm>
          <a:prstGeom prst="rect">
            <a:avLst/>
          </a:prstGeom>
          <a:solidFill>
            <a:schemeClr val="bg1"/>
          </a:solidFill>
          <a:ln w="25400">
            <a:solidFill>
              <a:srgbClr val="165D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E2595C8-45F5-4B11-9066-F15056B6F147}"/>
              </a:ext>
            </a:extLst>
          </p:cNvPr>
          <p:cNvSpPr txBox="1"/>
          <p:nvPr/>
        </p:nvSpPr>
        <p:spPr>
          <a:xfrm>
            <a:off x="908431" y="1761228"/>
            <a:ext cx="24986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2">
                    <a:lumMod val="2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출처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9A3B6FF-47D2-4F37-A9A3-767355902C68}"/>
              </a:ext>
            </a:extLst>
          </p:cNvPr>
          <p:cNvSpPr txBox="1"/>
          <p:nvPr/>
        </p:nvSpPr>
        <p:spPr>
          <a:xfrm>
            <a:off x="3235608" y="1415147"/>
            <a:ext cx="2254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기상청 날씨마루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C4BF469-9B55-4CCC-B324-700F624D4C37}"/>
              </a:ext>
            </a:extLst>
          </p:cNvPr>
          <p:cNvSpPr txBox="1"/>
          <p:nvPr/>
        </p:nvSpPr>
        <p:spPr>
          <a:xfrm>
            <a:off x="6845945" y="1462463"/>
            <a:ext cx="2254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㈜</a:t>
            </a:r>
            <a:r>
              <a:rPr lang="ko-KR" altLang="en-US" sz="1600" b="1" dirty="0" err="1">
                <a:solidFill>
                  <a:schemeClr val="bg2">
                    <a:lumMod val="2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엠코퍼레이션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E04AC97-095C-49BF-870B-614A6F8D4CE9}"/>
              </a:ext>
            </a:extLst>
          </p:cNvPr>
          <p:cNvSpPr txBox="1"/>
          <p:nvPr/>
        </p:nvSpPr>
        <p:spPr>
          <a:xfrm>
            <a:off x="9937182" y="1413467"/>
            <a:ext cx="2254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㈜</a:t>
            </a:r>
            <a:r>
              <a:rPr lang="ko-KR" altLang="en-US" sz="1600" b="1" dirty="0" err="1">
                <a:solidFill>
                  <a:schemeClr val="bg2">
                    <a:lumMod val="2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바이브컴퍼니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1F8D096-0B20-4528-9E6F-2E9829C81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560" y="1765452"/>
            <a:ext cx="1534638" cy="6802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25F2ADF-236B-4A3A-B9A7-F8457549D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276" y="1967149"/>
            <a:ext cx="2993232" cy="4225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544F9F8C-D5D1-4DE2-8000-282EAF3B1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5847" y="1731400"/>
            <a:ext cx="2993232" cy="84597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26F3BED-C3F5-43AA-AEB1-F89F49DDB5C4}"/>
              </a:ext>
            </a:extLst>
          </p:cNvPr>
          <p:cNvSpPr txBox="1"/>
          <p:nvPr/>
        </p:nvSpPr>
        <p:spPr>
          <a:xfrm>
            <a:off x="679028" y="2987935"/>
            <a:ext cx="2483656" cy="33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데이터 내역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FBFEAC7-657B-43C7-98EA-9077ACF91DCB}"/>
              </a:ext>
            </a:extLst>
          </p:cNvPr>
          <p:cNvSpPr txBox="1"/>
          <p:nvPr/>
        </p:nvSpPr>
        <p:spPr>
          <a:xfrm>
            <a:off x="956177" y="4678679"/>
            <a:ext cx="671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변수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BA0EBE88-448B-41B0-9BA6-DBABEE58AA6F}"/>
              </a:ext>
            </a:extLst>
          </p:cNvPr>
          <p:cNvSpPr txBox="1"/>
          <p:nvPr/>
        </p:nvSpPr>
        <p:spPr>
          <a:xfrm>
            <a:off x="948860" y="6227668"/>
            <a:ext cx="667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기간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E09FCE22-C077-41FF-837C-6853DE4736DB}"/>
              </a:ext>
            </a:extLst>
          </p:cNvPr>
          <p:cNvSpPr txBox="1"/>
          <p:nvPr/>
        </p:nvSpPr>
        <p:spPr>
          <a:xfrm>
            <a:off x="2949378" y="2872252"/>
            <a:ext cx="2254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기온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강수량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상대습도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,</a:t>
            </a:r>
          </a:p>
          <a:p>
            <a:pPr algn="ctr"/>
            <a:endParaRPr lang="en-US" altLang="ko-KR" sz="6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풍속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미세먼지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08518EE-6590-4C36-901B-898F016DE47E}"/>
              </a:ext>
            </a:extLst>
          </p:cNvPr>
          <p:cNvSpPr txBox="1"/>
          <p:nvPr/>
        </p:nvSpPr>
        <p:spPr>
          <a:xfrm>
            <a:off x="6916690" y="3026540"/>
            <a:ext cx="2254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온라인 구매이력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3A42EBD0-6FA1-49C6-ACB8-67329235B161}"/>
              </a:ext>
            </a:extLst>
          </p:cNvPr>
          <p:cNvSpPr txBox="1"/>
          <p:nvPr/>
        </p:nvSpPr>
        <p:spPr>
          <a:xfrm>
            <a:off x="9999833" y="3018637"/>
            <a:ext cx="2254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소셜 데이터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E719A915-A4CA-406A-8BCB-FC2FA36A550F}"/>
              </a:ext>
            </a:extLst>
          </p:cNvPr>
          <p:cNvSpPr txBox="1"/>
          <p:nvPr/>
        </p:nvSpPr>
        <p:spPr>
          <a:xfrm>
            <a:off x="2512421" y="3500609"/>
            <a:ext cx="35010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300" dirty="0">
              <a:solidFill>
                <a:schemeClr val="bg2">
                  <a:lumMod val="25000"/>
                </a:schemeClr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r>
              <a:rPr lang="en-US" altLang="ko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    </a:t>
            </a:r>
            <a:endParaRPr lang="ko-KR" altLang="en-US" sz="13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A3C0E7F4-1F47-4E12-9729-FA8286D5DCA5}"/>
              </a:ext>
            </a:extLst>
          </p:cNvPr>
          <p:cNvSpPr txBox="1"/>
          <p:nvPr/>
        </p:nvSpPr>
        <p:spPr>
          <a:xfrm>
            <a:off x="2979418" y="6261891"/>
            <a:ext cx="2254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2018.01.01 - 2019.12.31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C02C3A2D-E8B1-43FE-BDD7-097F87A01A7C}"/>
              </a:ext>
            </a:extLst>
          </p:cNvPr>
          <p:cNvSpPr txBox="1"/>
          <p:nvPr/>
        </p:nvSpPr>
        <p:spPr>
          <a:xfrm>
            <a:off x="9471682" y="6261891"/>
            <a:ext cx="2254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2018.01.01 - 2019.12.31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D893014-31DF-4F85-A780-5F75E126DF76}"/>
              </a:ext>
            </a:extLst>
          </p:cNvPr>
          <p:cNvSpPr txBox="1"/>
          <p:nvPr/>
        </p:nvSpPr>
        <p:spPr>
          <a:xfrm>
            <a:off x="6543860" y="6261891"/>
            <a:ext cx="2254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12롯데마트드림Light" pitchFamily="18" charset="-127"/>
                <a:ea typeface="12롯데마트드림Light" pitchFamily="18" charset="-127"/>
              </a:rPr>
              <a:t>2018.01.01 - 2019.12.31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78C65996-F9D6-4063-B342-08C57C824C5E}"/>
              </a:ext>
            </a:extLst>
          </p:cNvPr>
          <p:cNvCxnSpPr>
            <a:cxnSpLocks/>
          </p:cNvCxnSpPr>
          <p:nvPr/>
        </p:nvCxnSpPr>
        <p:spPr>
          <a:xfrm>
            <a:off x="2339331" y="2733094"/>
            <a:ext cx="9511683" cy="0"/>
          </a:xfrm>
          <a:prstGeom prst="line">
            <a:avLst/>
          </a:prstGeom>
          <a:ln w="19050">
            <a:solidFill>
              <a:srgbClr val="165D9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="" xmlns:a16="http://schemas.microsoft.com/office/drawing/2014/main" id="{DA60F998-F742-49D8-BA26-5872373B2DBF}"/>
              </a:ext>
            </a:extLst>
          </p:cNvPr>
          <p:cNvCxnSpPr>
            <a:cxnSpLocks/>
          </p:cNvCxnSpPr>
          <p:nvPr/>
        </p:nvCxnSpPr>
        <p:spPr>
          <a:xfrm>
            <a:off x="2338746" y="3578553"/>
            <a:ext cx="9511683" cy="0"/>
          </a:xfrm>
          <a:prstGeom prst="line">
            <a:avLst/>
          </a:prstGeom>
          <a:ln w="19050">
            <a:solidFill>
              <a:srgbClr val="165D9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="" xmlns:a16="http://schemas.microsoft.com/office/drawing/2014/main" id="{9B966CD2-3A14-4922-9EAA-9A90A7264CA7}"/>
              </a:ext>
            </a:extLst>
          </p:cNvPr>
          <p:cNvCxnSpPr>
            <a:cxnSpLocks/>
          </p:cNvCxnSpPr>
          <p:nvPr/>
        </p:nvCxnSpPr>
        <p:spPr>
          <a:xfrm>
            <a:off x="2338746" y="6194461"/>
            <a:ext cx="9511683" cy="0"/>
          </a:xfrm>
          <a:prstGeom prst="line">
            <a:avLst/>
          </a:prstGeom>
          <a:ln w="19050">
            <a:solidFill>
              <a:srgbClr val="165D9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="" xmlns:a16="http://schemas.microsoft.com/office/drawing/2014/main" id="{810D9CE4-5D93-4B96-AD92-998334FF1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377409"/>
              </p:ext>
            </p:extLst>
          </p:nvPr>
        </p:nvGraphicFramePr>
        <p:xfrm>
          <a:off x="2468094" y="3664747"/>
          <a:ext cx="3321064" cy="24087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0981">
                  <a:extLst>
                    <a:ext uri="{9D8B030D-6E8A-4147-A177-3AD203B41FA5}">
                      <a16:colId xmlns="" xmlns:a16="http://schemas.microsoft.com/office/drawing/2014/main" val="87290937"/>
                    </a:ext>
                  </a:extLst>
                </a:gridCol>
                <a:gridCol w="2510083">
                  <a:extLst>
                    <a:ext uri="{9D8B030D-6E8A-4147-A177-3AD203B41FA5}">
                      <a16:colId xmlns="" xmlns:a16="http://schemas.microsoft.com/office/drawing/2014/main" val="3091526769"/>
                    </a:ext>
                  </a:extLst>
                </a:gridCol>
              </a:tblGrid>
              <a:tr h="2676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STN_ID 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kern="12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지점번호 </a:t>
                      </a:r>
                      <a:r>
                        <a:rPr lang="en-US" altLang="ko-KR" sz="1050" kern="12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(</a:t>
                      </a:r>
                      <a:r>
                        <a:rPr lang="ko-KR" altLang="en-US" sz="1050" kern="12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공통</a:t>
                      </a:r>
                      <a:r>
                        <a:rPr lang="en-US" altLang="ko-KR" sz="1050" kern="12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) 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22338678"/>
                  </a:ext>
                </a:extLst>
              </a:tr>
              <a:tr h="2676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TMA</a:t>
                      </a:r>
                      <a:endParaRPr lang="ko-KR" altLang="en-US" sz="105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관측시각</a:t>
                      </a:r>
                      <a:endParaRPr lang="ko-KR" altLang="en-US" sz="1050" dirty="0">
                        <a:solidFill>
                          <a:schemeClr val="bg2">
                            <a:lumMod val="25000"/>
                          </a:schemeClr>
                        </a:solidFill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61996752"/>
                  </a:ext>
                </a:extLst>
              </a:tr>
              <a:tr h="2676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AVG_TA</a:t>
                      </a:r>
                      <a:endParaRPr lang="ko-KR" altLang="en-US" sz="105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평균 기온</a:t>
                      </a:r>
                      <a:endParaRPr lang="ko-KR" altLang="en-US" sz="1050" dirty="0">
                        <a:solidFill>
                          <a:schemeClr val="bg2">
                            <a:lumMod val="25000"/>
                          </a:schemeClr>
                        </a:solidFill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67571548"/>
                  </a:ext>
                </a:extLst>
              </a:tr>
              <a:tr h="2676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MAX_TA   </a:t>
                      </a:r>
                      <a:endParaRPr lang="ko-KR" altLang="en-US" sz="105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최고 기온</a:t>
                      </a:r>
                      <a:endParaRPr lang="ko-KR" altLang="en-US" sz="1050" dirty="0">
                        <a:solidFill>
                          <a:schemeClr val="bg2">
                            <a:lumMod val="25000"/>
                          </a:schemeClr>
                        </a:solidFill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96812496"/>
                  </a:ext>
                </a:extLst>
              </a:tr>
              <a:tr h="2676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MIN_TA    </a:t>
                      </a:r>
                      <a:endParaRPr lang="ko-KR" altLang="en-US" sz="105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최저 기온</a:t>
                      </a:r>
                      <a:endParaRPr lang="ko-KR" altLang="en-US" sz="1050" dirty="0">
                        <a:solidFill>
                          <a:schemeClr val="bg2">
                            <a:lumMod val="25000"/>
                          </a:schemeClr>
                        </a:solidFill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75496643"/>
                  </a:ext>
                </a:extLst>
              </a:tr>
              <a:tr h="2676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SUM_RN   </a:t>
                      </a:r>
                      <a:endParaRPr lang="en-US" altLang="ko-KR" sz="105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합계 강수량</a:t>
                      </a:r>
                      <a:endParaRPr lang="ko-KR" altLang="en-US" sz="1050" dirty="0">
                        <a:solidFill>
                          <a:schemeClr val="bg2">
                            <a:lumMod val="25000"/>
                          </a:schemeClr>
                        </a:solidFill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59584543"/>
                  </a:ext>
                </a:extLst>
              </a:tr>
              <a:tr h="2676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AVG_RHM </a:t>
                      </a:r>
                      <a:endParaRPr lang="en-US" altLang="ko-KR" sz="105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평균 상대습도</a:t>
                      </a:r>
                      <a:endParaRPr lang="ko-KR" altLang="en-US" sz="1050" dirty="0">
                        <a:solidFill>
                          <a:schemeClr val="bg2">
                            <a:lumMod val="25000"/>
                          </a:schemeClr>
                        </a:solidFill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204798"/>
                  </a:ext>
                </a:extLst>
              </a:tr>
              <a:tr h="2676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PM10_PM </a:t>
                      </a:r>
                      <a:endParaRPr lang="ko-KR" altLang="en-US" sz="105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PM10 </a:t>
                      </a:r>
                      <a:r>
                        <a:rPr lang="ko-KR" altLang="en-US" sz="105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미세먼지 농도</a:t>
                      </a:r>
                      <a:endParaRPr lang="ko-KR" altLang="en-US" sz="1050" dirty="0">
                        <a:solidFill>
                          <a:schemeClr val="bg2">
                            <a:lumMod val="25000"/>
                          </a:schemeClr>
                        </a:solidFill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20014939"/>
                  </a:ext>
                </a:extLst>
              </a:tr>
              <a:tr h="2676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PM25_PM</a:t>
                      </a:r>
                      <a:endParaRPr lang="ko-KR" altLang="en-US" sz="1050" dirty="0"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PM25 </a:t>
                      </a:r>
                      <a:r>
                        <a:rPr lang="ko-KR" altLang="en-US" sz="105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미세먼지 농도 </a:t>
                      </a:r>
                      <a:r>
                        <a:rPr lang="en-US" altLang="ko-KR" sz="105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(</a:t>
                      </a:r>
                      <a:r>
                        <a:rPr lang="ko-KR" altLang="en-US" sz="105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초미세먼지</a:t>
                      </a:r>
                      <a:r>
                        <a:rPr lang="en-US" altLang="ko-KR" sz="105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)</a:t>
                      </a:r>
                      <a:endParaRPr lang="ko-KR" altLang="en-US" sz="1050" dirty="0">
                        <a:solidFill>
                          <a:schemeClr val="bg2">
                            <a:lumMod val="25000"/>
                          </a:schemeClr>
                        </a:solidFill>
                        <a:latin typeface="12롯데마트드림Light" pitchFamily="18" charset="-127"/>
                        <a:ea typeface="12롯데마트드림Light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0218106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A49B9931-30ED-43B4-911C-BABC5CBAF036}"/>
              </a:ext>
            </a:extLst>
          </p:cNvPr>
          <p:cNvSpPr txBox="1"/>
          <p:nvPr/>
        </p:nvSpPr>
        <p:spPr>
          <a:xfrm>
            <a:off x="441046" y="228170"/>
            <a:ext cx="2854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활용데이터 정의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EDF4E76A-FE18-4CE7-96BF-60E3311D4BF0}"/>
              </a:ext>
            </a:extLst>
          </p:cNvPr>
          <p:cNvSpPr txBox="1"/>
          <p:nvPr/>
        </p:nvSpPr>
        <p:spPr>
          <a:xfrm>
            <a:off x="77366" y="-17819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graphicFrame>
        <p:nvGraphicFramePr>
          <p:cNvPr id="37" name="표 4">
            <a:extLst>
              <a:ext uri="{FF2B5EF4-FFF2-40B4-BE49-F238E27FC236}">
                <a16:creationId xmlns="" xmlns:a16="http://schemas.microsoft.com/office/drawing/2014/main" id="{1F578326-4E22-48CF-AE1A-7388F2C07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360582"/>
              </p:ext>
            </p:extLst>
          </p:nvPr>
        </p:nvGraphicFramePr>
        <p:xfrm>
          <a:off x="9581463" y="4171872"/>
          <a:ext cx="2145037" cy="1070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5555">
                  <a:extLst>
                    <a:ext uri="{9D8B030D-6E8A-4147-A177-3AD203B41FA5}">
                      <a16:colId xmlns="" xmlns:a16="http://schemas.microsoft.com/office/drawing/2014/main" val="87290937"/>
                    </a:ext>
                  </a:extLst>
                </a:gridCol>
                <a:gridCol w="1409482">
                  <a:extLst>
                    <a:ext uri="{9D8B030D-6E8A-4147-A177-3AD203B41FA5}">
                      <a16:colId xmlns="" xmlns:a16="http://schemas.microsoft.com/office/drawing/2014/main" val="3091526769"/>
                    </a:ext>
                  </a:extLst>
                </a:gridCol>
              </a:tblGrid>
              <a:tr h="2676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kern="12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date</a:t>
                      </a:r>
                      <a:endParaRPr lang="en-US" altLang="ko-KR" sz="1050" b="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50" kern="12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날짜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22338678"/>
                  </a:ext>
                </a:extLst>
              </a:tr>
              <a:tr h="2676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kern="1200" dirty="0" err="1">
                          <a:latin typeface="12롯데마트드림Light" pitchFamily="18" charset="-127"/>
                          <a:ea typeface="12롯데마트드림Light" pitchFamily="18" charset="-127"/>
                        </a:rPr>
                        <a:t>big_cat</a:t>
                      </a:r>
                      <a:endParaRPr lang="en-US" altLang="ko-KR" sz="105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50" kern="12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상품 대분류명</a:t>
                      </a:r>
                      <a:endParaRPr lang="en-US" altLang="ko-KR" sz="105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61996752"/>
                  </a:ext>
                </a:extLst>
              </a:tr>
              <a:tr h="2676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kern="1200" dirty="0" err="1">
                          <a:latin typeface="12롯데마트드림Light" pitchFamily="18" charset="-127"/>
                          <a:ea typeface="12롯데마트드림Light" pitchFamily="18" charset="-127"/>
                        </a:rPr>
                        <a:t>sm_cat</a:t>
                      </a:r>
                      <a:endParaRPr lang="en-US" altLang="ko-KR" sz="105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50" kern="12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상품 소분류명</a:t>
                      </a:r>
                      <a:endParaRPr lang="en-US" altLang="ko-KR" sz="105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67571548"/>
                  </a:ext>
                </a:extLst>
              </a:tr>
              <a:tr h="2676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kern="1200" dirty="0" err="1">
                          <a:latin typeface="12롯데마트드림Light" pitchFamily="18" charset="-127"/>
                          <a:ea typeface="12롯데마트드림Light" pitchFamily="18" charset="-127"/>
                        </a:rPr>
                        <a:t>cnt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kern="12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10</a:t>
                      </a:r>
                      <a:r>
                        <a:rPr lang="ko-KR" altLang="en-US" sz="1050" kern="12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만 건 당 건수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96812496"/>
                  </a:ext>
                </a:extLst>
              </a:tr>
            </a:tbl>
          </a:graphicData>
        </a:graphic>
      </p:graphicFrame>
      <p:graphicFrame>
        <p:nvGraphicFramePr>
          <p:cNvPr id="43" name="표 4">
            <a:extLst>
              <a:ext uri="{FF2B5EF4-FFF2-40B4-BE49-F238E27FC236}">
                <a16:creationId xmlns="" xmlns:a16="http://schemas.microsoft.com/office/drawing/2014/main" id="{D99A9072-9432-4ADB-914C-235BDABD3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834622"/>
              </p:ext>
            </p:extLst>
          </p:nvPr>
        </p:nvGraphicFramePr>
        <p:xfrm>
          <a:off x="6148089" y="3989373"/>
          <a:ext cx="2980282" cy="16680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8462">
                  <a:extLst>
                    <a:ext uri="{9D8B030D-6E8A-4147-A177-3AD203B41FA5}">
                      <a16:colId xmlns="" xmlns:a16="http://schemas.microsoft.com/office/drawing/2014/main" val="87290937"/>
                    </a:ext>
                  </a:extLst>
                </a:gridCol>
                <a:gridCol w="2031820">
                  <a:extLst>
                    <a:ext uri="{9D8B030D-6E8A-4147-A177-3AD203B41FA5}">
                      <a16:colId xmlns="" xmlns:a16="http://schemas.microsoft.com/office/drawing/2014/main" val="3091526769"/>
                    </a:ext>
                  </a:extLst>
                </a:gridCol>
              </a:tblGrid>
              <a:tr h="2780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date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50" kern="12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날짜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22338678"/>
                  </a:ext>
                </a:extLst>
              </a:tr>
              <a:tr h="27801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kern="12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sex</a:t>
                      </a:r>
                      <a:endParaRPr lang="en-US" altLang="ko-KR" sz="1050" b="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성별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61996752"/>
                  </a:ext>
                </a:extLst>
              </a:tr>
              <a:tr h="2780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age</a:t>
                      </a:r>
                      <a:endParaRPr lang="en-US" altLang="ko-KR" sz="1050" b="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나이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67571548"/>
                  </a:ext>
                </a:extLst>
              </a:tr>
              <a:tr h="2780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 err="1">
                          <a:latin typeface="12롯데마트드림Light" pitchFamily="18" charset="-127"/>
                          <a:ea typeface="12롯데마트드림Light" pitchFamily="18" charset="-127"/>
                        </a:rPr>
                        <a:t>big_cat</a:t>
                      </a:r>
                      <a:endParaRPr lang="en-US" altLang="ko-KR" sz="1050" b="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상품 대분류명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96812496"/>
                  </a:ext>
                </a:extLst>
              </a:tr>
              <a:tr h="27801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kern="1200" dirty="0" err="1">
                          <a:latin typeface="12롯데마트드림Light" pitchFamily="18" charset="-127"/>
                          <a:ea typeface="12롯데마트드림Light" pitchFamily="18" charset="-127"/>
                        </a:rPr>
                        <a:t>sm_cat</a:t>
                      </a:r>
                      <a:endParaRPr lang="en-US" altLang="ko-KR" sz="1050" b="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상품 소분류명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75496643"/>
                  </a:ext>
                </a:extLst>
              </a:tr>
              <a:tr h="2780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qty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dirty="0">
                          <a:latin typeface="12롯데마트드림Light" pitchFamily="18" charset="-127"/>
                          <a:ea typeface="12롯데마트드림Light" pitchFamily="18" charset="-127"/>
                        </a:rPr>
                        <a:t>구매 수량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92003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33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45682" y="930460"/>
            <a:ext cx="2368948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latin typeface="12롯데마트드림Medium" pitchFamily="18" charset="-127"/>
                <a:ea typeface="12롯데마트드림Medium" pitchFamily="18" charset="-127"/>
              </a:rPr>
              <a:t>데이터 정제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37954" y="1518287"/>
            <a:ext cx="1713931" cy="443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날씨변수 </a:t>
            </a:r>
            <a:r>
              <a:rPr lang="ko-KR" altLang="en-US" b="1" dirty="0" err="1">
                <a:latin typeface="12롯데마트드림Light" pitchFamily="18" charset="-127"/>
                <a:ea typeface="12롯데마트드림Light" pitchFamily="18" charset="-127"/>
              </a:rPr>
              <a:t>결측값</a:t>
            </a: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endParaRPr lang="en-US" altLang="ko-KR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="" xmlns:a16="http://schemas.microsoft.com/office/drawing/2014/main" id="{57505D7A-AA09-4893-8653-CB473DD09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685833"/>
              </p:ext>
            </p:extLst>
          </p:nvPr>
        </p:nvGraphicFramePr>
        <p:xfrm>
          <a:off x="1958461" y="2157101"/>
          <a:ext cx="3284504" cy="4506671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5797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0472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666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변수명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변수설명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666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Avg_ta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평균 기온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666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Max_ta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최고 기온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666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Min_ta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최저 기온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666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⋮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666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Avg_ws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평균 풍속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666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Max_ws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최대 풍속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666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Max_ins_ws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최대 순간 풍속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4666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Sum_rn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합계 강수량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4666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Avg_rhm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평균 상대습도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4666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Min_rhm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최소 상대습도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4666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Pm10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미세먼지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4666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Pm25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초미세먼지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-64705" y="3957221"/>
            <a:ext cx="2019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2000" kern="0" dirty="0" err="1">
                <a:latin typeface="12롯데마트드림Medium" pitchFamily="18" charset="-127"/>
                <a:ea typeface="12롯데마트드림Medium" pitchFamily="18" charset="-127"/>
              </a:rPr>
              <a:t>결측치</a:t>
            </a:r>
            <a:r>
              <a:rPr lang="ko-KR" altLang="en-US" sz="2000" kern="0" dirty="0">
                <a:latin typeface="12롯데마트드림Medium" pitchFamily="18" charset="-127"/>
                <a:ea typeface="12롯데마트드림Medium" pitchFamily="18" charset="-127"/>
              </a:rPr>
              <a:t> 총 </a:t>
            </a:r>
            <a:r>
              <a:rPr lang="en-US" altLang="ko-KR" sz="2000" kern="0" dirty="0">
                <a:latin typeface="12롯데마트드림Medium" pitchFamily="18" charset="-127"/>
                <a:ea typeface="12롯데마트드림Medium" pitchFamily="18" charset="-127"/>
              </a:rPr>
              <a:t>7</a:t>
            </a:r>
            <a:r>
              <a:rPr lang="ko-KR" altLang="en-US" sz="2000" kern="0" dirty="0">
                <a:latin typeface="12롯데마트드림Medium" pitchFamily="18" charset="-127"/>
                <a:ea typeface="12롯데마트드림Medium" pitchFamily="18" charset="-127"/>
              </a:rPr>
              <a:t>개</a:t>
            </a:r>
            <a:endParaRPr lang="en-US" altLang="ko-KR" sz="2000" kern="0" dirty="0">
              <a:latin typeface="12롯데마트드림Medium" pitchFamily="18" charset="-127"/>
              <a:ea typeface="12롯데마트드림Medium" pitchFamily="18" charset="-127"/>
            </a:endParaRPr>
          </a:p>
          <a:p>
            <a:pPr algn="ctr" latinLnBrk="0">
              <a:defRPr/>
            </a:pPr>
            <a:r>
              <a:rPr lang="en-US" altLang="ko-KR" sz="2000" kern="0" dirty="0">
                <a:latin typeface="12롯데마트드림Medium" pitchFamily="18" charset="-127"/>
                <a:ea typeface="12롯데마트드림Medium" pitchFamily="18" charset="-127"/>
              </a:rPr>
              <a:t>(</a:t>
            </a:r>
            <a:r>
              <a:rPr lang="ko-KR" altLang="en-US" sz="2000" kern="0" dirty="0">
                <a:latin typeface="12롯데마트드림Medium" pitchFamily="18" charset="-127"/>
                <a:ea typeface="12롯데마트드림Medium" pitchFamily="18" charset="-127"/>
              </a:rPr>
              <a:t>비율 </a:t>
            </a:r>
            <a:r>
              <a:rPr lang="en-US" altLang="ko-KR" sz="2000" kern="0" dirty="0">
                <a:latin typeface="12롯데마트드림Medium" pitchFamily="18" charset="-127"/>
                <a:ea typeface="12롯데마트드림Medium" pitchFamily="18" charset="-127"/>
              </a:rPr>
              <a:t>0.00029%)</a:t>
            </a:r>
            <a:endParaRPr lang="ko-KR" altLang="en-US" sz="2000" kern="0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841256" y="1518287"/>
            <a:ext cx="5631011" cy="5161146"/>
            <a:chOff x="5841256" y="1518287"/>
            <a:chExt cx="5631011" cy="5161146"/>
          </a:xfrm>
        </p:grpSpPr>
        <p:sp>
          <p:nvSpPr>
            <p:cNvPr id="3" name="직사각형 2"/>
            <p:cNvSpPr/>
            <p:nvPr/>
          </p:nvSpPr>
          <p:spPr>
            <a:xfrm>
              <a:off x="5841256" y="2174685"/>
              <a:ext cx="5631011" cy="4504748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3310E39F-FFA3-4F7B-BB49-DDCB826B84F4}"/>
                </a:ext>
              </a:extLst>
            </p:cNvPr>
            <p:cNvSpPr txBox="1"/>
            <p:nvPr/>
          </p:nvSpPr>
          <p:spPr>
            <a:xfrm>
              <a:off x="5841256" y="2066110"/>
              <a:ext cx="1411207" cy="640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latin typeface="12롯데마트드림Medium" pitchFamily="18" charset="-127"/>
                  <a:ea typeface="12롯데마트드림Medium" pitchFamily="18" charset="-127"/>
                </a:rPr>
                <a:t>“ MICE ”</a:t>
              </a:r>
              <a:endParaRPr lang="ko-KR" altLang="en-US" sz="2800" b="1" kern="0" dirty="0">
                <a:latin typeface="12롯데마트드림Medium" pitchFamily="18" charset="-127"/>
                <a:ea typeface="12롯데마트드림Medium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4C041490-CC15-481F-8230-41188A69809B}"/>
                </a:ext>
              </a:extLst>
            </p:cNvPr>
            <p:cNvSpPr txBox="1"/>
            <p:nvPr/>
          </p:nvSpPr>
          <p:spPr>
            <a:xfrm>
              <a:off x="5841256" y="2632830"/>
              <a:ext cx="5071530" cy="443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kern="0" dirty="0">
                  <a:latin typeface="12롯데마트드림Medium" pitchFamily="18" charset="-127"/>
                  <a:ea typeface="12롯데마트드림Medium" pitchFamily="18" charset="-127"/>
                </a:rPr>
                <a:t>(Multivariate</a:t>
              </a:r>
              <a:r>
                <a:rPr lang="ko-KR" altLang="en-US" kern="0" dirty="0">
                  <a:latin typeface="12롯데마트드림Medium" pitchFamily="18" charset="-127"/>
                  <a:ea typeface="12롯데마트드림Medium" pitchFamily="18" charset="-127"/>
                </a:rPr>
                <a:t> </a:t>
              </a:r>
              <a:r>
                <a:rPr lang="en-US" altLang="ko-KR" kern="0" dirty="0">
                  <a:latin typeface="12롯데마트드림Medium" pitchFamily="18" charset="-127"/>
                  <a:ea typeface="12롯데마트드림Medium" pitchFamily="18" charset="-127"/>
                </a:rPr>
                <a:t>Imputation by Chained Equations)</a:t>
              </a:r>
              <a:endParaRPr lang="ko-KR" altLang="en-US" kern="0" dirty="0">
                <a:latin typeface="12롯데마트드림Medium" pitchFamily="18" charset="-127"/>
                <a:ea typeface="12롯데마트드림Medium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1D8D94B3-0BCA-4B84-BAFC-BA0D12A5F064}"/>
                </a:ext>
              </a:extLst>
            </p:cNvPr>
            <p:cNvSpPr/>
            <p:nvPr/>
          </p:nvSpPr>
          <p:spPr>
            <a:xfrm>
              <a:off x="5841256" y="1518287"/>
              <a:ext cx="1713931" cy="4432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 err="1">
                  <a:latin typeface="12롯데마트드림Light" pitchFamily="18" charset="-127"/>
                  <a:ea typeface="12롯데마트드림Light" pitchFamily="18" charset="-127"/>
                </a:rPr>
                <a:t>결측값</a:t>
              </a:r>
              <a:r>
                <a:rPr lang="ko-KR" altLang="en-US" b="1" dirty="0">
                  <a:latin typeface="12롯데마트드림Light" pitchFamily="18" charset="-127"/>
                  <a:ea typeface="12롯데마트드림Light" pitchFamily="18" charset="-127"/>
                </a:rPr>
                <a:t> 처리 방법</a:t>
              </a:r>
              <a:endParaRPr lang="en-US" altLang="ko-KR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93B36705-D927-4F68-84D3-A55970432307}"/>
                </a:ext>
              </a:extLst>
            </p:cNvPr>
            <p:cNvSpPr/>
            <p:nvPr/>
          </p:nvSpPr>
          <p:spPr>
            <a:xfrm>
              <a:off x="6020367" y="3167162"/>
              <a:ext cx="5272788" cy="11310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b="1" dirty="0">
                  <a:ea typeface="12롯데마트드림Light" pitchFamily="18" charset="-127"/>
                </a:rPr>
                <a:t>MCAR(Missing Completely at random)</a:t>
              </a:r>
              <a:r>
                <a:rPr lang="ko-KR" altLang="en-US" sz="1500" b="1" dirty="0">
                  <a:ea typeface="12롯데마트드림Light" pitchFamily="18" charset="-127"/>
                </a:rPr>
                <a:t>값을 다중대체</a:t>
              </a:r>
              <a:endParaRPr lang="en-US" altLang="ko-KR" sz="1500" b="1" dirty="0">
                <a:ea typeface="12롯데마트드림Light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b="1" dirty="0" err="1">
                  <a:latin typeface="12롯데마트드림Light" pitchFamily="18" charset="-127"/>
                  <a:ea typeface="12롯데마트드림Light" pitchFamily="18" charset="-127"/>
                </a:rPr>
                <a:t>결측치의</a:t>
              </a:r>
              <a:r>
                <a:rPr lang="ko-KR" altLang="en-US" sz="1500" b="1" dirty="0">
                  <a:latin typeface="12롯데마트드림Light" pitchFamily="18" charset="-127"/>
                  <a:ea typeface="12롯데마트드림Light" pitchFamily="18" charset="-127"/>
                </a:rPr>
                <a:t> 비율이 매우 작아 완전 제거법으로 처리할 수 있지만</a:t>
              </a:r>
              <a:r>
                <a:rPr lang="en-US" altLang="ko-KR" sz="1500" b="1" dirty="0">
                  <a:latin typeface="12롯데마트드림Light" pitchFamily="18" charset="-127"/>
                  <a:ea typeface="12롯데마트드림Light" pitchFamily="18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latin typeface="12롯데마트드림Light" pitchFamily="18" charset="-127"/>
                  <a:ea typeface="12롯데마트드림Light" pitchFamily="18" charset="-127"/>
                </a:rPr>
                <a:t>     </a:t>
              </a:r>
              <a:r>
                <a:rPr lang="ko-KR" altLang="en-US" sz="1500" b="1" dirty="0" err="1">
                  <a:latin typeface="12롯데마트드림Light" pitchFamily="18" charset="-127"/>
                  <a:ea typeface="12롯데마트드림Light" pitchFamily="18" charset="-127"/>
                </a:rPr>
                <a:t>날짜별</a:t>
              </a:r>
              <a:r>
                <a:rPr lang="ko-KR" altLang="en-US" sz="1500" b="1" dirty="0">
                  <a:latin typeface="12롯데마트드림Light" pitchFamily="18" charset="-127"/>
                  <a:ea typeface="12롯데마트드림Light" pitchFamily="18" charset="-127"/>
                </a:rPr>
                <a:t> 기상데이터를 모두 활용해 분석하기 위해 대체 선택</a:t>
              </a:r>
              <a:endParaRPr lang="en-US" altLang="ko-KR" sz="15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E5000AFB-796C-48ED-8473-13DEA647667F}"/>
                </a:ext>
              </a:extLst>
            </p:cNvPr>
            <p:cNvSpPr/>
            <p:nvPr/>
          </p:nvSpPr>
          <p:spPr>
            <a:xfrm>
              <a:off x="6020367" y="4682691"/>
              <a:ext cx="5272788" cy="1778949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500" b="1" dirty="0">
                  <a:latin typeface="12롯데마트드림Light" pitchFamily="18" charset="-127"/>
                  <a:ea typeface="12롯데마트드림Light" pitchFamily="18" charset="-127"/>
                </a:rPr>
                <a:t>다른 모든 변수를 사용해 </a:t>
              </a:r>
              <a:r>
                <a:rPr lang="ko-KR" altLang="en-US" sz="1500" b="1" dirty="0" err="1">
                  <a:latin typeface="12롯데마트드림Light" pitchFamily="18" charset="-127"/>
                  <a:ea typeface="12롯데마트드림Light" pitchFamily="18" charset="-127"/>
                </a:rPr>
                <a:t>결측치</a:t>
              </a:r>
              <a:r>
                <a:rPr lang="ko-KR" altLang="en-US" sz="1500" b="1" dirty="0">
                  <a:latin typeface="12롯데마트드림Light" pitchFamily="18" charset="-127"/>
                  <a:ea typeface="12롯데마트드림Light" pitchFamily="18" charset="-127"/>
                </a:rPr>
                <a:t> 예측</a:t>
              </a:r>
              <a:endParaRPr lang="en-US" altLang="ko-KR" sz="1500" b="1" dirty="0">
                <a:latin typeface="12롯데마트드림Light" pitchFamily="18" charset="-127"/>
                <a:ea typeface="12롯데마트드림Light" pitchFamily="18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500" b="1" dirty="0" err="1">
                  <a:latin typeface="12롯데마트드림Light" pitchFamily="18" charset="-127"/>
                  <a:ea typeface="12롯데마트드림Light" pitchFamily="18" charset="-127"/>
                </a:rPr>
                <a:t>결측치가</a:t>
              </a:r>
              <a:r>
                <a:rPr lang="ko-KR" altLang="en-US" sz="1500" b="1" dirty="0">
                  <a:latin typeface="12롯데마트드림Light" pitchFamily="18" charset="-127"/>
                  <a:ea typeface="12롯데마트드림Light" pitchFamily="18" charset="-127"/>
                </a:rPr>
                <a:t> 채워진 완성된 데이터셋 여러 개 생성</a:t>
              </a:r>
              <a:endParaRPr lang="en-US" altLang="ko-KR" sz="1500" b="1" dirty="0">
                <a:latin typeface="12롯데마트드림Light" pitchFamily="18" charset="-127"/>
                <a:ea typeface="12롯데마트드림Light" pitchFamily="18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500" b="1" dirty="0">
                  <a:latin typeface="12롯데마트드림Light" pitchFamily="18" charset="-127"/>
                  <a:ea typeface="12롯데마트드림Light" pitchFamily="18" charset="-127"/>
                </a:rPr>
                <a:t>각각의 완성된 데이터셋에 통계 모형 적용</a:t>
              </a:r>
              <a:endParaRPr lang="en-US" altLang="ko-KR" sz="1500" b="1" dirty="0">
                <a:latin typeface="12롯데마트드림Light" pitchFamily="18" charset="-127"/>
                <a:ea typeface="12롯데마트드림Light" pitchFamily="18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500" b="1" dirty="0">
                  <a:latin typeface="12롯데마트드림Light" pitchFamily="18" charset="-127"/>
                  <a:ea typeface="12롯데마트드림Light" pitchFamily="18" charset="-127"/>
                </a:rPr>
                <a:t>각각의 분석 결과를 하나로 통합</a:t>
              </a:r>
              <a:endParaRPr lang="en-US" altLang="ko-KR" sz="1500" b="1" dirty="0">
                <a:latin typeface="12롯데마트드림Light" pitchFamily="18" charset="-127"/>
                <a:ea typeface="12롯데마트드림Light" pitchFamily="18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500" b="1" dirty="0">
                  <a:latin typeface="12롯데마트드림Light" pitchFamily="18" charset="-127"/>
                  <a:ea typeface="12롯데마트드림Light" pitchFamily="18" charset="-127"/>
                </a:rPr>
                <a:t>원 데이터의 </a:t>
              </a:r>
              <a:r>
                <a:rPr lang="ko-KR" altLang="en-US" sz="1500" b="1" dirty="0" err="1">
                  <a:latin typeface="12롯데마트드림Light" pitchFamily="18" charset="-127"/>
                  <a:ea typeface="12롯데마트드림Light" pitchFamily="18" charset="-127"/>
                </a:rPr>
                <a:t>결측치</a:t>
              </a:r>
              <a:r>
                <a:rPr lang="ko-KR" altLang="en-US" sz="1500" b="1" dirty="0">
                  <a:latin typeface="12롯데마트드림Light" pitchFamily="18" charset="-127"/>
                  <a:ea typeface="12롯데마트드림Light" pitchFamily="18" charset="-127"/>
                </a:rPr>
                <a:t> 대체</a:t>
              </a:r>
              <a:endParaRPr lang="en-US" altLang="ko-KR" sz="1500" b="1" dirty="0"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</p:grpSp>
      <p:sp>
        <p:nvSpPr>
          <p:cNvPr id="22" name="원호 21">
            <a:extLst>
              <a:ext uri="{FF2B5EF4-FFF2-40B4-BE49-F238E27FC236}">
                <a16:creationId xmlns="" xmlns:a16="http://schemas.microsoft.com/office/drawing/2014/main" id="{01CBBD44-751B-49AF-B7F6-39720DD86906}"/>
              </a:ext>
            </a:extLst>
          </p:cNvPr>
          <p:cNvSpPr/>
          <p:nvPr/>
        </p:nvSpPr>
        <p:spPr>
          <a:xfrm rot="596070" flipH="1" flipV="1">
            <a:off x="1349912" y="5695884"/>
            <a:ext cx="1464230" cy="996958"/>
          </a:xfrm>
          <a:prstGeom prst="arc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3105C89-13D9-4AED-8BDE-67589EF74AC2}"/>
              </a:ext>
            </a:extLst>
          </p:cNvPr>
          <p:cNvSpPr txBox="1"/>
          <p:nvPr/>
        </p:nvSpPr>
        <p:spPr>
          <a:xfrm>
            <a:off x="441046" y="87350"/>
            <a:ext cx="4354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데이터 처리 방안 </a:t>
            </a:r>
            <a:r>
              <a:rPr lang="ko-KR" altLang="en-US" sz="20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및 활용 분석 기법 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.1 </a:t>
            </a:r>
            <a:r>
              <a:rPr lang="ko-KR" altLang="en-US" sz="2000" dirty="0" err="1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결측값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처리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85B2489-32B3-48BE-807B-95A96F012A95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23" name="원호 22">
            <a:extLst>
              <a:ext uri="{FF2B5EF4-FFF2-40B4-BE49-F238E27FC236}">
                <a16:creationId xmlns="" xmlns:a16="http://schemas.microsoft.com/office/drawing/2014/main" id="{01CBBD44-751B-49AF-B7F6-39720DD86906}"/>
              </a:ext>
            </a:extLst>
          </p:cNvPr>
          <p:cNvSpPr/>
          <p:nvPr/>
        </p:nvSpPr>
        <p:spPr>
          <a:xfrm rot="4568972" flipH="1" flipV="1">
            <a:off x="1437104" y="2100528"/>
            <a:ext cx="1258630" cy="1469894"/>
          </a:xfrm>
          <a:prstGeom prst="arc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434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7952" y="930460"/>
            <a:ext cx="2463762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>
                <a:latin typeface="12롯데마트드림Medium" pitchFamily="18" charset="-127"/>
                <a:ea typeface="12롯데마트드림Medium" pitchFamily="18" charset="-127"/>
              </a:rPr>
              <a:t>데이터 정제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37952" y="1518287"/>
            <a:ext cx="273704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12롯데마트드림Light" pitchFamily="18" charset="-127"/>
                <a:ea typeface="12롯데마트드림Light" pitchFamily="18" charset="-127"/>
              </a:rPr>
              <a:t>온라인 구매건수 </a:t>
            </a:r>
            <a:r>
              <a:rPr lang="ko-KR" altLang="en-US" b="1" dirty="0" err="1">
                <a:latin typeface="12롯데마트드림Light" pitchFamily="18" charset="-127"/>
                <a:ea typeface="12롯데마트드림Light" pitchFamily="18" charset="-127"/>
              </a:rPr>
              <a:t>결측값</a:t>
            </a:r>
            <a:endParaRPr lang="en-US" altLang="ko-KR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="" xmlns:a16="http://schemas.microsoft.com/office/drawing/2014/main" id="{D5084F05-A7D4-450D-ABAA-12A2C4C953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681844"/>
              </p:ext>
            </p:extLst>
          </p:nvPr>
        </p:nvGraphicFramePr>
        <p:xfrm>
          <a:off x="437952" y="2294710"/>
          <a:ext cx="4875920" cy="30011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67416">
                  <a:extLst>
                    <a:ext uri="{9D8B030D-6E8A-4147-A177-3AD203B41FA5}">
                      <a16:colId xmlns="" xmlns:a16="http://schemas.microsoft.com/office/drawing/2014/main" val="1684206871"/>
                    </a:ext>
                  </a:extLst>
                </a:gridCol>
                <a:gridCol w="593020">
                  <a:extLst>
                    <a:ext uri="{9D8B030D-6E8A-4147-A177-3AD203B41FA5}">
                      <a16:colId xmlns="" xmlns:a16="http://schemas.microsoft.com/office/drawing/2014/main" val="3468185621"/>
                    </a:ext>
                  </a:extLst>
                </a:gridCol>
                <a:gridCol w="713736">
                  <a:extLst>
                    <a:ext uri="{9D8B030D-6E8A-4147-A177-3AD203B41FA5}">
                      <a16:colId xmlns="" xmlns:a16="http://schemas.microsoft.com/office/drawing/2014/main" val="2456693595"/>
                    </a:ext>
                  </a:extLst>
                </a:gridCol>
                <a:gridCol w="739848">
                  <a:extLst>
                    <a:ext uri="{9D8B030D-6E8A-4147-A177-3AD203B41FA5}">
                      <a16:colId xmlns="" xmlns:a16="http://schemas.microsoft.com/office/drawing/2014/main" val="4014165063"/>
                    </a:ext>
                  </a:extLst>
                </a:gridCol>
                <a:gridCol w="757257">
                  <a:extLst>
                    <a:ext uri="{9D8B030D-6E8A-4147-A177-3AD203B41FA5}">
                      <a16:colId xmlns="" xmlns:a16="http://schemas.microsoft.com/office/drawing/2014/main" val="1769660099"/>
                    </a:ext>
                  </a:extLst>
                </a:gridCol>
                <a:gridCol w="704643">
                  <a:extLst>
                    <a:ext uri="{9D8B030D-6E8A-4147-A177-3AD203B41FA5}">
                      <a16:colId xmlns="" xmlns:a16="http://schemas.microsoft.com/office/drawing/2014/main" val="3289333894"/>
                    </a:ext>
                  </a:extLst>
                </a:gridCol>
              </a:tblGrid>
              <a:tr h="4040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날짜</a:t>
                      </a:r>
                      <a:endParaRPr 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+mn-cs"/>
                        </a:rPr>
                        <a:t>성별</a:t>
                      </a:r>
                      <a:endParaRPr 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+mn-cs"/>
                        </a:rPr>
                        <a:t>연령대</a:t>
                      </a:r>
                      <a:endParaRPr 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대분류</a:t>
                      </a:r>
                      <a:endParaRPr 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소분류</a:t>
                      </a:r>
                      <a:endParaRPr 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 err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구매량</a:t>
                      </a:r>
                      <a:endParaRPr 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7069060"/>
                  </a:ext>
                </a:extLst>
              </a:tr>
              <a:tr h="5194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2019-09-19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F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뷰티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린스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7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28126714"/>
                  </a:ext>
                </a:extLst>
              </a:tr>
              <a:tr h="5194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2019-09-19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M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뷰티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린스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3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54046149"/>
                  </a:ext>
                </a:extLst>
              </a:tr>
              <a:tr h="51941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2019-09-19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F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30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뷰티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린스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27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6442258"/>
                  </a:ext>
                </a:extLst>
              </a:tr>
              <a:tr h="51941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2019-09-19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F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40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뷰티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린스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32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0009102"/>
                  </a:ext>
                </a:extLst>
              </a:tr>
              <a:tr h="51941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2019-09-20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F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뷰티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린스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9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5168579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="" xmlns:a16="http://schemas.microsoft.com/office/drawing/2014/main" id="{7E25C8C8-A01D-4ABF-9AEA-15B07A237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776748"/>
              </p:ext>
            </p:extLst>
          </p:nvPr>
        </p:nvGraphicFramePr>
        <p:xfrm>
          <a:off x="6945242" y="1022741"/>
          <a:ext cx="4875920" cy="567167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67416">
                  <a:extLst>
                    <a:ext uri="{9D8B030D-6E8A-4147-A177-3AD203B41FA5}">
                      <a16:colId xmlns="" xmlns:a16="http://schemas.microsoft.com/office/drawing/2014/main" val="1684206871"/>
                    </a:ext>
                  </a:extLst>
                </a:gridCol>
                <a:gridCol w="593020">
                  <a:extLst>
                    <a:ext uri="{9D8B030D-6E8A-4147-A177-3AD203B41FA5}">
                      <a16:colId xmlns="" xmlns:a16="http://schemas.microsoft.com/office/drawing/2014/main" val="3468185621"/>
                    </a:ext>
                  </a:extLst>
                </a:gridCol>
                <a:gridCol w="713736">
                  <a:extLst>
                    <a:ext uri="{9D8B030D-6E8A-4147-A177-3AD203B41FA5}">
                      <a16:colId xmlns="" xmlns:a16="http://schemas.microsoft.com/office/drawing/2014/main" val="2456693595"/>
                    </a:ext>
                  </a:extLst>
                </a:gridCol>
                <a:gridCol w="739848">
                  <a:extLst>
                    <a:ext uri="{9D8B030D-6E8A-4147-A177-3AD203B41FA5}">
                      <a16:colId xmlns="" xmlns:a16="http://schemas.microsoft.com/office/drawing/2014/main" val="4014165063"/>
                    </a:ext>
                  </a:extLst>
                </a:gridCol>
                <a:gridCol w="757257">
                  <a:extLst>
                    <a:ext uri="{9D8B030D-6E8A-4147-A177-3AD203B41FA5}">
                      <a16:colId xmlns="" xmlns:a16="http://schemas.microsoft.com/office/drawing/2014/main" val="1769660099"/>
                    </a:ext>
                  </a:extLst>
                </a:gridCol>
                <a:gridCol w="704643">
                  <a:extLst>
                    <a:ext uri="{9D8B030D-6E8A-4147-A177-3AD203B41FA5}">
                      <a16:colId xmlns="" xmlns:a16="http://schemas.microsoft.com/office/drawing/2014/main" val="3289333894"/>
                    </a:ext>
                  </a:extLst>
                </a:gridCol>
              </a:tblGrid>
              <a:tr h="3745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날짜</a:t>
                      </a:r>
                      <a:endParaRPr 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+mn-cs"/>
                        </a:rPr>
                        <a:t>성별</a:t>
                      </a:r>
                      <a:endParaRPr 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+mn-cs"/>
                        </a:rPr>
                        <a:t>연령대</a:t>
                      </a:r>
                      <a:endParaRPr 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대분류</a:t>
                      </a:r>
                      <a:endParaRPr 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소분류</a:t>
                      </a:r>
                      <a:endParaRPr 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 err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구매량</a:t>
                      </a:r>
                      <a:endParaRPr 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7069060"/>
                  </a:ext>
                </a:extLst>
              </a:tr>
              <a:tr h="4815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2019-09-19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F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뷰티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린스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7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28126714"/>
                  </a:ext>
                </a:extLst>
              </a:tr>
              <a:tr h="4815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2019-09-19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M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뷰티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린스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3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54046149"/>
                  </a:ext>
                </a:extLst>
              </a:tr>
              <a:tr h="48155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2019-09-19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F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30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뷰티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린스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27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6442258"/>
                  </a:ext>
                </a:extLst>
              </a:tr>
              <a:tr h="48155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2019-09-19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M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30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뷰티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린스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42611143"/>
                  </a:ext>
                </a:extLst>
              </a:tr>
              <a:tr h="48155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2019-09-19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F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40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뷰티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린스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32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0009102"/>
                  </a:ext>
                </a:extLst>
              </a:tr>
              <a:tr h="48155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2019-09-19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M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40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뷰티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린스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05451116"/>
                  </a:ext>
                </a:extLst>
              </a:tr>
              <a:tr h="48155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2019-09-19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F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50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뷰티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린스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07653904"/>
                  </a:ext>
                </a:extLst>
              </a:tr>
              <a:tr h="48155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2019-09-19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M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50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뷰티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린스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71777781"/>
                  </a:ext>
                </a:extLst>
              </a:tr>
              <a:tr h="48155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2019-09-19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F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60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뷰티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린스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19416626"/>
                  </a:ext>
                </a:extLst>
              </a:tr>
              <a:tr h="48155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2019-09-19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M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60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뷰티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린스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86371185"/>
                  </a:ext>
                </a:extLst>
              </a:tr>
              <a:tr h="48155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2019-09-20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F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20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뷰티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린스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12롯데마트드림Light" pitchFamily="18" charset="-127"/>
                          <a:ea typeface="12롯데마트드림Light" pitchFamily="18" charset="-127"/>
                          <a:cs typeface="+mn-cs"/>
                        </a:rPr>
                        <a:t>9</a:t>
                      </a:r>
                      <a:endParaRPr lang="ko-KR" altLang="en-US" sz="1600" b="1" kern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12롯데마트드림Light" pitchFamily="18" charset="-127"/>
                        <a:ea typeface="12롯데마트드림Light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629000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9459AE8C-5400-494C-ABE4-F6D436386494}"/>
              </a:ext>
            </a:extLst>
          </p:cNvPr>
          <p:cNvSpPr/>
          <p:nvPr/>
        </p:nvSpPr>
        <p:spPr>
          <a:xfrm>
            <a:off x="6945242" y="2864652"/>
            <a:ext cx="4875920" cy="443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050A3FD-6F75-4AD7-A5FA-FC53A3D36C06}"/>
              </a:ext>
            </a:extLst>
          </p:cNvPr>
          <p:cNvSpPr/>
          <p:nvPr/>
        </p:nvSpPr>
        <p:spPr>
          <a:xfrm>
            <a:off x="6945242" y="3795260"/>
            <a:ext cx="4875920" cy="2404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8F074AF0-9913-44A1-9A02-393942685E1D}"/>
              </a:ext>
            </a:extLst>
          </p:cNvPr>
          <p:cNvCxnSpPr>
            <a:cxnSpLocks/>
          </p:cNvCxnSpPr>
          <p:nvPr/>
        </p:nvCxnSpPr>
        <p:spPr>
          <a:xfrm>
            <a:off x="5565164" y="3772610"/>
            <a:ext cx="118110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6EBB030A-42B8-4119-8C00-19D28F6EF770}"/>
              </a:ext>
            </a:extLst>
          </p:cNvPr>
          <p:cNvSpPr/>
          <p:nvPr/>
        </p:nvSpPr>
        <p:spPr>
          <a:xfrm>
            <a:off x="370838" y="5060285"/>
            <a:ext cx="6717857" cy="1881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1. 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구매건수가 없는 날짜 존재</a:t>
            </a:r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.  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     → </a:t>
            </a:r>
            <a:r>
              <a:rPr lang="ko-KR" altLang="en-US" sz="1600" b="1" dirty="0" err="1">
                <a:latin typeface="12롯데마트드림Light" pitchFamily="18" charset="-127"/>
                <a:ea typeface="12롯데마트드림Light" pitchFamily="18" charset="-127"/>
              </a:rPr>
              <a:t>결측값이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 존재하는 제품 </a:t>
            </a:r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[ 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식품 </a:t>
            </a:r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: 33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개</a:t>
            </a:r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뷰티 </a:t>
            </a:r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: 27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개</a:t>
            </a:r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냉난방가전 </a:t>
            </a:r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: 34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개</a:t>
            </a:r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2. 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성별</a:t>
            </a:r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연령대별 구매건수에 대한 </a:t>
            </a:r>
            <a:r>
              <a:rPr lang="ko-KR" altLang="en-US" sz="1600" b="1" dirty="0" err="1">
                <a:latin typeface="12롯데마트드림Light" pitchFamily="18" charset="-127"/>
                <a:ea typeface="12롯데마트드림Light" pitchFamily="18" charset="-127"/>
              </a:rPr>
              <a:t>결측값을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en-US" altLang="ko-KR" sz="1600" b="1" dirty="0">
                <a:latin typeface="12롯데마트드림Light" pitchFamily="18" charset="-127"/>
                <a:ea typeface="12롯데마트드림Light" pitchFamily="18" charset="-127"/>
              </a:rPr>
              <a:t>0</a:t>
            </a:r>
            <a:r>
              <a:rPr lang="ko-KR" altLang="en-US" sz="1600" b="1" dirty="0">
                <a:latin typeface="12롯데마트드림Light" pitchFamily="18" charset="-127"/>
                <a:ea typeface="12롯데마트드림Light" pitchFamily="18" charset="-127"/>
              </a:rPr>
              <a:t>으로 대체</a:t>
            </a:r>
            <a:endParaRPr lang="en-US" altLang="ko-KR" sz="1600" b="1" dirty="0">
              <a:latin typeface="12롯데마트드림Light" pitchFamily="18" charset="-127"/>
              <a:ea typeface="12롯데마트드림Light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b="1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D2E367C-0ED4-47AC-8469-6728E6CDCDBF}"/>
              </a:ext>
            </a:extLst>
          </p:cNvPr>
          <p:cNvSpPr txBox="1"/>
          <p:nvPr/>
        </p:nvSpPr>
        <p:spPr>
          <a:xfrm>
            <a:off x="441046" y="87350"/>
            <a:ext cx="4354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데이터 처리 방안 </a:t>
            </a:r>
            <a:r>
              <a:rPr lang="ko-KR" altLang="en-US" sz="20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및 활용 분석 기법 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.1 </a:t>
            </a:r>
            <a:r>
              <a:rPr lang="ko-KR" altLang="en-US" sz="2000" dirty="0" err="1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결측값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처리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ED13163-AC4D-4C20-BF9A-835F35C81131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09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3CBDD4D5-8402-4F70-8809-657066F32EA9}"/>
              </a:ext>
            </a:extLst>
          </p:cNvPr>
          <p:cNvSpPr/>
          <p:nvPr/>
        </p:nvSpPr>
        <p:spPr>
          <a:xfrm>
            <a:off x="1556939" y="5119538"/>
            <a:ext cx="9029486" cy="4701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29E19B66-DF17-48CF-A4E2-D77FA91E47E3}"/>
              </a:ext>
            </a:extLst>
          </p:cNvPr>
          <p:cNvSpPr txBox="1"/>
          <p:nvPr/>
        </p:nvSpPr>
        <p:spPr>
          <a:xfrm>
            <a:off x="-206042" y="857318"/>
            <a:ext cx="4552043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latin typeface="12롯데마트드림Medium" pitchFamily="18" charset="-127"/>
                <a:ea typeface="12롯데마트드림Medium" pitchFamily="18" charset="-127"/>
              </a:rPr>
              <a:t>상품 대분류별 </a:t>
            </a:r>
            <a:r>
              <a:rPr lang="ko-KR" altLang="en-US" sz="2400" b="1" kern="0" dirty="0" err="1">
                <a:latin typeface="12롯데마트드림Medium" pitchFamily="18" charset="-127"/>
                <a:ea typeface="12롯데마트드림Medium" pitchFamily="18" charset="-127"/>
              </a:rPr>
              <a:t>구매량</a:t>
            </a:r>
            <a:r>
              <a:rPr lang="ko-KR" altLang="en-US" sz="2400" b="1" kern="0" dirty="0">
                <a:latin typeface="12롯데마트드림Medium" pitchFamily="18" charset="-127"/>
                <a:ea typeface="12롯데마트드림Medium" pitchFamily="18" charset="-127"/>
              </a:rPr>
              <a:t> </a:t>
            </a:r>
            <a:r>
              <a:rPr lang="en-US" altLang="ko-KR" sz="2400" b="1" kern="0" dirty="0">
                <a:latin typeface="12롯데마트드림Medium" pitchFamily="18" charset="-127"/>
                <a:ea typeface="12롯데마트드림Medium" pitchFamily="18" charset="-127"/>
              </a:rPr>
              <a:t>TOP3</a:t>
            </a:r>
            <a:r>
              <a:rPr lang="ko-KR" altLang="en-US" sz="2400" b="1" kern="0" dirty="0">
                <a:latin typeface="12롯데마트드림Medium" pitchFamily="18" charset="-127"/>
                <a:ea typeface="12롯데마트드림Medium" pitchFamily="18" charset="-127"/>
              </a:rPr>
              <a:t>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24BCE7E0-FC18-404A-B4F4-6B10AA697A33}"/>
              </a:ext>
            </a:extLst>
          </p:cNvPr>
          <p:cNvGrpSpPr/>
          <p:nvPr/>
        </p:nvGrpSpPr>
        <p:grpSpPr>
          <a:xfrm>
            <a:off x="785208" y="1773206"/>
            <a:ext cx="3051698" cy="1982046"/>
            <a:chOff x="339169" y="1489832"/>
            <a:chExt cx="3954305" cy="2568279"/>
          </a:xfrm>
        </p:grpSpPr>
        <p:pic>
          <p:nvPicPr>
            <p:cNvPr id="1028" name="Picture 4">
              <a:extLst>
                <a:ext uri="{FF2B5EF4-FFF2-40B4-BE49-F238E27FC236}">
                  <a16:creationId xmlns="" xmlns:a16="http://schemas.microsoft.com/office/drawing/2014/main" id="{C094DF0F-85CF-48BA-A902-A18DDE3AB933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244"/>
            <a:stretch/>
          </p:blipFill>
          <p:spPr bwMode="auto">
            <a:xfrm>
              <a:off x="339169" y="1489832"/>
              <a:ext cx="3954305" cy="25682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A42A6186-5B06-48B1-BA62-8507F48E28D7}"/>
                </a:ext>
              </a:extLst>
            </p:cNvPr>
            <p:cNvSpPr/>
            <p:nvPr/>
          </p:nvSpPr>
          <p:spPr>
            <a:xfrm>
              <a:off x="534338" y="1523636"/>
              <a:ext cx="772633" cy="39694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식품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8069F641-3FEE-4194-8319-1C5C6ABA29BE}"/>
              </a:ext>
            </a:extLst>
          </p:cNvPr>
          <p:cNvGrpSpPr/>
          <p:nvPr/>
        </p:nvGrpSpPr>
        <p:grpSpPr>
          <a:xfrm>
            <a:off x="8358946" y="1794021"/>
            <a:ext cx="3051698" cy="1990237"/>
            <a:chOff x="6371373" y="1553628"/>
            <a:chExt cx="3954305" cy="2578894"/>
          </a:xfrm>
        </p:grpSpPr>
        <p:pic>
          <p:nvPicPr>
            <p:cNvPr id="1032" name="Picture 8">
              <a:extLst>
                <a:ext uri="{FF2B5EF4-FFF2-40B4-BE49-F238E27FC236}">
                  <a16:creationId xmlns="" xmlns:a16="http://schemas.microsoft.com/office/drawing/2014/main" id="{F2B7792D-0093-4A64-8E4C-A80E38883C91}"/>
                </a:ext>
              </a:extLst>
            </p:cNvPr>
            <p:cNvPicPr preferRelativeResize="0"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645"/>
            <a:stretch/>
          </p:blipFill>
          <p:spPr bwMode="auto">
            <a:xfrm>
              <a:off x="6371373" y="1553628"/>
              <a:ext cx="3954305" cy="25788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72A5DA96-11C0-4093-BAC5-C1FEC06042C4}"/>
                </a:ext>
              </a:extLst>
            </p:cNvPr>
            <p:cNvSpPr/>
            <p:nvPr/>
          </p:nvSpPr>
          <p:spPr>
            <a:xfrm>
              <a:off x="6540911" y="1575891"/>
              <a:ext cx="1473504" cy="3832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냉난방가전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9B0707B9-E4E8-4563-9124-EEED032CF1E9}"/>
              </a:ext>
            </a:extLst>
          </p:cNvPr>
          <p:cNvGrpSpPr/>
          <p:nvPr/>
        </p:nvGrpSpPr>
        <p:grpSpPr>
          <a:xfrm>
            <a:off x="4417491" y="1789012"/>
            <a:ext cx="3044524" cy="1985559"/>
            <a:chOff x="339169" y="4078721"/>
            <a:chExt cx="3954305" cy="2578894"/>
          </a:xfrm>
        </p:grpSpPr>
        <p:pic>
          <p:nvPicPr>
            <p:cNvPr id="1030" name="Picture 6">
              <a:extLst>
                <a:ext uri="{FF2B5EF4-FFF2-40B4-BE49-F238E27FC236}">
                  <a16:creationId xmlns="" xmlns:a16="http://schemas.microsoft.com/office/drawing/2014/main" id="{B1A44BB9-082D-4A32-A911-99E3844DACCC}"/>
                </a:ext>
              </a:extLst>
            </p:cNvPr>
            <p:cNvPicPr preferRelativeResize="0">
              <a:picLocks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059"/>
            <a:stretch/>
          </p:blipFill>
          <p:spPr bwMode="auto">
            <a:xfrm>
              <a:off x="339169" y="4078721"/>
              <a:ext cx="3954305" cy="25788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28F7DAE3-7828-46D0-A320-F173F1158B12}"/>
                </a:ext>
              </a:extLst>
            </p:cNvPr>
            <p:cNvSpPr/>
            <p:nvPr/>
          </p:nvSpPr>
          <p:spPr>
            <a:xfrm>
              <a:off x="537932" y="4128158"/>
              <a:ext cx="762000" cy="39694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뷰티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BDD69B58-DE05-4FF9-A522-BF833AFE81D5}"/>
              </a:ext>
            </a:extLst>
          </p:cNvPr>
          <p:cNvGrpSpPr/>
          <p:nvPr/>
        </p:nvGrpSpPr>
        <p:grpSpPr>
          <a:xfrm>
            <a:off x="785208" y="3884830"/>
            <a:ext cx="3315582" cy="263951"/>
            <a:chOff x="4434406" y="1486256"/>
            <a:chExt cx="3315582" cy="263951"/>
          </a:xfrm>
        </p:grpSpPr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7363C486-999B-4BC4-B8A1-475A9F896D09}"/>
                </a:ext>
              </a:extLst>
            </p:cNvPr>
            <p:cNvGrpSpPr/>
            <p:nvPr/>
          </p:nvGrpSpPr>
          <p:grpSpPr>
            <a:xfrm>
              <a:off x="4434406" y="1486256"/>
              <a:ext cx="1768525" cy="261610"/>
              <a:chOff x="4494222" y="1658385"/>
              <a:chExt cx="1768525" cy="26161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="" xmlns:a16="http://schemas.microsoft.com/office/drawing/2014/main" id="{74F8CB70-E79B-44C5-AE00-7D6DB0E46F5F}"/>
                  </a:ext>
                </a:extLst>
              </p:cNvPr>
              <p:cNvSpPr/>
              <p:nvPr/>
            </p:nvSpPr>
            <p:spPr>
              <a:xfrm>
                <a:off x="4494222" y="1735113"/>
                <a:ext cx="150533" cy="124213"/>
              </a:xfrm>
              <a:prstGeom prst="rect">
                <a:avLst/>
              </a:prstGeom>
              <a:solidFill>
                <a:srgbClr val="FBB9B4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CBA636FB-2F8A-4578-89AF-098FC4B9FB23}"/>
                  </a:ext>
                </a:extLst>
              </p:cNvPr>
              <p:cNvSpPr txBox="1"/>
              <p:nvPr/>
            </p:nvSpPr>
            <p:spPr>
              <a:xfrm>
                <a:off x="4625333" y="1658385"/>
                <a:ext cx="163741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생수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80233D0E-16F9-402C-899C-F4E0477C9EE6}"/>
                </a:ext>
              </a:extLst>
            </p:cNvPr>
            <p:cNvGrpSpPr/>
            <p:nvPr/>
          </p:nvGrpSpPr>
          <p:grpSpPr>
            <a:xfrm>
              <a:off x="5075427" y="1486256"/>
              <a:ext cx="1766873" cy="261610"/>
              <a:chOff x="5126797" y="1866866"/>
              <a:chExt cx="1766873" cy="261610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="" xmlns:a16="http://schemas.microsoft.com/office/drawing/2014/main" id="{4D152BFC-1303-4B34-B9BF-A7ADBDA65005}"/>
                  </a:ext>
                </a:extLst>
              </p:cNvPr>
              <p:cNvSpPr/>
              <p:nvPr/>
            </p:nvSpPr>
            <p:spPr>
              <a:xfrm>
                <a:off x="5126797" y="1935913"/>
                <a:ext cx="151328" cy="124212"/>
              </a:xfrm>
              <a:prstGeom prst="rect">
                <a:avLst/>
              </a:prstGeom>
              <a:solidFill>
                <a:srgbClr val="C7F1D0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="" xmlns:a16="http://schemas.microsoft.com/office/drawing/2014/main" id="{BCBE6B8E-28DE-4C0B-8122-117C06C999BF}"/>
                  </a:ext>
                </a:extLst>
              </p:cNvPr>
              <p:cNvSpPr txBox="1"/>
              <p:nvPr/>
            </p:nvSpPr>
            <p:spPr>
              <a:xfrm>
                <a:off x="5256256" y="1866866"/>
                <a:ext cx="163741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커피음료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03A7E9B4-A1D3-47A5-9417-49113F2B46AD}"/>
                </a:ext>
              </a:extLst>
            </p:cNvPr>
            <p:cNvGrpSpPr/>
            <p:nvPr/>
          </p:nvGrpSpPr>
          <p:grpSpPr>
            <a:xfrm>
              <a:off x="5960095" y="1488597"/>
              <a:ext cx="1789893" cy="261610"/>
              <a:chOff x="6011465" y="1888257"/>
              <a:chExt cx="1789893" cy="261610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="" xmlns:a16="http://schemas.microsoft.com/office/drawing/2014/main" id="{57743C9E-AD54-4BA3-B972-37B2BB3E5109}"/>
                  </a:ext>
                </a:extLst>
              </p:cNvPr>
              <p:cNvSpPr/>
              <p:nvPr/>
            </p:nvSpPr>
            <p:spPr>
              <a:xfrm>
                <a:off x="6011465" y="1962644"/>
                <a:ext cx="151328" cy="124212"/>
              </a:xfrm>
              <a:prstGeom prst="rect">
                <a:avLst/>
              </a:prstGeom>
              <a:solidFill>
                <a:srgbClr val="BED6FF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="" xmlns:a16="http://schemas.microsoft.com/office/drawing/2014/main" id="{0511A038-DC53-498A-BE19-03EC2EE7E27B}"/>
                  </a:ext>
                </a:extLst>
              </p:cNvPr>
              <p:cNvSpPr txBox="1"/>
              <p:nvPr/>
            </p:nvSpPr>
            <p:spPr>
              <a:xfrm>
                <a:off x="6163944" y="1888257"/>
                <a:ext cx="163741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회</a:t>
                </a: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36DF5400-B7E1-40AB-BD0D-9F4CC4325FD8}"/>
              </a:ext>
            </a:extLst>
          </p:cNvPr>
          <p:cNvGrpSpPr/>
          <p:nvPr/>
        </p:nvGrpSpPr>
        <p:grpSpPr>
          <a:xfrm>
            <a:off x="4417491" y="3881302"/>
            <a:ext cx="4439173" cy="286138"/>
            <a:chOff x="4434406" y="4117933"/>
            <a:chExt cx="4439173" cy="286138"/>
          </a:xfrm>
        </p:grpSpPr>
        <p:grpSp>
          <p:nvGrpSpPr>
            <p:cNvPr id="83" name="그룹 82">
              <a:extLst>
                <a:ext uri="{FF2B5EF4-FFF2-40B4-BE49-F238E27FC236}">
                  <a16:creationId xmlns="" xmlns:a16="http://schemas.microsoft.com/office/drawing/2014/main" id="{321FE3F9-3194-4632-84F4-F1CC1C9CC310}"/>
                </a:ext>
              </a:extLst>
            </p:cNvPr>
            <p:cNvGrpSpPr/>
            <p:nvPr/>
          </p:nvGrpSpPr>
          <p:grpSpPr>
            <a:xfrm>
              <a:off x="4434406" y="4142461"/>
              <a:ext cx="1787947" cy="261610"/>
              <a:chOff x="4494222" y="1657359"/>
              <a:chExt cx="1787947" cy="261610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="" xmlns:a16="http://schemas.microsoft.com/office/drawing/2014/main" id="{8707D331-FD16-4216-A0FD-AFDFACA3DA84}"/>
                  </a:ext>
                </a:extLst>
              </p:cNvPr>
              <p:cNvSpPr/>
              <p:nvPr/>
            </p:nvSpPr>
            <p:spPr>
              <a:xfrm>
                <a:off x="4494222" y="1735113"/>
                <a:ext cx="150533" cy="124213"/>
              </a:xfrm>
              <a:prstGeom prst="rect">
                <a:avLst/>
              </a:prstGeom>
              <a:solidFill>
                <a:srgbClr val="FBB9B4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="" xmlns:a16="http://schemas.microsoft.com/office/drawing/2014/main" id="{FAE74525-7BB0-4AA6-BE84-1F0E5DC1FC2B}"/>
                  </a:ext>
                </a:extLst>
              </p:cNvPr>
              <p:cNvSpPr txBox="1"/>
              <p:nvPr/>
            </p:nvSpPr>
            <p:spPr>
              <a:xfrm>
                <a:off x="4644755" y="1657359"/>
                <a:ext cx="163741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기초화장용 에센스</a:t>
                </a: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EBE9A95D-9EC4-4797-ACA6-3090EB5BAD5D}"/>
                </a:ext>
              </a:extLst>
            </p:cNvPr>
            <p:cNvGrpSpPr/>
            <p:nvPr/>
          </p:nvGrpSpPr>
          <p:grpSpPr>
            <a:xfrm>
              <a:off x="5807320" y="4135688"/>
              <a:ext cx="1780318" cy="261610"/>
              <a:chOff x="5858690" y="1859067"/>
              <a:chExt cx="1780318" cy="261610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="" xmlns:a16="http://schemas.microsoft.com/office/drawing/2014/main" id="{29E22B5C-DBF7-4AED-838F-B3E920F7D239}"/>
                  </a:ext>
                </a:extLst>
              </p:cNvPr>
              <p:cNvSpPr/>
              <p:nvPr/>
            </p:nvSpPr>
            <p:spPr>
              <a:xfrm>
                <a:off x="5858690" y="1936318"/>
                <a:ext cx="151328" cy="124212"/>
              </a:xfrm>
              <a:prstGeom prst="rect">
                <a:avLst/>
              </a:prstGeom>
              <a:solidFill>
                <a:srgbClr val="C7F1D0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="" xmlns:a16="http://schemas.microsoft.com/office/drawing/2014/main" id="{A86E13EE-C551-40F6-8AEA-47F52D454343}"/>
                  </a:ext>
                </a:extLst>
              </p:cNvPr>
              <p:cNvSpPr txBox="1"/>
              <p:nvPr/>
            </p:nvSpPr>
            <p:spPr>
              <a:xfrm>
                <a:off x="6001594" y="1859067"/>
                <a:ext cx="163741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기초 화장용 크림</a:t>
                </a:r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="" xmlns:a16="http://schemas.microsoft.com/office/drawing/2014/main" id="{56DB7F0E-3B1E-4738-813B-D7A70B66F2F3}"/>
                </a:ext>
              </a:extLst>
            </p:cNvPr>
            <p:cNvGrpSpPr/>
            <p:nvPr/>
          </p:nvGrpSpPr>
          <p:grpSpPr>
            <a:xfrm>
              <a:off x="7084837" y="4117933"/>
              <a:ext cx="1788742" cy="261610"/>
              <a:chOff x="7136207" y="1860362"/>
              <a:chExt cx="1788742" cy="261610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="" xmlns:a16="http://schemas.microsoft.com/office/drawing/2014/main" id="{61FE1434-CD6D-496A-928C-F931B689162A}"/>
                  </a:ext>
                </a:extLst>
              </p:cNvPr>
              <p:cNvSpPr/>
              <p:nvPr/>
            </p:nvSpPr>
            <p:spPr>
              <a:xfrm>
                <a:off x="7136207" y="1940121"/>
                <a:ext cx="151328" cy="124212"/>
              </a:xfrm>
              <a:prstGeom prst="rect">
                <a:avLst/>
              </a:prstGeom>
              <a:solidFill>
                <a:srgbClr val="BED6FF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12롯데마트드림Light" pitchFamily="18" charset="-127"/>
                  <a:ea typeface="12롯데마트드림Light" pitchFamily="18" charset="-127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="" xmlns:a16="http://schemas.microsoft.com/office/drawing/2014/main" id="{067A10A7-2CA5-4A42-824B-DF8FDCF2E26A}"/>
                  </a:ext>
                </a:extLst>
              </p:cNvPr>
              <p:cNvSpPr txBox="1"/>
              <p:nvPr/>
            </p:nvSpPr>
            <p:spPr>
              <a:xfrm>
                <a:off x="7287535" y="1860362"/>
                <a:ext cx="163741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샴푸</a:t>
                </a: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="" xmlns:a16="http://schemas.microsoft.com/office/drawing/2014/main" id="{E18A3619-B994-49A5-8968-0737966592DF}"/>
              </a:ext>
            </a:extLst>
          </p:cNvPr>
          <p:cNvGrpSpPr/>
          <p:nvPr/>
        </p:nvGrpSpPr>
        <p:grpSpPr>
          <a:xfrm>
            <a:off x="8357891" y="3876529"/>
            <a:ext cx="1783445" cy="261610"/>
            <a:chOff x="4494222" y="1664376"/>
            <a:chExt cx="1783445" cy="261610"/>
          </a:xfrm>
        </p:grpSpPr>
        <p:sp>
          <p:nvSpPr>
            <p:cNvPr id="93" name="직사각형 92">
              <a:extLst>
                <a:ext uri="{FF2B5EF4-FFF2-40B4-BE49-F238E27FC236}">
                  <a16:creationId xmlns="" xmlns:a16="http://schemas.microsoft.com/office/drawing/2014/main" id="{2CD106E0-2911-4A85-AAE7-DD173A56F11F}"/>
                </a:ext>
              </a:extLst>
            </p:cNvPr>
            <p:cNvSpPr/>
            <p:nvPr/>
          </p:nvSpPr>
          <p:spPr>
            <a:xfrm>
              <a:off x="4494222" y="1735113"/>
              <a:ext cx="150533" cy="124213"/>
            </a:xfrm>
            <a:prstGeom prst="rect">
              <a:avLst/>
            </a:prstGeom>
            <a:solidFill>
              <a:srgbClr val="FBB9B4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="" xmlns:a16="http://schemas.microsoft.com/office/drawing/2014/main" id="{C82BB3EF-4424-4AD0-9336-3045E22EF1A4}"/>
                </a:ext>
              </a:extLst>
            </p:cNvPr>
            <p:cNvSpPr txBox="1"/>
            <p:nvPr/>
          </p:nvSpPr>
          <p:spPr>
            <a:xfrm>
              <a:off x="4640253" y="1664376"/>
              <a:ext cx="16374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공기정화 용품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="" xmlns:a16="http://schemas.microsoft.com/office/drawing/2014/main" id="{85F66E6C-A609-4F17-908E-39415C162031}"/>
              </a:ext>
            </a:extLst>
          </p:cNvPr>
          <p:cNvGrpSpPr/>
          <p:nvPr/>
        </p:nvGrpSpPr>
        <p:grpSpPr>
          <a:xfrm>
            <a:off x="9463811" y="3874668"/>
            <a:ext cx="1788742" cy="261610"/>
            <a:chOff x="4488284" y="2227286"/>
            <a:chExt cx="1788742" cy="261610"/>
          </a:xfrm>
        </p:grpSpPr>
        <p:sp>
          <p:nvSpPr>
            <p:cNvPr id="96" name="직사각형 95">
              <a:extLst>
                <a:ext uri="{FF2B5EF4-FFF2-40B4-BE49-F238E27FC236}">
                  <a16:creationId xmlns="" xmlns:a16="http://schemas.microsoft.com/office/drawing/2014/main" id="{0A9B06CD-6143-476F-9E9E-68657FCEFA5B}"/>
                </a:ext>
              </a:extLst>
            </p:cNvPr>
            <p:cNvSpPr/>
            <p:nvPr/>
          </p:nvSpPr>
          <p:spPr>
            <a:xfrm>
              <a:off x="4488284" y="2294645"/>
              <a:ext cx="151328" cy="124212"/>
            </a:xfrm>
            <a:prstGeom prst="rect">
              <a:avLst/>
            </a:prstGeom>
            <a:solidFill>
              <a:srgbClr val="C7F1D0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="" xmlns:a16="http://schemas.microsoft.com/office/drawing/2014/main" id="{40CDA820-D277-479A-B8BC-7FE029122B60}"/>
                </a:ext>
              </a:extLst>
            </p:cNvPr>
            <p:cNvSpPr txBox="1"/>
            <p:nvPr/>
          </p:nvSpPr>
          <p:spPr>
            <a:xfrm>
              <a:off x="4639612" y="2227286"/>
              <a:ext cx="16374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공기청정기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="" xmlns:a16="http://schemas.microsoft.com/office/drawing/2014/main" id="{4BD88B0F-6F70-4323-BD9E-1E3F1CC5C5F5}"/>
              </a:ext>
            </a:extLst>
          </p:cNvPr>
          <p:cNvGrpSpPr/>
          <p:nvPr/>
        </p:nvGrpSpPr>
        <p:grpSpPr>
          <a:xfrm>
            <a:off x="10433846" y="3869210"/>
            <a:ext cx="1788742" cy="261610"/>
            <a:chOff x="4488283" y="2620623"/>
            <a:chExt cx="1788742" cy="261610"/>
          </a:xfrm>
        </p:grpSpPr>
        <p:sp>
          <p:nvSpPr>
            <p:cNvPr id="99" name="직사각형 98">
              <a:extLst>
                <a:ext uri="{FF2B5EF4-FFF2-40B4-BE49-F238E27FC236}">
                  <a16:creationId xmlns="" xmlns:a16="http://schemas.microsoft.com/office/drawing/2014/main" id="{68144055-3691-433E-832B-0D08CF8A68BC}"/>
                </a:ext>
              </a:extLst>
            </p:cNvPr>
            <p:cNvSpPr/>
            <p:nvPr/>
          </p:nvSpPr>
          <p:spPr>
            <a:xfrm>
              <a:off x="4488283" y="2689322"/>
              <a:ext cx="151328" cy="124212"/>
            </a:xfrm>
            <a:prstGeom prst="rect">
              <a:avLst/>
            </a:prstGeom>
            <a:solidFill>
              <a:srgbClr val="BED6FF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="" xmlns:a16="http://schemas.microsoft.com/office/drawing/2014/main" id="{6D6AED20-CDEE-4346-A745-85449802098E}"/>
                </a:ext>
              </a:extLst>
            </p:cNvPr>
            <p:cNvSpPr txBox="1"/>
            <p:nvPr/>
          </p:nvSpPr>
          <p:spPr>
            <a:xfrm>
              <a:off x="4639611" y="2620623"/>
              <a:ext cx="16374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온열매트</a:t>
              </a:r>
              <a:endParaRPr lang="ko-KR" altLang="en-US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sp>
        <p:nvSpPr>
          <p:cNvPr id="122" name="설명선: 굽은 선(테두리 없음) 121">
            <a:extLst>
              <a:ext uri="{FF2B5EF4-FFF2-40B4-BE49-F238E27FC236}">
                <a16:creationId xmlns="" xmlns:a16="http://schemas.microsoft.com/office/drawing/2014/main" id="{B0C90D88-A989-43B0-B0CF-9CEA47DA6FF9}"/>
              </a:ext>
            </a:extLst>
          </p:cNvPr>
          <p:cNvSpPr/>
          <p:nvPr/>
        </p:nvSpPr>
        <p:spPr>
          <a:xfrm flipV="1">
            <a:off x="1240140" y="3842616"/>
            <a:ext cx="2790092" cy="530361"/>
          </a:xfrm>
          <a:prstGeom prst="callout2">
            <a:avLst>
              <a:gd name="adj1" fmla="val -19743"/>
              <a:gd name="adj2" fmla="val 90131"/>
              <a:gd name="adj3" fmla="val -19604"/>
              <a:gd name="adj4" fmla="val 70932"/>
              <a:gd name="adj5" fmla="val 256811"/>
              <a:gd name="adj6" fmla="val 57904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99E0C3EE-4F6E-4BBC-A30E-6852F75137AE}"/>
              </a:ext>
            </a:extLst>
          </p:cNvPr>
          <p:cNvSpPr/>
          <p:nvPr/>
        </p:nvSpPr>
        <p:spPr>
          <a:xfrm>
            <a:off x="3775490" y="4334883"/>
            <a:ext cx="148470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생수 → 여름 구매↑</a:t>
            </a:r>
            <a:endParaRPr lang="en-US" altLang="ko-KR" sz="13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="" xmlns:a16="http://schemas.microsoft.com/office/drawing/2014/main" id="{A6E4D13B-8050-430B-88F5-7968485AB8E1}"/>
              </a:ext>
            </a:extLst>
          </p:cNvPr>
          <p:cNvSpPr/>
          <p:nvPr/>
        </p:nvSpPr>
        <p:spPr>
          <a:xfrm>
            <a:off x="6680537" y="4305441"/>
            <a:ext cx="28536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기초화장용 크림 → 가을</a:t>
            </a:r>
            <a:r>
              <a:rPr lang="en-US" altLang="ko-KR" sz="1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겨울 구매↑</a:t>
            </a:r>
          </a:p>
        </p:txBody>
      </p:sp>
      <p:sp>
        <p:nvSpPr>
          <p:cNvPr id="127" name="설명선: 굽은 선(테두리 없음) 126">
            <a:extLst>
              <a:ext uri="{FF2B5EF4-FFF2-40B4-BE49-F238E27FC236}">
                <a16:creationId xmlns="" xmlns:a16="http://schemas.microsoft.com/office/drawing/2014/main" id="{2115C4EB-AD06-4A6B-8ABE-8C034E0C658E}"/>
              </a:ext>
            </a:extLst>
          </p:cNvPr>
          <p:cNvSpPr/>
          <p:nvPr/>
        </p:nvSpPr>
        <p:spPr>
          <a:xfrm flipV="1">
            <a:off x="8563789" y="3842616"/>
            <a:ext cx="2790092" cy="530361"/>
          </a:xfrm>
          <a:prstGeom prst="callout2">
            <a:avLst>
              <a:gd name="adj1" fmla="val -19743"/>
              <a:gd name="adj2" fmla="val 90434"/>
              <a:gd name="adj3" fmla="val -19604"/>
              <a:gd name="adj4" fmla="val 70932"/>
              <a:gd name="adj5" fmla="val 256811"/>
              <a:gd name="adj6" fmla="val 57904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="" xmlns:a16="http://schemas.microsoft.com/office/drawing/2014/main" id="{717E35A2-82D1-4BAD-9898-01DF70186BE4}"/>
              </a:ext>
            </a:extLst>
          </p:cNvPr>
          <p:cNvSpPr/>
          <p:nvPr/>
        </p:nvSpPr>
        <p:spPr>
          <a:xfrm>
            <a:off x="11072783" y="4130820"/>
            <a:ext cx="1119217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공기정화 용품</a:t>
            </a:r>
            <a:endParaRPr lang="en-US" altLang="ko-KR" sz="13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ko-KR" altLang="en-US" sz="13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공기청정기 </a:t>
            </a:r>
            <a:endParaRPr lang="en-US" altLang="ko-KR" sz="13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ko-KR" altLang="en-US" sz="13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→ 봄 구매↑</a:t>
            </a:r>
            <a:endParaRPr lang="en-US" altLang="ko-KR" sz="13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="" xmlns:a16="http://schemas.microsoft.com/office/drawing/2014/main" id="{2BF79A96-16A0-4620-8BE9-2E51495ABE41}"/>
              </a:ext>
            </a:extLst>
          </p:cNvPr>
          <p:cNvSpPr txBox="1"/>
          <p:nvPr/>
        </p:nvSpPr>
        <p:spPr>
          <a:xfrm>
            <a:off x="3182562" y="5108268"/>
            <a:ext cx="536701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세가지 대분류 그래프 모두 계절성을 보임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31" name="설명선: 굽은 선(테두리 없음) 130">
            <a:extLst>
              <a:ext uri="{FF2B5EF4-FFF2-40B4-BE49-F238E27FC236}">
                <a16:creationId xmlns="" xmlns:a16="http://schemas.microsoft.com/office/drawing/2014/main" id="{20051D5C-639A-4FBD-B4A1-ECEECB84F60F}"/>
              </a:ext>
            </a:extLst>
          </p:cNvPr>
          <p:cNvSpPr/>
          <p:nvPr/>
        </p:nvSpPr>
        <p:spPr>
          <a:xfrm flipV="1">
            <a:off x="4171024" y="3842616"/>
            <a:ext cx="2790092" cy="530361"/>
          </a:xfrm>
          <a:prstGeom prst="callout2">
            <a:avLst>
              <a:gd name="adj1" fmla="val -18146"/>
              <a:gd name="adj2" fmla="val 90434"/>
              <a:gd name="adj3" fmla="val -19604"/>
              <a:gd name="adj4" fmla="val 70932"/>
              <a:gd name="adj5" fmla="val 256811"/>
              <a:gd name="adj6" fmla="val 57904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F99F78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="" xmlns:a16="http://schemas.microsoft.com/office/drawing/2014/main" id="{C464120D-E868-4245-B86A-54EF1FAF7F20}"/>
              </a:ext>
            </a:extLst>
          </p:cNvPr>
          <p:cNvSpPr/>
          <p:nvPr/>
        </p:nvSpPr>
        <p:spPr>
          <a:xfrm>
            <a:off x="5410204" y="2246665"/>
            <a:ext cx="609733" cy="64932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="" xmlns:a16="http://schemas.microsoft.com/office/drawing/2014/main" id="{702431A2-697F-4257-8AD1-8BC61E195934}"/>
              </a:ext>
            </a:extLst>
          </p:cNvPr>
          <p:cNvSpPr/>
          <p:nvPr/>
        </p:nvSpPr>
        <p:spPr>
          <a:xfrm>
            <a:off x="2534462" y="2246665"/>
            <a:ext cx="609733" cy="64932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="" xmlns:a16="http://schemas.microsoft.com/office/drawing/2014/main" id="{42F10B94-6FBF-4BF9-B4B7-ECB1B34DB5F5}"/>
              </a:ext>
            </a:extLst>
          </p:cNvPr>
          <p:cNvSpPr/>
          <p:nvPr/>
        </p:nvSpPr>
        <p:spPr>
          <a:xfrm>
            <a:off x="9843232" y="2246665"/>
            <a:ext cx="609733" cy="64932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="" xmlns:a16="http://schemas.microsoft.com/office/drawing/2014/main" id="{77972CB1-3947-49C6-8F0C-B94BA3BA8A0A}"/>
              </a:ext>
            </a:extLst>
          </p:cNvPr>
          <p:cNvSpPr/>
          <p:nvPr/>
        </p:nvSpPr>
        <p:spPr>
          <a:xfrm>
            <a:off x="1540973" y="6209274"/>
            <a:ext cx="9029486" cy="458327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7C9071B1-01D1-4B56-983D-E1104A49A507}"/>
              </a:ext>
            </a:extLst>
          </p:cNvPr>
          <p:cNvSpPr txBox="1"/>
          <p:nvPr/>
        </p:nvSpPr>
        <p:spPr>
          <a:xfrm>
            <a:off x="1540973" y="6215901"/>
            <a:ext cx="912408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제품 구매가 날씨에 영향을 받을 것이라고 예측할 수 있음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="" xmlns:a16="http://schemas.microsoft.com/office/drawing/2014/main" id="{39CF08CF-135B-4FAF-9A33-50E2C9A4A101}"/>
              </a:ext>
            </a:extLst>
          </p:cNvPr>
          <p:cNvCxnSpPr>
            <a:cxnSpLocks/>
          </p:cNvCxnSpPr>
          <p:nvPr/>
        </p:nvCxnSpPr>
        <p:spPr>
          <a:xfrm>
            <a:off x="6096000" y="5679541"/>
            <a:ext cx="0" cy="33384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1D593690-E2AB-4200-97ED-4318DB6F5FD4}"/>
              </a:ext>
            </a:extLst>
          </p:cNvPr>
          <p:cNvSpPr txBox="1"/>
          <p:nvPr/>
        </p:nvSpPr>
        <p:spPr>
          <a:xfrm>
            <a:off x="441046" y="87350"/>
            <a:ext cx="4354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.1</a:t>
            </a:r>
            <a:r>
              <a:rPr lang="ko-KR" altLang="en-US" sz="2000" dirty="0">
                <a:solidFill>
                  <a:srgbClr val="2F5597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데이터 처리 방안 </a:t>
            </a:r>
            <a:r>
              <a:rPr lang="ko-KR" altLang="en-US" sz="20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및 활용 분석 기법 </a:t>
            </a:r>
            <a:endParaRPr lang="en-US" altLang="ko-KR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.2 EDA</a:t>
            </a:r>
            <a:endParaRPr lang="ko-KR" altLang="en-US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893C47E1-588C-4810-8CF0-EF27E6F4DA83}"/>
              </a:ext>
            </a:extLst>
          </p:cNvPr>
          <p:cNvSpPr txBox="1"/>
          <p:nvPr/>
        </p:nvSpPr>
        <p:spPr>
          <a:xfrm>
            <a:off x="63287" y="-16778"/>
            <a:ext cx="43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78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92000"/>
          </a:schemeClr>
        </a:solidFill>
        <a:ln w="25400">
          <a:solidFill>
            <a:schemeClr val="tx1">
              <a:lumMod val="65000"/>
              <a:lumOff val="35000"/>
            </a:schemeClr>
          </a:solidFill>
        </a:ln>
      </a:spPr>
      <a:bodyPr rtlCol="0" anchor="ctr"/>
      <a:lstStyle>
        <a:defPPr algn="ctr">
          <a:defRPr b="1" dirty="0">
            <a:solidFill>
              <a:prstClr val="black">
                <a:lumMod val="65000"/>
                <a:lumOff val="35000"/>
              </a:prst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92000"/>
          </a:schemeClr>
        </a:solidFill>
        <a:ln w="25400">
          <a:solidFill>
            <a:schemeClr val="tx1">
              <a:lumMod val="65000"/>
              <a:lumOff val="35000"/>
            </a:schemeClr>
          </a:solidFill>
        </a:ln>
      </a:spPr>
      <a:bodyPr rtlCol="0" anchor="ctr"/>
      <a:lstStyle>
        <a:defPPr algn="ctr">
          <a:defRPr b="1" dirty="0">
            <a:solidFill>
              <a:prstClr val="black">
                <a:lumMod val="65000"/>
                <a:lumOff val="35000"/>
              </a:prst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6849</TotalTime>
  <Words>4437</Words>
  <Application>Microsoft Office PowerPoint</Application>
  <PresentationFormat>사용자 지정</PresentationFormat>
  <Paragraphs>1654</Paragraphs>
  <Slides>48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48</vt:i4>
      </vt:variant>
    </vt:vector>
  </HeadingPairs>
  <TitlesOfParts>
    <vt:vector size="61" baseType="lpstr">
      <vt:lpstr>굴림</vt:lpstr>
      <vt:lpstr>Arial</vt:lpstr>
      <vt:lpstr>210 맨발의청춘 B</vt:lpstr>
      <vt:lpstr>Wingdings</vt:lpstr>
      <vt:lpstr>Cambria Math</vt:lpstr>
      <vt:lpstr>12롯데마트드림Bold</vt:lpstr>
      <vt:lpstr>12롯데마트행복Light</vt:lpstr>
      <vt:lpstr>12롯데마트드림Light</vt:lpstr>
      <vt:lpstr>12롯데마트드림Medium</vt:lpstr>
      <vt:lpstr>210 맨발의청춘 R</vt:lpstr>
      <vt:lpstr>맑은 고딕</vt:lpstr>
      <vt:lpstr>31_Office 테마</vt:lpstr>
      <vt:lpstr>32_Office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629</cp:revision>
  <dcterms:created xsi:type="dcterms:W3CDTF">2021-02-03T01:58:47Z</dcterms:created>
  <dcterms:modified xsi:type="dcterms:W3CDTF">2021-06-28T07:34:34Z</dcterms:modified>
</cp:coreProperties>
</file>